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59" r:id="rId4"/>
    <p:sldId id="260" r:id="rId5"/>
    <p:sldId id="272" r:id="rId6"/>
    <p:sldId id="264" r:id="rId7"/>
    <p:sldId id="267" r:id="rId8"/>
    <p:sldId id="268" r:id="rId9"/>
    <p:sldId id="273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6"/>
  </p:normalViewPr>
  <p:slideViewPr>
    <p:cSldViewPr snapToGrid="0" showGuides="1">
      <p:cViewPr varScale="1">
        <p:scale>
          <a:sx n="93" d="100"/>
          <a:sy n="93" d="100"/>
        </p:scale>
        <p:origin x="536" y="192"/>
      </p:cViewPr>
      <p:guideLst>
        <p:guide orient="horz" pos="2137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Ted\Desktop\bakalr&#780;ka\seznam%20spoju&#77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List_Microsoft_Excelu1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List_Microsoft_Excelu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List_Microsoft_Excelu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List_Microsoft_Excelu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0-4608-BEB5-CC28C6703EF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0-4608-BEB5-CC28C6703E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70-4608-BEB5-CC28C6703EF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'[seznam spojů.xlsx]List1'!$J$28:$J$30</c:f>
              <c:strCache>
                <c:ptCount val="3"/>
                <c:pt idx="0">
                  <c:v>GW Train </c:v>
                </c:pt>
                <c:pt idx="1">
                  <c:v>ČSAD</c:v>
                </c:pt>
                <c:pt idx="2">
                  <c:v>GW Bus</c:v>
                </c:pt>
              </c:strCache>
            </c:strRef>
          </c:cat>
          <c:val>
            <c:numRef>
              <c:f>'[seznam spojů.xlsx]List1'!$K$28:$K$30</c:f>
              <c:numCache>
                <c:formatCode>General</c:formatCode>
                <c:ptCount val="3"/>
                <c:pt idx="0">
                  <c:v>62.0</c:v>
                </c:pt>
                <c:pt idx="1">
                  <c:v>36.0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70-4608-BEB5-CC28C6703E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obcí na vyjíždce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DF-4256-9319-D7F8EB2A56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DF-4256-9319-D7F8EB2A56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DF-4256-9319-D7F8EB2A56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DF-4256-9319-D7F8EB2A56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DF-4256-9319-D7F8EB2A56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DF-4256-9319-D7F8EB2A56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Český Krumlov</c:v>
                </c:pt>
                <c:pt idx="1">
                  <c:v>České Budějovice</c:v>
                </c:pt>
                <c:pt idx="2">
                  <c:v>Praha</c:v>
                </c:pt>
                <c:pt idx="3">
                  <c:v>Černá v Pošumaví</c:v>
                </c:pt>
                <c:pt idx="4">
                  <c:v>Nová Pec</c:v>
                </c:pt>
                <c:pt idx="5">
                  <c:v>Černovice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110.0</c:v>
                </c:pt>
                <c:pt idx="1">
                  <c:v>85.0</c:v>
                </c:pt>
                <c:pt idx="2">
                  <c:v>22.0</c:v>
                </c:pt>
                <c:pt idx="3">
                  <c:v>20.0</c:v>
                </c:pt>
                <c:pt idx="4">
                  <c:v>13.0</c:v>
                </c:pt>
                <c:pt idx="5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0DF-4256-9319-D7F8EB2A567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9367820504598"/>
          <c:y val="0.0765631646108039"/>
          <c:w val="0.904764606041774"/>
          <c:h val="0.846802667318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čas strávený vyjížďkou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do 14 min</c:v>
                </c:pt>
                <c:pt idx="1">
                  <c:v>15 - 29 min</c:v>
                </c:pt>
                <c:pt idx="2">
                  <c:v>30 - 59 min</c:v>
                </c:pt>
                <c:pt idx="3">
                  <c:v>60 a více min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29.0</c:v>
                </c:pt>
                <c:pt idx="1">
                  <c:v>66.0</c:v>
                </c:pt>
                <c:pt idx="2">
                  <c:v>90.0</c:v>
                </c:pt>
                <c:pt idx="3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F-4950-B82C-00F79A4174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5188208"/>
        <c:axId val="-101719040"/>
      </c:barChart>
      <c:valAx>
        <c:axId val="-1017190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5188208"/>
        <c:crosses val="autoZero"/>
        <c:crossBetween val="between"/>
      </c:valAx>
      <c:catAx>
        <c:axId val="-518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01719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obcí na dojíždějících do zaměstnání do Horní Plané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6C-4C0B-922E-3BAE6BC499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6C-4C0B-922E-3BAE6BC499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6C-4C0B-922E-3BAE6BC499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6C-4C0B-922E-3BAE6BC499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6C-4C0B-922E-3BAE6BC49905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Český Krumlov
</a:t>
                    </a:r>
                    <a:fld id="{43DBCF8A-AB73-0746-8E66-01F1B0053B2A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6C-4C0B-922E-3BAE6BC4990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Česrná v Pošumaví</c:v>
                </c:pt>
                <c:pt idx="1">
                  <c:v>Nová Pec</c:v>
                </c:pt>
                <c:pt idx="2">
                  <c:v>Českž Krumlov</c:v>
                </c:pt>
                <c:pt idx="3">
                  <c:v>Želnava</c:v>
                </c:pt>
                <c:pt idx="4">
                  <c:v>Frymburk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46.0</c:v>
                </c:pt>
                <c:pt idx="1">
                  <c:v>22.0</c:v>
                </c:pt>
                <c:pt idx="2">
                  <c:v>12.0</c:v>
                </c:pt>
                <c:pt idx="3">
                  <c:v>11.0</c:v>
                </c:pt>
                <c:pt idx="4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E6C-4C0B-922E-3BAE6BC499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četnost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2A-4B77-BD76-AB214132195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2A-4B77-BD76-AB214132195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2A-4B77-BD76-AB214132195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2A-4B77-BD76-AB214132195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ANO</c:v>
                </c:pt>
                <c:pt idx="1">
                  <c:v>spíše ANO</c:v>
                </c:pt>
                <c:pt idx="2">
                  <c:v>spíše NE</c:v>
                </c:pt>
                <c:pt idx="3">
                  <c:v>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486.0</c:v>
                </c:pt>
                <c:pt idx="1">
                  <c:v>42.0</c:v>
                </c:pt>
                <c:pt idx="2">
                  <c:v>42.0</c:v>
                </c:pt>
                <c:pt idx="3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2A-4B77-BD76-AB21413219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8E662A74-7DB1-45EC-9DFA-F2C771E86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EEED6C4-15D7-4189-A803-CCD144AEF1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444F-E450-42D7-A34A-4EE30D9C0310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DCDA4C1-BFCF-4D55-8735-DDE4D4210E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550A962-D16B-4788-8F31-56BBE12B0E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9E00-CBCF-46E0-8970-E5F359BFB6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0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E5B04-1F24-4A13-B4E3-4C7CCAB7BCB9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8250-1897-462A-B59D-F8C25B72E4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B21B-AE0D-4883-97FF-4C9DE370DA5C}" type="datetime1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594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4225-3339-4C48-A1C0-9B601CEA3F71}" type="datetime1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7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2976-551B-4AC9-97A9-F4B31C1F13F9}" type="datetime1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6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852-DCFB-4B09-A207-0C78B54B6175}" type="datetime1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8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8C84-3D16-451F-A280-CD7D79401E01}" type="datetime1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6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5C41-6FBF-4706-93E2-519B3B44D544}" type="datetime1">
              <a:rPr lang="cs-CZ" smtClean="0"/>
              <a:t>10.06.2020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04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167-38EA-4A9F-8400-1CE70B60BF64}" type="datetime1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40A6-779A-46D9-A077-B1E6BC6911A5}" type="datetime1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4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C271-8B4B-437A-A580-1C0D11A5A7E7}" type="datetime1">
              <a:rPr lang="cs-CZ" smtClean="0"/>
              <a:t>10.06.2020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08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CC8E-5F2A-4240-9333-F6649D597576}" type="datetime1">
              <a:rPr lang="cs-CZ" smtClean="0"/>
              <a:t>10.06.2020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7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F3C293-FC34-4087-AD98-50B5E66B0766}" type="datetime1">
              <a:rPr lang="cs-CZ" smtClean="0"/>
              <a:t>10.06.2020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5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73D1541-229C-4333-B87F-65CA9B0126BD}" type="datetime1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3EB4FB-0A93-427E-81FA-D6216F12D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E3F5B1-B60D-4BF0-8C4B-43482F251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95" y="1378684"/>
            <a:ext cx="8991600" cy="1645920"/>
          </a:xfrm>
        </p:spPr>
        <p:txBody>
          <a:bodyPr>
            <a:noAutofit/>
          </a:bodyPr>
          <a:lstStyle/>
          <a:p>
            <a:r>
              <a:rPr lang="cs-CZ" sz="4000" dirty="0"/>
              <a:t>  Bakalářská práce</a:t>
            </a:r>
            <a:br>
              <a:rPr lang="cs-CZ" sz="40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3600" dirty="0" smtClean="0"/>
              <a:t>analýza dopravní obslužnosti obce horní planá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D2AEB32-92F6-40BD-AE2A-09137EAB6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26" y="3756432"/>
            <a:ext cx="6801612" cy="123989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600" dirty="0">
                <a:solidFill>
                  <a:schemeClr val="bg1"/>
                </a:solidFill>
              </a:rPr>
              <a:t>Autor:		</a:t>
            </a:r>
            <a:r>
              <a:rPr lang="cs-CZ" sz="2600" dirty="0" smtClean="0">
                <a:solidFill>
                  <a:schemeClr val="bg1"/>
                </a:solidFill>
              </a:rPr>
              <a:t>Tadeáš Fuchsík</a:t>
            </a:r>
            <a:endParaRPr lang="cs-CZ" sz="2600" dirty="0">
              <a:solidFill>
                <a:schemeClr val="bg1"/>
              </a:solidFill>
            </a:endParaRPr>
          </a:p>
          <a:p>
            <a:pPr algn="l"/>
            <a:r>
              <a:rPr lang="cs-CZ" sz="2600" dirty="0">
                <a:solidFill>
                  <a:schemeClr val="bg1"/>
                </a:solidFill>
              </a:rPr>
              <a:t>Vedoucí práce:	Ing. Jiří Čejka, Ph.D. 			</a:t>
            </a:r>
          </a:p>
          <a:p>
            <a:pPr algn="l"/>
            <a:r>
              <a:rPr lang="cs-CZ" sz="2600" dirty="0">
                <a:solidFill>
                  <a:schemeClr val="bg1"/>
                </a:solidFill>
              </a:rPr>
              <a:t>Oponent:		</a:t>
            </a:r>
            <a:r>
              <a:rPr lang="cs-CZ" sz="2600" dirty="0" smtClean="0">
                <a:solidFill>
                  <a:schemeClr val="bg1"/>
                </a:solidFill>
              </a:rPr>
              <a:t>Ing. </a:t>
            </a:r>
            <a:r>
              <a:rPr lang="cs-CZ" sz="2600" dirty="0" err="1" smtClean="0">
                <a:solidFill>
                  <a:schemeClr val="bg1"/>
                </a:solidFill>
              </a:rPr>
              <a:t>Vladimír</a:t>
            </a:r>
            <a:r>
              <a:rPr lang="cs-CZ" sz="2600" dirty="0" smtClean="0">
                <a:solidFill>
                  <a:schemeClr val="bg1"/>
                </a:solidFill>
              </a:rPr>
              <a:t> </a:t>
            </a:r>
            <a:r>
              <a:rPr lang="cs-CZ" sz="2600" dirty="0">
                <a:solidFill>
                  <a:schemeClr val="bg1"/>
                </a:solidFill>
              </a:rPr>
              <a:t>Faltus, Ph.D</a:t>
            </a:r>
            <a:r>
              <a:rPr lang="cs-CZ" sz="2600" dirty="0" smtClean="0">
                <a:solidFill>
                  <a:schemeClr val="bg1"/>
                </a:solidFill>
              </a:rPr>
              <a:t>.</a:t>
            </a:r>
            <a:r>
              <a:rPr lang="cs-CZ" sz="2600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D5C0318-D771-4F01-8605-A41B17F2FABA}"/>
              </a:ext>
            </a:extLst>
          </p:cNvPr>
          <p:cNvSpPr txBox="1"/>
          <p:nvPr/>
        </p:nvSpPr>
        <p:spPr>
          <a:xfrm>
            <a:off x="2771480" y="5180992"/>
            <a:ext cx="6928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Vysoká škola technická a ekonomická v Českých Budějovicích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xmlns="" id="{4E6CE23A-9513-42B2-A860-0438EE8A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35" y="4743620"/>
            <a:ext cx="1828850" cy="18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2DE28EE-ABDF-42B2-B983-791CFAA7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052" y="2063008"/>
            <a:ext cx="10300229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/>
              <a:t>Děkuji za pozornost.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xmlns="" id="{BF0BB88F-2450-44E6-A0B1-710D40B3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59" y="4261651"/>
            <a:ext cx="2143125" cy="21431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13B6344-3C6B-4362-AE58-A1A8EFEA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808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ABBD10-92E2-4060-965C-E3B78980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</a:t>
            </a:r>
            <a:r>
              <a:rPr lang="cs-CZ" dirty="0" smtClean="0"/>
              <a:t>otázka </a:t>
            </a:r>
            <a:r>
              <a:rPr lang="cs-CZ" dirty="0"/>
              <a:t>vedoucího BP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EE8BD3-E119-4B52-99B9-AF3027CE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15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Jak se </a:t>
            </a:r>
            <a:r>
              <a:rPr lang="cs-CZ" sz="2800" dirty="0" smtClean="0"/>
              <a:t>díváte </a:t>
            </a:r>
            <a:r>
              <a:rPr lang="cs-CZ" sz="2800" dirty="0"/>
              <a:t>na </a:t>
            </a:r>
            <a:r>
              <a:rPr lang="cs-CZ" sz="2800" dirty="0" smtClean="0"/>
              <a:t>zajištění dopravní obslužnosti ve večerních a nočních hodinách? </a:t>
            </a: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9AB4B25-6006-4ACA-8569-5440F332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79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5338F4-9C92-4D79-A73C-2D6D277C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</a:t>
            </a:r>
            <a:r>
              <a:rPr lang="cs-CZ" dirty="0" smtClean="0"/>
              <a:t>otázky </a:t>
            </a:r>
            <a:r>
              <a:rPr lang="cs-CZ" dirty="0"/>
              <a:t>oponenta BP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0CE4986-C0E2-4EB5-9B93-AE4E955B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38044"/>
            <a:ext cx="10924309" cy="3445256"/>
          </a:xfrm>
        </p:spPr>
        <p:txBody>
          <a:bodyPr>
            <a:normAutofit fontScale="32500" lnSpcReduction="20000"/>
          </a:bodyPr>
          <a:lstStyle/>
          <a:p>
            <a:r>
              <a:rPr lang="cs-CZ" sz="6200" dirty="0"/>
              <a:t>1) Aktuální informací z lokality je </a:t>
            </a:r>
            <a:r>
              <a:rPr lang="cs-CZ" sz="6200" dirty="0" smtClean="0"/>
              <a:t>ukončení činnosti místní </a:t>
            </a:r>
            <a:r>
              <a:rPr lang="cs-CZ" sz="6200" dirty="0"/>
              <a:t>pekárny po 28 letech. Firmě </a:t>
            </a:r>
            <a:r>
              <a:rPr lang="cs-CZ" sz="6200" dirty="0" smtClean="0"/>
              <a:t>údajně chyběli</a:t>
            </a:r>
            <a:r>
              <a:rPr lang="cs-CZ" sz="6200" dirty="0" smtClean="0"/>
              <a:t> </a:t>
            </a:r>
            <a:r>
              <a:rPr lang="cs-CZ" sz="6200" dirty="0" smtClean="0"/>
              <a:t>kvalifikovaní </a:t>
            </a:r>
            <a:r>
              <a:rPr lang="cs-CZ" sz="6200" dirty="0"/>
              <a:t>pracovníci. Hraje zde svou roli také </a:t>
            </a:r>
            <a:r>
              <a:rPr lang="cs-CZ" sz="6200" dirty="0" smtClean="0"/>
              <a:t>třeba</a:t>
            </a:r>
            <a:r>
              <a:rPr lang="cs-CZ" sz="6200" dirty="0" smtClean="0"/>
              <a:t> </a:t>
            </a:r>
            <a:r>
              <a:rPr lang="cs-CZ" sz="6200" dirty="0"/>
              <a:t>špatná dopravní obslužnost</a:t>
            </a:r>
            <a:r>
              <a:rPr lang="cs-CZ" sz="6200" dirty="0" smtClean="0"/>
              <a:t>?</a:t>
            </a:r>
          </a:p>
          <a:p>
            <a:r>
              <a:rPr lang="cs-CZ" sz="6200" dirty="0" smtClean="0"/>
              <a:t>2) Proč byl dotazník  směřován pouze </a:t>
            </a:r>
            <a:r>
              <a:rPr lang="cs-CZ" sz="6200" dirty="0"/>
              <a:t>k </a:t>
            </a:r>
            <a:r>
              <a:rPr lang="cs-CZ" sz="6200" dirty="0" smtClean="0"/>
              <a:t>obyvatelům Horní </a:t>
            </a:r>
            <a:r>
              <a:rPr lang="cs-CZ" sz="6200" dirty="0"/>
              <a:t>Plané, když </a:t>
            </a:r>
            <a:r>
              <a:rPr lang="cs-CZ" sz="6200" dirty="0" smtClean="0"/>
              <a:t>početnou </a:t>
            </a:r>
            <a:r>
              <a:rPr lang="cs-CZ" sz="6200" dirty="0"/>
              <a:t>skupinu </a:t>
            </a:r>
            <a:r>
              <a:rPr lang="cs-CZ" sz="6200" dirty="0" smtClean="0"/>
              <a:t>cestujících </a:t>
            </a:r>
            <a:r>
              <a:rPr lang="cs-CZ" sz="6200" dirty="0" smtClean="0"/>
              <a:t>tvoří dojíždějící do </a:t>
            </a:r>
            <a:r>
              <a:rPr lang="cs-CZ" sz="6200" dirty="0"/>
              <a:t>práce/škol a zejména turisté?</a:t>
            </a:r>
          </a:p>
          <a:p>
            <a:r>
              <a:rPr lang="cs-CZ" sz="6200" dirty="0"/>
              <a:t>3) Návrh </a:t>
            </a:r>
            <a:r>
              <a:rPr lang="cs-CZ" sz="6200" dirty="0" smtClean="0"/>
              <a:t>směřuje k přidání jednoho </a:t>
            </a:r>
            <a:r>
              <a:rPr lang="cs-CZ" sz="6200" dirty="0"/>
              <a:t>spoje o víkendu z </a:t>
            </a:r>
            <a:r>
              <a:rPr lang="cs-CZ" sz="6200" dirty="0" smtClean="0"/>
              <a:t>Českého Krumlova </a:t>
            </a:r>
            <a:r>
              <a:rPr lang="cs-CZ" sz="6200" dirty="0"/>
              <a:t>do Horní Plané. Z </a:t>
            </a:r>
            <a:r>
              <a:rPr lang="cs-CZ" sz="6200" dirty="0" smtClean="0"/>
              <a:t>jakého </a:t>
            </a:r>
            <a:r>
              <a:rPr lang="cs-CZ" sz="6200" dirty="0" smtClean="0"/>
              <a:t>důvodu je </a:t>
            </a:r>
            <a:r>
              <a:rPr lang="cs-CZ" sz="6200" dirty="0"/>
              <a:t>požadován autobus, když stejnou relaci </a:t>
            </a:r>
            <a:r>
              <a:rPr lang="cs-CZ" sz="6200" dirty="0" smtClean="0"/>
              <a:t>zajišťují vlaky</a:t>
            </a:r>
            <a:r>
              <a:rPr lang="cs-CZ" sz="6200" dirty="0"/>
              <a:t>? Jako </a:t>
            </a:r>
            <a:r>
              <a:rPr lang="cs-CZ" sz="6200" dirty="0" smtClean="0"/>
              <a:t>důvod je </a:t>
            </a:r>
            <a:r>
              <a:rPr lang="cs-CZ" sz="6200" dirty="0"/>
              <a:t>uvedeno </a:t>
            </a:r>
            <a:r>
              <a:rPr lang="cs-CZ" sz="6200" dirty="0" smtClean="0"/>
              <a:t>nedostatečné zastoupení </a:t>
            </a:r>
            <a:r>
              <a:rPr lang="cs-CZ" sz="6200" dirty="0"/>
              <a:t>autobusové dopravy.</a:t>
            </a:r>
          </a:p>
          <a:p>
            <a:r>
              <a:rPr lang="cs-CZ" sz="6200" dirty="0"/>
              <a:t>4) Prosím o </a:t>
            </a:r>
            <a:r>
              <a:rPr lang="cs-CZ" sz="6200" dirty="0" smtClean="0"/>
              <a:t>vyjasnění interpretace </a:t>
            </a:r>
            <a:r>
              <a:rPr lang="cs-CZ" sz="6200" dirty="0"/>
              <a:t>legislativy: v práci se píše, že </a:t>
            </a:r>
            <a:r>
              <a:rPr lang="cs-CZ" sz="6200" dirty="0" smtClean="0"/>
              <a:t>údajně̌ </a:t>
            </a:r>
            <a:r>
              <a:rPr lang="cs-CZ" sz="6200" dirty="0"/>
              <a:t>dle ustanovení 19a zákona </a:t>
            </a:r>
            <a:r>
              <a:rPr lang="cs-CZ" sz="6200" dirty="0" smtClean="0"/>
              <a:t/>
            </a:r>
            <a:br>
              <a:rPr lang="cs-CZ" sz="6200" dirty="0" smtClean="0"/>
            </a:br>
            <a:r>
              <a:rPr lang="cs-CZ" sz="6200" dirty="0" smtClean="0"/>
              <a:t>c</a:t>
            </a:r>
            <a:r>
              <a:rPr lang="cs-CZ" sz="6200" dirty="0"/>
              <a:t>̌. 111/1994 Sb. by </a:t>
            </a:r>
            <a:r>
              <a:rPr lang="cs-CZ" sz="6200" dirty="0" smtClean="0"/>
              <a:t>měl být </a:t>
            </a:r>
            <a:r>
              <a:rPr lang="cs-CZ" sz="6200" dirty="0"/>
              <a:t>zaveden intervalový jízdní </a:t>
            </a:r>
            <a:r>
              <a:rPr lang="cs-CZ" sz="6200" dirty="0" smtClean="0"/>
              <a:t>řád se </a:t>
            </a:r>
            <a:r>
              <a:rPr lang="cs-CZ" sz="6200" dirty="0"/>
              <a:t>základním intervalem 2 ho- diny v rozmezí </a:t>
            </a:r>
            <a:r>
              <a:rPr lang="cs-CZ" sz="6200" dirty="0" smtClean="0"/>
              <a:t>nejméně̌ </a:t>
            </a:r>
            <a:r>
              <a:rPr lang="cs-CZ" sz="6200" dirty="0"/>
              <a:t>5:00 – 21:00. Není jasné, co je ono ustanovení 19a, kdy podle platného </a:t>
            </a:r>
            <a:r>
              <a:rPr lang="cs-CZ" sz="6200" dirty="0" smtClean="0"/>
              <a:t>znění § </a:t>
            </a:r>
            <a:r>
              <a:rPr lang="cs-CZ" sz="6200" dirty="0"/>
              <a:t>19, § 19a – § 19c byly zrušeny. 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5BCD4C9-F0AD-40D9-BE59-7A48F3F3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36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C86F8E-9617-4009-923D-F34F7AB2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F119C4-9B08-400E-8BE1-DD7A8E11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/>
              <a:t>Cílem této bakalářské práce </a:t>
            </a:r>
            <a:r>
              <a:rPr lang="cs-CZ" sz="2800" dirty="0" smtClean="0"/>
              <a:t>je </a:t>
            </a:r>
            <a:r>
              <a:rPr lang="cs-CZ" sz="2800" dirty="0"/>
              <a:t>analyzovat současná dopravní </a:t>
            </a:r>
            <a:r>
              <a:rPr lang="cs-CZ" sz="2800" dirty="0" smtClean="0"/>
              <a:t>spojení obce </a:t>
            </a:r>
            <a:r>
              <a:rPr lang="cs-CZ" sz="2800" dirty="0"/>
              <a:t>Horní Planá, včetně návrhu efektivního rozložení spojů.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28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BA8A8B2-5B5D-434D-B8DD-9DC0A24C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5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51912C-8C37-45DC-AB34-B0B5F3CB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650565-F84C-4E7B-8EA7-4FF771D14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5240"/>
            <a:ext cx="7729728" cy="3101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Metoda vědeckého pozorování</a:t>
            </a: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Analýza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Analýza dat z dotazníkového šetření </a:t>
            </a: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37F18A6-89D0-4CAB-A79F-60F545AA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52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AA394E-414D-4058-B5DC-39A019D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Zájmové území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425D4FA1-8E84-4080-9310-EC00647A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Město Horní Planá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Silnice I. </a:t>
            </a:r>
            <a:r>
              <a:rPr lang="cs-CZ" sz="2800" dirty="0"/>
              <a:t>t</a:t>
            </a:r>
            <a:r>
              <a:rPr lang="cs-CZ" sz="2800" dirty="0" smtClean="0"/>
              <a:t>řídy číslo 39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Trať číslo 194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Dopravci – GW </a:t>
            </a:r>
            <a:r>
              <a:rPr lang="cs-CZ" sz="2800" dirty="0" err="1" smtClean="0"/>
              <a:t>Train</a:t>
            </a:r>
            <a:r>
              <a:rPr lang="cs-CZ" sz="2800" dirty="0" smtClean="0"/>
              <a:t>, GW Bus, ČSAD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28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7628D65-7C49-48A3-BD41-0533E416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400592378"/>
              </p:ext>
            </p:extLst>
          </p:nvPr>
        </p:nvGraphicFramePr>
        <p:xfrm>
          <a:off x="3742906" y="2397705"/>
          <a:ext cx="4706188" cy="315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ázek 7" descr="Snímek%20obrazovky%202020-03-13%20v 17.08.2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40" y="2285675"/>
            <a:ext cx="5328920" cy="3806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4428C2-0755-4CCB-ACF7-95CFD452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07" y="285963"/>
            <a:ext cx="7729728" cy="1188720"/>
          </a:xfrm>
        </p:spPr>
        <p:txBody>
          <a:bodyPr/>
          <a:lstStyle/>
          <a:p>
            <a:r>
              <a:rPr lang="cs-CZ" dirty="0" smtClean="0"/>
              <a:t>Vyjížďka z Horní plané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49061716-509B-4DAD-BCF9-53D5C6B2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 err="1" smtClean="0"/>
              <a:t>Český</a:t>
            </a:r>
            <a:r>
              <a:rPr lang="en-GB" sz="2800" dirty="0" smtClean="0"/>
              <a:t> </a:t>
            </a:r>
            <a:r>
              <a:rPr lang="en-GB" sz="2800" dirty="0" err="1" smtClean="0"/>
              <a:t>Krumlov</a:t>
            </a:r>
            <a:endParaRPr lang="en-GB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err="1" smtClean="0"/>
              <a:t>České</a:t>
            </a:r>
            <a:r>
              <a:rPr lang="en-GB" sz="2800" dirty="0" smtClean="0"/>
              <a:t> </a:t>
            </a:r>
            <a:r>
              <a:rPr lang="en-GB" sz="2800" dirty="0" err="1" smtClean="0"/>
              <a:t>Budějovice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err="1" smtClean="0"/>
              <a:t>Rakousko</a:t>
            </a:r>
            <a:r>
              <a:rPr lang="en-GB" sz="28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800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42849514"/>
              </p:ext>
            </p:extLst>
          </p:nvPr>
        </p:nvGraphicFramePr>
        <p:xfrm>
          <a:off x="4723130" y="221349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86955327"/>
              </p:ext>
            </p:extLst>
          </p:nvPr>
        </p:nvGraphicFramePr>
        <p:xfrm>
          <a:off x="5223627" y="2320806"/>
          <a:ext cx="5535295" cy="298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159D4A-881C-4CD9-AB85-BD3B8813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Dojížďka do Horní Plané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409DFEA-AFDC-44F9-8AD8-948A3EF2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39D41-877C-46EF-8A3E-B4CAD37F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1268"/>
            <a:ext cx="7729728" cy="1188720"/>
          </a:xfrm>
        </p:spPr>
        <p:txBody>
          <a:bodyPr/>
          <a:lstStyle/>
          <a:p>
            <a:r>
              <a:rPr lang="cs-CZ" dirty="0" smtClean="0"/>
              <a:t>Analýza spojů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F888F5A-9DD1-4E02-9CA7-262B8D9D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3920" y="2583180"/>
            <a:ext cx="5212080" cy="310198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GB" sz="2800" dirty="0" err="1" smtClean="0"/>
              <a:t>Horní</a:t>
            </a:r>
            <a:r>
              <a:rPr lang="en-GB" sz="2800" dirty="0" smtClean="0"/>
              <a:t> </a:t>
            </a:r>
            <a:r>
              <a:rPr lang="en-GB" sz="2800" dirty="0" err="1" smtClean="0"/>
              <a:t>Planá</a:t>
            </a:r>
            <a:r>
              <a:rPr lang="en-GB" sz="2800" dirty="0" smtClean="0"/>
              <a:t> – </a:t>
            </a:r>
            <a:r>
              <a:rPr lang="en-GB" sz="2800" dirty="0" err="1" smtClean="0"/>
              <a:t>Český</a:t>
            </a:r>
            <a:r>
              <a:rPr lang="en-GB" sz="2800" dirty="0" smtClean="0"/>
              <a:t> </a:t>
            </a:r>
            <a:r>
              <a:rPr lang="en-GB" sz="2800" dirty="0" err="1" smtClean="0"/>
              <a:t>Krumlov</a:t>
            </a:r>
            <a:r>
              <a:rPr lang="en-GB" sz="2800" dirty="0" smtClean="0"/>
              <a:t> </a:t>
            </a:r>
          </a:p>
          <a:p>
            <a:pPr>
              <a:buFont typeface="Wingdings" charset="2"/>
              <a:buChar char="v"/>
            </a:pPr>
            <a:r>
              <a:rPr lang="en-GB" sz="2800" dirty="0" err="1" smtClean="0"/>
              <a:t>Horní</a:t>
            </a:r>
            <a:r>
              <a:rPr lang="en-GB" sz="2800" dirty="0" smtClean="0"/>
              <a:t> </a:t>
            </a:r>
            <a:r>
              <a:rPr lang="en-GB" sz="2800" dirty="0" err="1" smtClean="0"/>
              <a:t>Planá</a:t>
            </a:r>
            <a:r>
              <a:rPr lang="en-GB" sz="2800" dirty="0" smtClean="0"/>
              <a:t> – </a:t>
            </a:r>
            <a:r>
              <a:rPr lang="en-GB" sz="2800" dirty="0" err="1" smtClean="0"/>
              <a:t>České</a:t>
            </a:r>
            <a:r>
              <a:rPr lang="en-GB" sz="2800" dirty="0" smtClean="0"/>
              <a:t> </a:t>
            </a:r>
            <a:r>
              <a:rPr lang="en-GB" sz="2800" dirty="0" err="1" smtClean="0"/>
              <a:t>Budějovice</a:t>
            </a:r>
            <a:endParaRPr lang="en-GB" sz="2800" dirty="0" smtClean="0"/>
          </a:p>
          <a:p>
            <a:pPr>
              <a:buFont typeface="Wingdings" charset="2"/>
              <a:buChar char="v"/>
            </a:pPr>
            <a:r>
              <a:rPr lang="en-GB" sz="2800" dirty="0" err="1" smtClean="0"/>
              <a:t>Český</a:t>
            </a:r>
            <a:r>
              <a:rPr lang="en-GB" sz="2800" dirty="0" smtClean="0"/>
              <a:t> </a:t>
            </a:r>
            <a:r>
              <a:rPr lang="en-GB" sz="2800" dirty="0" err="1" smtClean="0"/>
              <a:t>Krumlov</a:t>
            </a:r>
            <a:r>
              <a:rPr lang="en-GB" sz="2800" dirty="0" smtClean="0"/>
              <a:t> – </a:t>
            </a:r>
            <a:r>
              <a:rPr lang="en-GB" sz="2800" dirty="0" err="1" smtClean="0"/>
              <a:t>Horní</a:t>
            </a:r>
            <a:r>
              <a:rPr lang="en-GB" sz="2800" dirty="0" smtClean="0"/>
              <a:t> </a:t>
            </a:r>
            <a:r>
              <a:rPr lang="en-GB" sz="2800" dirty="0" err="1" smtClean="0"/>
              <a:t>Planá</a:t>
            </a:r>
            <a:r>
              <a:rPr lang="en-GB" sz="2800" dirty="0" smtClean="0"/>
              <a:t> </a:t>
            </a:r>
          </a:p>
          <a:p>
            <a:pPr>
              <a:buFont typeface="Wingdings" charset="2"/>
              <a:buChar char="v"/>
            </a:pPr>
            <a:r>
              <a:rPr lang="en-GB" sz="2800" dirty="0" err="1" smtClean="0"/>
              <a:t>České</a:t>
            </a:r>
            <a:r>
              <a:rPr lang="en-GB" sz="2800" dirty="0" smtClean="0"/>
              <a:t> </a:t>
            </a:r>
            <a:r>
              <a:rPr lang="en-GB" sz="2800" dirty="0" err="1" smtClean="0"/>
              <a:t>Budějovice</a:t>
            </a:r>
            <a:r>
              <a:rPr lang="en-GB" sz="2800" dirty="0" smtClean="0"/>
              <a:t> – </a:t>
            </a:r>
            <a:r>
              <a:rPr lang="en-GB" sz="2800" dirty="0" err="1" smtClean="0"/>
              <a:t>Horní</a:t>
            </a:r>
            <a:r>
              <a:rPr lang="en-GB" sz="2800" dirty="0" smtClean="0"/>
              <a:t> </a:t>
            </a:r>
            <a:r>
              <a:rPr lang="en-GB" sz="2800" dirty="0" err="1" smtClean="0"/>
              <a:t>Planá</a:t>
            </a:r>
            <a:endParaRPr lang="en-GB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96000" y="2583180"/>
            <a:ext cx="522427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" charset="2"/>
              <a:buChar char="Ø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</a:t>
            </a:r>
            <a:r>
              <a:rPr lang="en-GB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spojů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rozmezí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4:20 –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20:45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" charset="2"/>
              <a:buChar char="Ø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spojů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rozmezí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4:20 –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20:45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" charset="2"/>
              <a:buChar char="Ø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spojů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rozmezí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5:20 – 22:19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" charset="2"/>
              <a:buChar char="Ø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spojů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rozmezí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5:11 – 21:15</a:t>
            </a:r>
          </a:p>
          <a:p>
            <a:pPr marL="285750" indent="-285750">
              <a:buFont typeface="Wingdings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71134B-8B58-4A7D-88E5-267DDCD3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Dotazníkový průzkum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44811B2-C681-4BB9-8ED2-EF8835BF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77" y="2440081"/>
            <a:ext cx="9723105" cy="10163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Otázky postaveny tak, aby „ANO“ znamenalo spokojenost se situací veřejné dopravy</a:t>
            </a:r>
            <a:endParaRPr lang="cs-CZ" sz="28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9EB938-CA15-40BF-B1F7-5FC1166F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7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176426191"/>
              </p:ext>
            </p:extLst>
          </p:nvPr>
        </p:nvGraphicFramePr>
        <p:xfrm>
          <a:off x="5272522" y="3115936"/>
          <a:ext cx="5486400" cy="310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závěrečné</a:t>
            </a:r>
            <a:r>
              <a:rPr lang="en-GB" dirty="0" smtClean="0"/>
              <a:t> </a:t>
            </a:r>
            <a:r>
              <a:rPr lang="en-GB" dirty="0" err="1" smtClean="0"/>
              <a:t>shrnutí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GB" sz="3200" dirty="0" err="1" smtClean="0"/>
              <a:t>Spoje</a:t>
            </a:r>
            <a:endParaRPr lang="en-GB" sz="3200" dirty="0" smtClean="0"/>
          </a:p>
          <a:p>
            <a:pPr>
              <a:buFont typeface="Wingdings" charset="2"/>
              <a:buChar char="v"/>
            </a:pPr>
            <a:r>
              <a:rPr lang="en-GB" sz="3200" dirty="0" err="1" smtClean="0"/>
              <a:t>Návrhy</a:t>
            </a:r>
            <a:endParaRPr lang="en-GB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B4FB-0A93-427E-81FA-D6216F12DF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1274</TotalTime>
  <Words>310</Words>
  <Application>Microsoft Macintosh PowerPoint</Application>
  <PresentationFormat>Širokoúhlá obrazovka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Wingdings</vt:lpstr>
      <vt:lpstr>Arial</vt:lpstr>
      <vt:lpstr>Balík</vt:lpstr>
      <vt:lpstr>  Bakalářská práce  analýza dopravní obslužnosti obce horní planá  </vt:lpstr>
      <vt:lpstr>Cíl práce</vt:lpstr>
      <vt:lpstr>Použité metody</vt:lpstr>
      <vt:lpstr>Zájmové území </vt:lpstr>
      <vt:lpstr>Vyjížďka z Horní plané</vt:lpstr>
      <vt:lpstr>Dojížďka do Horní Plané</vt:lpstr>
      <vt:lpstr>Analýza spojů</vt:lpstr>
      <vt:lpstr>Dotazníkový průzkum</vt:lpstr>
      <vt:lpstr>závěrečné shrnutí </vt:lpstr>
      <vt:lpstr>Prezentace aplikace PowerPoint</vt:lpstr>
      <vt:lpstr>Doplňující otázka vedoucího BP</vt:lpstr>
      <vt:lpstr>Doplňující otázky oponenta BP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Bakalářská práce  analýza dopravní obslužnosti obce horní planá  </dc:title>
  <dc:subject/>
  <dc:creator/>
  <cp:keywords/>
  <dc:description/>
  <cp:lastModifiedBy>Tadeáš Fuchsík</cp:lastModifiedBy>
  <cp:revision>69</cp:revision>
  <dcterms:created xsi:type="dcterms:W3CDTF">2020-02-01T11:57:52Z</dcterms:created>
  <dcterms:modified xsi:type="dcterms:W3CDTF">2020-06-10T18:35:16Z</dcterms:modified>
  <cp:category/>
</cp:coreProperties>
</file>