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300" r:id="rId4"/>
    <p:sldId id="298" r:id="rId5"/>
    <p:sldId id="299" r:id="rId6"/>
    <p:sldId id="293" r:id="rId7"/>
    <p:sldId id="304" r:id="rId8"/>
    <p:sldId id="312" r:id="rId9"/>
    <p:sldId id="318" r:id="rId10"/>
    <p:sldId id="319" r:id="rId11"/>
    <p:sldId id="320" r:id="rId12"/>
    <p:sldId id="321" r:id="rId13"/>
    <p:sldId id="305" r:id="rId14"/>
    <p:sldId id="324" r:id="rId15"/>
    <p:sldId id="314" r:id="rId16"/>
    <p:sldId id="323" r:id="rId17"/>
    <p:sldId id="297" r:id="rId18"/>
    <p:sldId id="31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38C05CE-EE05-4FCF-BA2D-F284A6907948}">
          <p14:sldIdLst>
            <p14:sldId id="256"/>
            <p14:sldId id="261"/>
            <p14:sldId id="300"/>
            <p14:sldId id="298"/>
            <p14:sldId id="299"/>
            <p14:sldId id="293"/>
            <p14:sldId id="304"/>
            <p14:sldId id="312"/>
            <p14:sldId id="318"/>
            <p14:sldId id="319"/>
            <p14:sldId id="320"/>
            <p14:sldId id="321"/>
            <p14:sldId id="305"/>
            <p14:sldId id="324"/>
            <p14:sldId id="314"/>
            <p14:sldId id="323"/>
            <p14:sldId id="297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ková Jarmila" initials="SJ" lastIdx="9" clrIdx="0"/>
  <p:cmAuthor id="1" name="Milan Talíř" initials="MT" lastIdx="1" clrIdx="1">
    <p:extLst>
      <p:ext uri="{19B8F6BF-5375-455C-9EA6-DF929625EA0E}">
        <p15:presenceInfo xmlns:p15="http://schemas.microsoft.com/office/powerpoint/2012/main" userId="565f0d6fb8c7ba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AC0021"/>
    <a:srgbClr val="B80023"/>
    <a:srgbClr val="D53B2F"/>
    <a:srgbClr val="DC5A50"/>
    <a:srgbClr val="FF4F71"/>
    <a:srgbClr val="F7F7F7"/>
    <a:srgbClr val="F0F0F0"/>
    <a:srgbClr val="F8F8F8"/>
    <a:srgbClr val="D84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901664-3EC8-49E1-BECA-85111F8E4827}" v="3" dt="2020-06-10T12:00:52.326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354" autoAdjust="0"/>
  </p:normalViewPr>
  <p:slideViewPr>
    <p:cSldViewPr snapToGrid="0">
      <p:cViewPr varScale="1">
        <p:scale>
          <a:sx n="119" d="100"/>
          <a:sy n="119" d="100"/>
        </p:scale>
        <p:origin x="1056" y="10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íř Milan" userId="a3375dbf-199e-493f-b8a3-f7588fc9217c" providerId="ADAL" clId="{94901664-3EC8-49E1-BECA-85111F8E4827}"/>
    <pc:docChg chg="custSel addSld delSld modSld modSection">
      <pc:chgData name="Talíř Milan" userId="a3375dbf-199e-493f-b8a3-f7588fc9217c" providerId="ADAL" clId="{94901664-3EC8-49E1-BECA-85111F8E4827}" dt="2020-06-10T12:00:56.109" v="8" actId="47"/>
      <pc:docMkLst>
        <pc:docMk/>
      </pc:docMkLst>
      <pc:sldChg chg="delCm">
        <pc:chgData name="Talíř Milan" userId="a3375dbf-199e-493f-b8a3-f7588fc9217c" providerId="ADAL" clId="{94901664-3EC8-49E1-BECA-85111F8E4827}" dt="2020-06-10T11:59:27.057" v="1" actId="1592"/>
        <pc:sldMkLst>
          <pc:docMk/>
          <pc:sldMk cId="2443145943" sldId="261"/>
        </pc:sldMkLst>
      </pc:sldChg>
      <pc:sldChg chg="delCm">
        <pc:chgData name="Talíř Milan" userId="a3375dbf-199e-493f-b8a3-f7588fc9217c" providerId="ADAL" clId="{94901664-3EC8-49E1-BECA-85111F8E4827}" dt="2020-06-10T11:59:44.292" v="2" actId="1592"/>
        <pc:sldMkLst>
          <pc:docMk/>
          <pc:sldMk cId="893746409" sldId="299"/>
        </pc:sldMkLst>
      </pc:sldChg>
      <pc:sldChg chg="modSp">
        <pc:chgData name="Talíř Milan" userId="a3375dbf-199e-493f-b8a3-f7588fc9217c" providerId="ADAL" clId="{94901664-3EC8-49E1-BECA-85111F8E4827}" dt="2020-06-10T12:00:02.410" v="3"/>
        <pc:sldMkLst>
          <pc:docMk/>
          <pc:sldMk cId="437433413" sldId="304"/>
        </pc:sldMkLst>
        <pc:spChg chg="mod">
          <ac:chgData name="Talíř Milan" userId="a3375dbf-199e-493f-b8a3-f7588fc9217c" providerId="ADAL" clId="{94901664-3EC8-49E1-BECA-85111F8E4827}" dt="2020-06-10T12:00:02.410" v="3"/>
          <ac:spMkLst>
            <pc:docMk/>
            <pc:sldMk cId="437433413" sldId="304"/>
            <ac:spMk id="21" creationId="{EF1A59F6-78E5-4289-B002-D4EF48C30832}"/>
          </ac:spMkLst>
        </pc:spChg>
      </pc:sldChg>
      <pc:sldChg chg="modSp mod">
        <pc:chgData name="Talíř Milan" userId="a3375dbf-199e-493f-b8a3-f7588fc9217c" providerId="ADAL" clId="{94901664-3EC8-49E1-BECA-85111F8E4827}" dt="2020-06-10T12:00:10.178" v="4" actId="1076"/>
        <pc:sldMkLst>
          <pc:docMk/>
          <pc:sldMk cId="2297220474" sldId="312"/>
        </pc:sldMkLst>
        <pc:picChg chg="mod">
          <ac:chgData name="Talíř Milan" userId="a3375dbf-199e-493f-b8a3-f7588fc9217c" providerId="ADAL" clId="{94901664-3EC8-49E1-BECA-85111F8E4827}" dt="2020-06-10T12:00:10.178" v="4" actId="1076"/>
          <ac:picMkLst>
            <pc:docMk/>
            <pc:sldMk cId="2297220474" sldId="312"/>
            <ac:picMk id="10" creationId="{16B693B9-DE77-4862-A123-2203CA16274C}"/>
          </ac:picMkLst>
        </pc:picChg>
      </pc:sldChg>
      <pc:sldChg chg="add del">
        <pc:chgData name="Talíř Milan" userId="a3375dbf-199e-493f-b8a3-f7588fc9217c" providerId="ADAL" clId="{94901664-3EC8-49E1-BECA-85111F8E4827}" dt="2020-06-10T12:00:56.109" v="8" actId="47"/>
        <pc:sldMkLst>
          <pc:docMk/>
          <pc:sldMk cId="3499779646" sldId="325"/>
        </pc:sldMkLst>
      </pc:sldChg>
      <pc:sldChg chg="add del">
        <pc:chgData name="Talíř Milan" userId="a3375dbf-199e-493f-b8a3-f7588fc9217c" providerId="ADAL" clId="{94901664-3EC8-49E1-BECA-85111F8E4827}" dt="2020-06-10T12:00:54.677" v="7" actId="47"/>
        <pc:sldMkLst>
          <pc:docMk/>
          <pc:sldMk cId="1731137394" sldId="32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09T18:46:38.062" idx="5">
    <p:pos x="2587" y="163"/>
    <p:text>Toto už je aplikační část, ne, resp. výsledky?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09T18:47:48.705" idx="7">
    <p:pos x="3274" y="106"/>
    <p:text>Proč není rozměrová analýza v metodologii je to způsob měření uvedený v metodologii?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09T18:48:38.185" idx="8">
    <p:pos x="4334" y="115"/>
    <p:text>Tabulky nebudou vidět.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09T18:51:08.025" idx="9">
    <p:pos x="994" y="-153"/>
    <p:text>Návry  a doporučení. Ale toto nejsou návrhy, toto je víceméně konstatování splnění cíle práce. Zde by měly jasně zaznít návrhy doporučení, která máte na druhém slidu.  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8EF0219-DC0F-4221-AEBA-EF427EFDD9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C0BED3-DFCB-4E9C-B040-6D9FC95918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19294-8365-482F-A063-0A74CD208353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7028AD-4EF6-4344-98B0-612DE1B4BA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A210EEA-B9DC-4ABC-9588-3A0D65D1CA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4B319-7E87-4A30-AB0E-7D1067FEEB4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622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B1A75-D211-4561-BE2A-C842E716E641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77ED8-EF07-47D4-9970-53DE7F0226A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8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528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944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38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19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59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776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56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77ED8-EF07-47D4-9970-53DE7F0226A9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287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F00C-0259-4F38-BF60-620371FA92BF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7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63E5-87A5-428A-8DD4-68F8D8F69245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00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9D30-FB0F-4553-8B4E-19244B787D4A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6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5F2F3-A654-480E-B373-7DEF71D1454B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98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58DF-18D4-4E08-8B3E-5A3B4DADCD42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0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5EF59-3EE5-4774-9E85-CCD94FFBF991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B20E-CC0B-4611-A322-D17BF619F96C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070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2BF3-C898-42E8-8FE7-968131CB4D76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37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9158-B2AA-488C-9424-31D9B74FBCFF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37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857FE-CB9D-4B68-BD06-038A5791B4C5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04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5999-716C-4628-81A3-F9ED3A3E46D8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727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D5B4-1DB3-40DD-B216-29DE3599CF6E}" type="datetime1">
              <a:rPr lang="cs-CZ" smtClean="0"/>
              <a:t>10.06.2020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C1B9E-F8E0-4529-AE0E-BD3A8BCE5C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85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6B9639C-B2C9-4F86-9016-7F3D7A7A20EB}"/>
              </a:ext>
            </a:extLst>
          </p:cNvPr>
          <p:cNvSpPr/>
          <p:nvPr/>
        </p:nvSpPr>
        <p:spPr>
          <a:xfrm>
            <a:off x="38098" y="20240"/>
            <a:ext cx="9067802" cy="681751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glow rad="57150">
              <a:schemeClr val="bg2">
                <a:lumMod val="50000"/>
                <a:alpha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292C82-AFEE-471B-A9A8-9744BD957CD0}"/>
              </a:ext>
            </a:extLst>
          </p:cNvPr>
          <p:cNvSpPr txBox="1"/>
          <p:nvPr/>
        </p:nvSpPr>
        <p:spPr>
          <a:xfrm>
            <a:off x="0" y="58290"/>
            <a:ext cx="7678272" cy="12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21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 v Českých Budějovicích</a:t>
            </a:r>
          </a:p>
          <a:p>
            <a:pPr>
              <a:spcAft>
                <a:spcPts val="800"/>
              </a:spcAft>
            </a:pPr>
            <a:r>
              <a:rPr lang="cs-CZ" sz="21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Technicko-technologický ústav</a:t>
            </a:r>
          </a:p>
          <a:p>
            <a:pPr>
              <a:spcAft>
                <a:spcPts val="800"/>
              </a:spcAft>
            </a:pPr>
            <a:r>
              <a:rPr lang="cs-CZ" sz="21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Katedra strojírenství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67257" y="2688506"/>
            <a:ext cx="6664707" cy="132159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145846" y="2750687"/>
            <a:ext cx="6773761" cy="1155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cs-CZ" sz="30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Návrh chladícího zařízení</a:t>
            </a:r>
          </a:p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cs-CZ" sz="30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 profesionální kuchyně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6810554" y="2701302"/>
            <a:ext cx="2230484" cy="1296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F59238E-7D31-4B78-AA2A-3EDC0B1CE42F}"/>
              </a:ext>
            </a:extLst>
          </p:cNvPr>
          <p:cNvSpPr txBox="1"/>
          <p:nvPr/>
        </p:nvSpPr>
        <p:spPr>
          <a:xfrm>
            <a:off x="467346" y="4656832"/>
            <a:ext cx="903686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sz="2300" b="1" dirty="0">
              <a:solidFill>
                <a:schemeClr val="tx1">
                  <a:lumMod val="85000"/>
                  <a:lumOff val="15000"/>
                </a:schemeClr>
              </a:solidFill>
              <a:latin typeface="Corbel" panose="020B0503020204020204" pitchFamily="34" charset="0"/>
            </a:endParaRPr>
          </a:p>
          <a:p>
            <a:pPr algn="ctr"/>
            <a:r>
              <a:rPr lang="cs-CZ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										                Student:  Milan Talíř</a:t>
            </a:r>
          </a:p>
          <a:p>
            <a:pPr algn="r"/>
            <a:r>
              <a:rPr lang="cs-CZ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									Vedoucí:  Ing. Jan Kolínský, Ph.D.</a:t>
            </a: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			 	</a:t>
            </a:r>
            <a:r>
              <a:rPr lang="cs-CZ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				</a:t>
            </a:r>
            <a:endParaRPr lang="cs-CZ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03EAF2-474B-46F8-9315-7B34F06E7A0D}"/>
              </a:ext>
            </a:extLst>
          </p:cNvPr>
          <p:cNvSpPr txBox="1"/>
          <p:nvPr/>
        </p:nvSpPr>
        <p:spPr>
          <a:xfrm>
            <a:off x="84076" y="4952816"/>
            <a:ext cx="8975845" cy="900000"/>
          </a:xfrm>
          <a:prstGeom prst="rect">
            <a:avLst/>
          </a:prstGeom>
          <a:solidFill>
            <a:srgbClr val="AC0000">
              <a:alpha val="1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12878662-C5A3-4654-8039-A822922E9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90" y="89067"/>
            <a:ext cx="1685747" cy="168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83462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38476"/>
            <a:ext cx="1543050" cy="81691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76962" y="62210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5AAB37D-C91D-4395-A623-C2B82E4007F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"/>
          <a:stretch/>
        </p:blipFill>
        <p:spPr bwMode="auto">
          <a:xfrm>
            <a:off x="58723" y="1010624"/>
            <a:ext cx="9085277" cy="455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DBA9872-8B4E-4FE5-8F24-0CCFBA371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91" y="5716946"/>
            <a:ext cx="4683560" cy="11202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2E6FF82-BED2-47CC-A14A-8628D52A8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315" y="5617005"/>
            <a:ext cx="1297305" cy="122023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8BF22E-843A-4BC6-B967-99F901743370}"/>
              </a:ext>
            </a:extLst>
          </p:cNvPr>
          <p:cNvSpPr txBox="1"/>
          <p:nvPr/>
        </p:nvSpPr>
        <p:spPr>
          <a:xfrm>
            <a:off x="125835" y="123224"/>
            <a:ext cx="5738070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7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Aplikace rozměrové analýzy</a:t>
            </a:r>
            <a:endParaRPr lang="cs-CZ" sz="27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83462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38476"/>
            <a:ext cx="1543050" cy="81691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54340" y="38476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5586110-F693-49AC-99F1-3FD1E92A82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3" y="909956"/>
            <a:ext cx="7677457" cy="475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29E47DC-BD15-4575-A7A8-6AB79C44D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1" y="5339925"/>
            <a:ext cx="3169069" cy="15180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C2D976B-2F37-4AB9-9D51-0357C4021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700" y="5698125"/>
            <a:ext cx="1964055" cy="115987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D0D27B-800D-42A3-8523-F0B8D09F2E91}"/>
              </a:ext>
            </a:extLst>
          </p:cNvPr>
          <p:cNvSpPr txBox="1"/>
          <p:nvPr/>
        </p:nvSpPr>
        <p:spPr>
          <a:xfrm>
            <a:off x="125835" y="123224"/>
            <a:ext cx="5738070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7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Aplikace rozměrové analýzy</a:t>
            </a:r>
            <a:endParaRPr lang="cs-CZ" sz="27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8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83462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38476"/>
            <a:ext cx="1543050" cy="81691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7900793" y="62209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E10B3C1-3F42-4745-8F92-CC8BA97579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9" y="885866"/>
            <a:ext cx="7969111" cy="520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688B1D-B499-468E-82D0-A8750033A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49" y="6147978"/>
            <a:ext cx="1544986" cy="58679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24F999-E7C2-47B4-BFC7-3CF9D7324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398" y="6219780"/>
            <a:ext cx="1544987" cy="51499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F8ACDC-929A-41ED-BD7C-DB93269CC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2965" y="6178399"/>
            <a:ext cx="1543051" cy="59775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70AC2A4-6EDB-440C-8DE6-1A69FA0DD249}"/>
              </a:ext>
            </a:extLst>
          </p:cNvPr>
          <p:cNvSpPr txBox="1"/>
          <p:nvPr/>
        </p:nvSpPr>
        <p:spPr>
          <a:xfrm>
            <a:off x="125835" y="123224"/>
            <a:ext cx="5738070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7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Aplikace rozměrové analýzy</a:t>
            </a:r>
            <a:endParaRPr lang="cs-CZ" sz="27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2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38476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7900793" y="184755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F183D7A-43A4-43C9-BD05-D133C2404901}"/>
              </a:ext>
            </a:extLst>
          </p:cNvPr>
          <p:cNvSpPr txBox="1"/>
          <p:nvPr/>
        </p:nvSpPr>
        <p:spPr>
          <a:xfrm>
            <a:off x="-1" y="140293"/>
            <a:ext cx="7323589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7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Výsledky – nově navržené součástky</a:t>
            </a:r>
            <a:endParaRPr lang="cs-CZ" sz="27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F16AB5-E904-476C-BC10-E3EEA5580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39750"/>
            <a:ext cx="9144000" cy="57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0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83462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38476"/>
            <a:ext cx="1543050" cy="81691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7900793" y="62209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0D79F88-E67A-49B9-A159-98C7F200E3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55383"/>
            <a:ext cx="4211955" cy="302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13A3C1CB-1856-4B4F-865F-64207EE9657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1"/>
          <a:stretch/>
        </p:blipFill>
        <p:spPr bwMode="auto">
          <a:xfrm>
            <a:off x="5128260" y="855383"/>
            <a:ext cx="3820478" cy="3021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8B3ECC33-D44E-4CEC-8807-108E46DC19B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/>
          <a:stretch/>
        </p:blipFill>
        <p:spPr bwMode="auto">
          <a:xfrm>
            <a:off x="914558" y="3877296"/>
            <a:ext cx="6762899" cy="2942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17899A2-3A0A-4021-B6E7-70FBD3EA8E1D}"/>
              </a:ext>
            </a:extLst>
          </p:cNvPr>
          <p:cNvSpPr txBox="1"/>
          <p:nvPr/>
        </p:nvSpPr>
        <p:spPr>
          <a:xfrm>
            <a:off x="-1" y="140293"/>
            <a:ext cx="7323589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7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Výsledky – zajištění techn. Výroby </a:t>
            </a:r>
            <a:endParaRPr lang="cs-CZ" sz="27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1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0768D65-5256-414B-9F82-B2D8517A1392}"/>
              </a:ext>
            </a:extLst>
          </p:cNvPr>
          <p:cNvSpPr/>
          <p:nvPr/>
        </p:nvSpPr>
        <p:spPr>
          <a:xfrm>
            <a:off x="0" y="20758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A90E689-105D-42F4-B788-111445EAF3B3}"/>
              </a:ext>
            </a:extLst>
          </p:cNvPr>
          <p:cNvSpPr txBox="1"/>
          <p:nvPr/>
        </p:nvSpPr>
        <p:spPr>
          <a:xfrm>
            <a:off x="203151" y="253277"/>
            <a:ext cx="7277100" cy="56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6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Návrhy opatření</a:t>
            </a:r>
            <a:endParaRPr lang="cs-CZ" sz="26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1D9FC0-DCDC-4C83-9A5E-93109E817139}"/>
              </a:ext>
            </a:extLst>
          </p:cNvPr>
          <p:cNvSpPr/>
          <p:nvPr/>
        </p:nvSpPr>
        <p:spPr>
          <a:xfrm>
            <a:off x="7559574" y="38476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CB5271-3CE3-4F49-93BD-4EDAA046F294}"/>
              </a:ext>
            </a:extLst>
          </p:cNvPr>
          <p:cNvSpPr txBox="1"/>
          <p:nvPr/>
        </p:nvSpPr>
        <p:spPr>
          <a:xfrm>
            <a:off x="7900793" y="151069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841BAEB-75C6-4336-91BA-81D578DC123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08" b="8579"/>
          <a:stretch/>
        </p:blipFill>
        <p:spPr bwMode="auto">
          <a:xfrm>
            <a:off x="183989" y="1207504"/>
            <a:ext cx="4243545" cy="1213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A4DA771-0BF4-4AE3-AF8E-795DAAC7E00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0"/>
          <a:stretch/>
        </p:blipFill>
        <p:spPr bwMode="auto">
          <a:xfrm>
            <a:off x="142613" y="2527773"/>
            <a:ext cx="4284921" cy="10797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3DEE027-5848-4E76-B39B-A65C18790CE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76" y="1207593"/>
            <a:ext cx="3934451" cy="2172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6F929ABB-C0B0-4D4C-88F3-D23D631FD3B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907"/>
          <a:stretch/>
        </p:blipFill>
        <p:spPr bwMode="auto">
          <a:xfrm>
            <a:off x="142613" y="3699233"/>
            <a:ext cx="4284921" cy="1370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2088C45D-403D-4F30-A425-8AA8E53121E0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" r="963" b="26"/>
          <a:stretch/>
        </p:blipFill>
        <p:spPr bwMode="auto">
          <a:xfrm>
            <a:off x="5151448" y="3699233"/>
            <a:ext cx="3285459" cy="1370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98FC82EE-F5A6-4568-9B5E-DE76945C50E9}"/>
              </a:ext>
            </a:extLst>
          </p:cNvPr>
          <p:cNvSpPr/>
          <p:nvPr/>
        </p:nvSpPr>
        <p:spPr>
          <a:xfrm>
            <a:off x="203151" y="4844883"/>
            <a:ext cx="890967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latin typeface="Times New Roman" panose="02020603050405020304" pitchFamily="18" charset="0"/>
            </a:endParaRPr>
          </a:p>
          <a:p>
            <a:r>
              <a:rPr lang="cs-CZ" sz="2000" b="1" dirty="0">
                <a:latin typeface="Times New Roman" panose="02020603050405020304" pitchFamily="18" charset="0"/>
              </a:rPr>
              <a:t>Návrhy opatření</a:t>
            </a:r>
          </a:p>
          <a:p>
            <a:endParaRPr lang="cs-CZ" sz="2000" dirty="0">
              <a:latin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Použít plastové lišty nebo topné kabely v korpusu.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Nákup sloučeného nástroje pro vysekávací centrum.</a:t>
            </a:r>
          </a:p>
        </p:txBody>
      </p:sp>
    </p:spTree>
    <p:extLst>
      <p:ext uri="{BB962C8B-B14F-4D97-AF65-F5344CB8AC3E}">
        <p14:creationId xmlns:p14="http://schemas.microsoft.com/office/powerpoint/2010/main" val="341905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83462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32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Závěr</a:t>
            </a:r>
            <a:endParaRPr lang="cs-CZ" sz="32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38476"/>
            <a:ext cx="1543050" cy="81691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7900793" y="62209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EBA82A45-A517-4161-9A00-24B87F48F49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/>
          <a:stretch/>
        </p:blipFill>
        <p:spPr bwMode="auto">
          <a:xfrm>
            <a:off x="3864671" y="879120"/>
            <a:ext cx="5205073" cy="3009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2614F4E3-6145-47DE-AC4A-33CA35FED7F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3" b="-2"/>
          <a:stretch/>
        </p:blipFill>
        <p:spPr bwMode="auto">
          <a:xfrm>
            <a:off x="3716160" y="4010369"/>
            <a:ext cx="5353584" cy="27854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1C555F96-F8F5-4595-BC89-4588E333C0C9}"/>
              </a:ext>
            </a:extLst>
          </p:cNvPr>
          <p:cNvSpPr/>
          <p:nvPr/>
        </p:nvSpPr>
        <p:spPr>
          <a:xfrm>
            <a:off x="74255" y="795461"/>
            <a:ext cx="3790416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latin typeface="Times New Roman" panose="02020603050405020304" pitchFamily="18" charset="0"/>
            </a:endParaRPr>
          </a:p>
          <a:p>
            <a:r>
              <a:rPr lang="cs-CZ" sz="2000" b="1" dirty="0">
                <a:latin typeface="Times New Roman" panose="02020603050405020304" pitchFamily="18" charset="0"/>
              </a:rPr>
              <a:t>Nově navržený chladící stůl naplňuje požadavky:</a:t>
            </a:r>
          </a:p>
          <a:p>
            <a:endParaRPr lang="cs-CZ" sz="2000" dirty="0">
              <a:latin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na zapuštěný design zásuvek,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na nový design agregátu + logo,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</a:rPr>
              <a:t>na možnost použití 150 GN nádob u 1/3 zásuvek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latin typeface="Times New Roman" panose="02020603050405020304" pitchFamily="18" charset="0"/>
              </a:rPr>
              <a:t>Celkové výrobní náklady byly sníženy o 6 %.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44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6B9639C-B2C9-4F86-9016-7F3D7A7A20EB}"/>
              </a:ext>
            </a:extLst>
          </p:cNvPr>
          <p:cNvSpPr/>
          <p:nvPr/>
        </p:nvSpPr>
        <p:spPr>
          <a:xfrm>
            <a:off x="41376" y="20240"/>
            <a:ext cx="9067802" cy="681751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glow rad="57150">
              <a:schemeClr val="tx1">
                <a:lumMod val="85000"/>
                <a:lumOff val="1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34822" y="542381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542381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489B64-47F8-4385-B07A-32CC9DD7C71B}"/>
              </a:ext>
            </a:extLst>
          </p:cNvPr>
          <p:cNvSpPr txBox="1"/>
          <p:nvPr/>
        </p:nvSpPr>
        <p:spPr>
          <a:xfrm>
            <a:off x="28392" y="3357195"/>
            <a:ext cx="9087216" cy="646331"/>
          </a:xfrm>
          <a:prstGeom prst="rect">
            <a:avLst/>
          </a:prstGeom>
          <a:solidFill>
            <a:srgbClr val="AC0000">
              <a:alpha val="1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8351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6B9639C-B2C9-4F86-9016-7F3D7A7A20EB}"/>
              </a:ext>
            </a:extLst>
          </p:cNvPr>
          <p:cNvSpPr/>
          <p:nvPr/>
        </p:nvSpPr>
        <p:spPr>
          <a:xfrm>
            <a:off x="41376" y="20240"/>
            <a:ext cx="9067802" cy="681751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glow rad="57150">
              <a:schemeClr val="tx1">
                <a:lumMod val="85000"/>
                <a:lumOff val="1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41376" y="20240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134223" y="267390"/>
            <a:ext cx="7791450" cy="585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200"/>
              </a:spcBef>
            </a:pPr>
            <a:r>
              <a:rPr lang="pl-PL" sz="32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Diskuse 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29099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 descr="Obsah obrázku silueta&#10;&#10;Popis se vygeneroval automaticky.">
            <a:extLst>
              <a:ext uri="{FF2B5EF4-FFF2-40B4-BE49-F238E27FC236}">
                <a16:creationId xmlns:a16="http://schemas.microsoft.com/office/drawing/2014/main" id="{896B7AAB-9BB8-4104-B1E0-2314A826DD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41" y="2015802"/>
            <a:ext cx="4209234" cy="396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7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6B9639C-B2C9-4F86-9016-7F3D7A7A20EB}"/>
              </a:ext>
            </a:extLst>
          </p:cNvPr>
          <p:cNvSpPr/>
          <p:nvPr/>
        </p:nvSpPr>
        <p:spPr>
          <a:xfrm>
            <a:off x="38098" y="20240"/>
            <a:ext cx="9067802" cy="6817519"/>
          </a:xfrm>
          <a:prstGeom prst="rect">
            <a:avLst/>
          </a:prstGeom>
          <a:pattFill prst="lt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6350">
            <a:noFill/>
          </a:ln>
          <a:effectLst>
            <a:glow rad="57150">
              <a:schemeClr val="tx1">
                <a:lumMod val="85000"/>
                <a:lumOff val="1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292C82-AFEE-471B-A9A8-9744BD957CD0}"/>
              </a:ext>
            </a:extLst>
          </p:cNvPr>
          <p:cNvSpPr txBox="1"/>
          <p:nvPr/>
        </p:nvSpPr>
        <p:spPr>
          <a:xfrm>
            <a:off x="158647" y="1799771"/>
            <a:ext cx="8826704" cy="39087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Důvody k řešení problému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Cíl práce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Metodologie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Charakteristika podniku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Výsledky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Návrhy a doporučení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Závěr </a:t>
            </a:r>
          </a:p>
          <a:p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41376" y="720053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199366" y="970602"/>
            <a:ext cx="5235122" cy="57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cs-CZ" sz="30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Obsah prezentace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66128" y="737912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14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6B9639C-B2C9-4F86-9016-7F3D7A7A20EB}"/>
              </a:ext>
            </a:extLst>
          </p:cNvPr>
          <p:cNvSpPr/>
          <p:nvPr/>
        </p:nvSpPr>
        <p:spPr>
          <a:xfrm>
            <a:off x="41376" y="20240"/>
            <a:ext cx="9067802" cy="681751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glow rad="57150">
              <a:schemeClr val="tx1">
                <a:lumMod val="85000"/>
                <a:lumOff val="1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41376" y="461714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258718" y="707629"/>
            <a:ext cx="7677457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8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Důvody k řešení problému</a:t>
            </a:r>
            <a:endParaRPr lang="cs-CZ" sz="28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479432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20C5238-3729-4BA7-8B7C-FF5C7C1ED38B}"/>
              </a:ext>
            </a:extLst>
          </p:cNvPr>
          <p:cNvSpPr txBox="1">
            <a:spLocks/>
          </p:cNvSpPr>
          <p:nvPr/>
        </p:nvSpPr>
        <p:spPr>
          <a:xfrm>
            <a:off x="203838" y="1676551"/>
            <a:ext cx="8898785" cy="447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2600" dirty="0"/>
              <a:t>Dlouhodobý zájem o vývojové a konstrukční práce (se zaměřením na chladící zařízení a techniku) </a:t>
            </a:r>
          </a:p>
          <a:p>
            <a:pPr>
              <a:spcAft>
                <a:spcPts val="600"/>
              </a:spcAft>
            </a:pPr>
            <a:r>
              <a:rPr lang="cs-CZ" sz="2600" dirty="0"/>
              <a:t>Navázání na teoretické znalosti a praktické dovednosti získané v rámci bakalářského studia </a:t>
            </a:r>
          </a:p>
          <a:p>
            <a:pPr>
              <a:spcAft>
                <a:spcPts val="600"/>
              </a:spcAft>
            </a:pPr>
            <a:r>
              <a:rPr lang="cs-CZ" sz="2600" dirty="0"/>
              <a:t>Možnost upotřebitelnosti konstrukčních a výpočtových programů</a:t>
            </a:r>
          </a:p>
          <a:p>
            <a:pPr>
              <a:spcAft>
                <a:spcPts val="600"/>
              </a:spcAft>
            </a:pPr>
            <a:r>
              <a:rPr lang="cs-CZ" sz="2600" dirty="0"/>
              <a:t>Využití zkušeností z podnikové praxe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53446" y="616852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545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6B9639C-B2C9-4F86-9016-7F3D7A7A20EB}"/>
              </a:ext>
            </a:extLst>
          </p:cNvPr>
          <p:cNvSpPr/>
          <p:nvPr/>
        </p:nvSpPr>
        <p:spPr>
          <a:xfrm>
            <a:off x="41376" y="20240"/>
            <a:ext cx="9067802" cy="681751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glow rad="57150">
              <a:schemeClr val="tx1">
                <a:lumMod val="85000"/>
                <a:lumOff val="1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41376" y="461714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258718" y="707629"/>
            <a:ext cx="7677457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8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Cíle práce</a:t>
            </a:r>
            <a:endParaRPr lang="cs-CZ" sz="28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479432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20C5238-3729-4BA7-8B7C-FF5C7C1ED38B}"/>
              </a:ext>
            </a:extLst>
          </p:cNvPr>
          <p:cNvSpPr txBox="1">
            <a:spLocks/>
          </p:cNvSpPr>
          <p:nvPr/>
        </p:nvSpPr>
        <p:spPr>
          <a:xfrm>
            <a:off x="258718" y="1541432"/>
            <a:ext cx="8599501" cy="4475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2900" dirty="0"/>
          </a:p>
          <a:p>
            <a:pPr marL="457200" lvl="0" indent="-457200">
              <a:buFont typeface="+mj-lt"/>
              <a:buAutoNum type="arabicParenR"/>
            </a:pPr>
            <a:r>
              <a:rPr lang="cs-CZ" dirty="0"/>
              <a:t>Teoreticky popsat technologii tváření a uvést některé poznatky z oblasti chladících zařízení.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/>
              <a:t>Navrhnout nový koncept konstrukce korpusu tak, aby splňoval požadavek na zapuštěný design zásuvek.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/>
              <a:t>Vytvořit rozměrovou analýzu k dosažení vhodných rozměrů jak pro vyrobitelnost, tak pro zajištění standartních rozměrů s přihlédnutím na implementaci dalších komponent a přídavných zařízení.</a:t>
            </a:r>
          </a:p>
          <a:p>
            <a:pPr marL="457200" lvl="0" indent="-457200">
              <a:buFont typeface="+mj-lt"/>
              <a:buAutoNum type="arabicParenR"/>
            </a:pPr>
            <a:r>
              <a:rPr lang="cs-CZ" dirty="0"/>
              <a:t>Vytvořit vnitropodnikové výkresové podklady pro návrh prototypu chladícího stolu.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53446" y="616852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193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6B9639C-B2C9-4F86-9016-7F3D7A7A20EB}"/>
              </a:ext>
            </a:extLst>
          </p:cNvPr>
          <p:cNvSpPr/>
          <p:nvPr/>
        </p:nvSpPr>
        <p:spPr>
          <a:xfrm>
            <a:off x="41376" y="37996"/>
            <a:ext cx="9067802" cy="6817519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6350">
            <a:noFill/>
          </a:ln>
          <a:effectLst>
            <a:glow rad="57150">
              <a:schemeClr val="tx1">
                <a:lumMod val="85000"/>
                <a:lumOff val="15000"/>
                <a:alpha val="3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>
                <a:solidFill>
                  <a:schemeClr val="tx1"/>
                </a:solidFill>
              </a:rPr>
              <a:t>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41376" y="461714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161919" y="715660"/>
            <a:ext cx="7677457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8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Metodologie výzkumu</a:t>
            </a:r>
            <a:endParaRPr lang="cs-CZ" sz="28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479432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20C5238-3729-4BA7-8B7C-FF5C7C1ED38B}"/>
              </a:ext>
            </a:extLst>
          </p:cNvPr>
          <p:cNvSpPr txBox="1">
            <a:spLocks/>
          </p:cNvSpPr>
          <p:nvPr/>
        </p:nvSpPr>
        <p:spPr>
          <a:xfrm>
            <a:off x="41376" y="1654642"/>
            <a:ext cx="8933948" cy="320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800" b="1" dirty="0"/>
              <a:t>Výzkumný problém</a:t>
            </a:r>
          </a:p>
          <a:p>
            <a:pPr marL="0" indent="0" algn="just">
              <a:buNone/>
            </a:pPr>
            <a:r>
              <a:rPr lang="cs-CZ" sz="2800" dirty="0"/>
              <a:t>Nalezení vhodného způsobu navržení korpusu chladícího stolu s designem zapuštěných zásuvek a dveří.</a:t>
            </a:r>
          </a:p>
          <a:p>
            <a:pPr marL="0" indent="0" algn="just">
              <a:buNone/>
            </a:pPr>
            <a:endParaRPr lang="cs-CZ" sz="2800" dirty="0"/>
          </a:p>
          <a:p>
            <a:pPr marL="0" indent="0" algn="just">
              <a:buNone/>
            </a:pPr>
            <a:r>
              <a:rPr lang="cs-CZ" sz="2800" b="1" dirty="0"/>
              <a:t>Využito bylo následujících empirických metod: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53446" y="616852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9F8E4D0E-4B3E-4216-96CD-6F0DD2A0ECA2}"/>
              </a:ext>
            </a:extLst>
          </p:cNvPr>
          <p:cNvSpPr txBox="1">
            <a:spLocks/>
          </p:cNvSpPr>
          <p:nvPr/>
        </p:nvSpPr>
        <p:spPr>
          <a:xfrm>
            <a:off x="261327" y="4472617"/>
            <a:ext cx="5820496" cy="1963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cs-CZ" sz="2800" dirty="0"/>
              <a:t>pozorování,</a:t>
            </a:r>
          </a:p>
          <a:p>
            <a:pPr algn="just">
              <a:spcAft>
                <a:spcPts val="1200"/>
              </a:spcAft>
            </a:pPr>
            <a:r>
              <a:rPr lang="cs-CZ" sz="2800" dirty="0"/>
              <a:t>experiment,</a:t>
            </a:r>
          </a:p>
          <a:p>
            <a:pPr algn="just">
              <a:spcAft>
                <a:spcPts val="1200"/>
              </a:spcAft>
            </a:pPr>
            <a:r>
              <a:rPr lang="cs-CZ" sz="2800" dirty="0"/>
              <a:t>měření s využitím rozměrové analýzy.</a:t>
            </a:r>
          </a:p>
          <a:p>
            <a:pPr algn="just">
              <a:spcAft>
                <a:spcPts val="1200"/>
              </a:spcAf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374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30914" y="0"/>
            <a:ext cx="7400927" cy="765343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142598" y="85717"/>
            <a:ext cx="7677457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8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Charakterisitka podniku</a:t>
            </a:r>
            <a:endParaRPr lang="cs-CZ" sz="28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79003" y="14791"/>
            <a:ext cx="1543050" cy="73576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40748" y="-4098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6E8A29D-E1D8-4EE1-BCFA-2B4C86502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91"/>
          <a:stretch/>
        </p:blipFill>
        <p:spPr>
          <a:xfrm>
            <a:off x="30914" y="2999200"/>
            <a:ext cx="9045248" cy="393019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7F3017C-3707-485E-8315-8C31997E7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1" b="9176"/>
          <a:stretch/>
        </p:blipFill>
        <p:spPr bwMode="auto">
          <a:xfrm>
            <a:off x="49376" y="769902"/>
            <a:ext cx="9026786" cy="22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1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41376" y="0"/>
            <a:ext cx="7400927" cy="107971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F1A59F6-78E5-4289-B002-D4EF48C30832}"/>
              </a:ext>
            </a:extLst>
          </p:cNvPr>
          <p:cNvSpPr txBox="1"/>
          <p:nvPr/>
        </p:nvSpPr>
        <p:spPr>
          <a:xfrm>
            <a:off x="79089" y="211561"/>
            <a:ext cx="7677457" cy="56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6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Aplikační část</a:t>
            </a:r>
            <a:r>
              <a:rPr lang="pl-PL" sz="24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– </a:t>
            </a:r>
            <a:r>
              <a:rPr lang="pl-PL" sz="26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Výchozí stav GN stolu </a:t>
            </a:r>
            <a:endParaRPr lang="cs-CZ" sz="26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17718"/>
            <a:ext cx="1543050" cy="106200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53446" y="155138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0C42526-1BA5-4D13-A4EE-65F6F85922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" y="1084747"/>
            <a:ext cx="6065557" cy="205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E8EC7E3-FDC5-4831-91FD-EBB39AA051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6267"/>
            <a:ext cx="8620294" cy="37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61E16D6-99A1-45E1-989D-5C8028B3AF5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1" t="773" r="54338" b="85070"/>
          <a:stretch/>
        </p:blipFill>
        <p:spPr bwMode="auto">
          <a:xfrm>
            <a:off x="7653857" y="1217138"/>
            <a:ext cx="1354483" cy="856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3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83462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3" y="20758"/>
            <a:ext cx="1543050" cy="81691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60184" y="51651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253363F-7087-4D65-B05B-A90C3F603E3E}"/>
              </a:ext>
            </a:extLst>
          </p:cNvPr>
          <p:cNvSpPr txBox="1"/>
          <p:nvPr/>
        </p:nvSpPr>
        <p:spPr>
          <a:xfrm>
            <a:off x="0" y="152160"/>
            <a:ext cx="6216242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7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Návrh Konstrukčního řešení </a:t>
            </a:r>
            <a:endParaRPr lang="cs-CZ" sz="27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46FDF49-4C5A-4503-825C-D672D9E6A9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5" y="1028674"/>
            <a:ext cx="7856233" cy="255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6B693B9-DE77-4862-A123-2203CA16274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8" y="3803869"/>
            <a:ext cx="7633306" cy="2901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22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E4D522E1-D23A-4337-82BE-2F7A900D5848}"/>
              </a:ext>
            </a:extLst>
          </p:cNvPr>
          <p:cNvSpPr/>
          <p:nvPr/>
        </p:nvSpPr>
        <p:spPr>
          <a:xfrm>
            <a:off x="0" y="20758"/>
            <a:ext cx="7400927" cy="83462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000" b="1" dirty="0">
              <a:ln w="3175">
                <a:noFill/>
              </a:ln>
              <a:solidFill>
                <a:srgbClr val="A5002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E6A320-F9FA-4C49-8B15-F15F200F0BCC}"/>
              </a:ext>
            </a:extLst>
          </p:cNvPr>
          <p:cNvSpPr/>
          <p:nvPr/>
        </p:nvSpPr>
        <p:spPr>
          <a:xfrm>
            <a:off x="7559574" y="38476"/>
            <a:ext cx="1543050" cy="816911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31DA124-C36B-4925-9003-A568172FD1BB}"/>
              </a:ext>
            </a:extLst>
          </p:cNvPr>
          <p:cNvSpPr txBox="1"/>
          <p:nvPr/>
        </p:nvSpPr>
        <p:spPr>
          <a:xfrm>
            <a:off x="8093740" y="53351"/>
            <a:ext cx="86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253363F-7087-4D65-B05B-A90C3F603E3E}"/>
              </a:ext>
            </a:extLst>
          </p:cNvPr>
          <p:cNvSpPr txBox="1"/>
          <p:nvPr/>
        </p:nvSpPr>
        <p:spPr>
          <a:xfrm>
            <a:off x="125835" y="123224"/>
            <a:ext cx="5738070" cy="5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  <a:spcBef>
                <a:spcPts val="500"/>
              </a:spcBef>
            </a:pPr>
            <a:r>
              <a:rPr lang="pl-PL" sz="2700" b="1" cap="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Aplikace rozměrové analýzy</a:t>
            </a:r>
            <a:endParaRPr lang="cs-CZ" sz="2700" b="1" cap="all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D8A4A6-AC8F-48BF-9106-8C96037357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1" y="932867"/>
            <a:ext cx="8761404" cy="43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5689901-B95F-4AC9-8631-9C099D95F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1" y="5639369"/>
            <a:ext cx="4683560" cy="112029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5B641A2-7C43-4C3E-AF73-F55BD4C40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251" y="5452248"/>
            <a:ext cx="4141561" cy="130741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40EB39-FB5E-4633-B065-5AE061232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16" y="1268894"/>
            <a:ext cx="1688388" cy="110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3176</TotalTime>
  <Words>346</Words>
  <Application>Microsoft Office PowerPoint</Application>
  <PresentationFormat>Předvádění na obrazovce (4:3)</PresentationFormat>
  <Paragraphs>93</Paragraphs>
  <Slides>18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Corbel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 Talíř</dc:creator>
  <cp:lastModifiedBy>Talíř Milan</cp:lastModifiedBy>
  <cp:revision>505</cp:revision>
  <dcterms:created xsi:type="dcterms:W3CDTF">2019-02-18T13:18:53Z</dcterms:created>
  <dcterms:modified xsi:type="dcterms:W3CDTF">2020-06-10T12:00:58Z</dcterms:modified>
</cp:coreProperties>
</file>