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notesMasterIdLst>
    <p:notesMasterId r:id="rId23"/>
  </p:notesMasterIdLst>
  <p:sldIdLst>
    <p:sldId id="256" r:id="rId2"/>
    <p:sldId id="259" r:id="rId3"/>
    <p:sldId id="257" r:id="rId4"/>
    <p:sldId id="284" r:id="rId5"/>
    <p:sldId id="288" r:id="rId6"/>
    <p:sldId id="306" r:id="rId7"/>
    <p:sldId id="307" r:id="rId8"/>
    <p:sldId id="286" r:id="rId9"/>
    <p:sldId id="287" r:id="rId10"/>
    <p:sldId id="292" r:id="rId11"/>
    <p:sldId id="301" r:id="rId12"/>
    <p:sldId id="308" r:id="rId13"/>
    <p:sldId id="309" r:id="rId14"/>
    <p:sldId id="310" r:id="rId15"/>
    <p:sldId id="297" r:id="rId16"/>
    <p:sldId id="300" r:id="rId17"/>
    <p:sldId id="302" r:id="rId18"/>
    <p:sldId id="303" r:id="rId19"/>
    <p:sldId id="282" r:id="rId20"/>
    <p:sldId id="304" r:id="rId21"/>
    <p:sldId id="30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dřej Hotový" initials="OH" lastIdx="1" clrIdx="0">
    <p:extLst>
      <p:ext uri="{19B8F6BF-5375-455C-9EA6-DF929625EA0E}">
        <p15:presenceInfo xmlns:p15="http://schemas.microsoft.com/office/powerpoint/2012/main" userId="S::22654@mail.vstecb.cz::73af1c39-0caa-4de7-936d-68c0fc0727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9966"/>
    <a:srgbClr val="24A02A"/>
    <a:srgbClr val="58BA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9" autoAdjust="0"/>
    <p:restoredTop sz="94660"/>
  </p:normalViewPr>
  <p:slideViewPr>
    <p:cSldViewPr snapToGrid="0">
      <p:cViewPr varScale="1">
        <p:scale>
          <a:sx n="68" d="100"/>
          <a:sy n="68" d="100"/>
        </p:scale>
        <p:origin x="65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077953596738185E-3"/>
          <c:y val="6.6257924255987727E-2"/>
          <c:w val="0.99029220464032608"/>
          <c:h val="0.9337420757440122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Slév+B6+A1:B6+A1:B7+A+A1:B6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1E5-487F-9CDD-B295191E01D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1E5-487F-9CDD-B295191E01D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F1E5-487F-9CDD-B295191E01D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F1E5-487F-9CDD-B295191E01D6}"/>
              </c:ext>
            </c:extLst>
          </c:dPt>
          <c:dPt>
            <c:idx val="4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F1E5-487F-9CDD-B295191E01D6}"/>
              </c:ext>
            </c:extLst>
          </c:dPt>
          <c:dLbls>
            <c:dLbl>
              <c:idx val="0"/>
              <c:layout>
                <c:manualLayout>
                  <c:x val="-0.1550652906567439"/>
                  <c:y val="-0.3522944898345387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65 - 90%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1E5-487F-9CDD-B295191E01D6}"/>
                </c:ext>
              </c:extLst>
            </c:dLbl>
            <c:dLbl>
              <c:idx val="1"/>
              <c:layout>
                <c:manualLayout>
                  <c:x val="7.6286913509658522E-2"/>
                  <c:y val="6.282502390217463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2-10 %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1E5-487F-9CDD-B295191E01D6}"/>
                </c:ext>
              </c:extLst>
            </c:dLbl>
            <c:dLbl>
              <c:idx val="2"/>
              <c:layout>
                <c:manualLayout>
                  <c:x val="4.8779302063021175E-2"/>
                  <c:y val="7.113165378689612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1-7 %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1E5-487F-9CDD-B295191E01D6}"/>
                </c:ext>
              </c:extLst>
            </c:dLbl>
            <c:dLbl>
              <c:idx val="3"/>
              <c:layout>
                <c:manualLayout>
                  <c:x val="3.6110552679313297E-2"/>
                  <c:y val="9.614099178041618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2-6 %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F1E5-487F-9CDD-B295191E01D6}"/>
                </c:ext>
              </c:extLst>
            </c:dLbl>
            <c:dLbl>
              <c:idx val="4"/>
              <c:layout>
                <c:manualLayout>
                  <c:x val="1.1727257497068091E-2"/>
                  <c:y val="8.465012001876846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1-5 %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F1E5-487F-9CDD-B295191E01D6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Použitý formovací materiál</c:v>
                </c:pt>
                <c:pt idx="1">
                  <c:v>pecní vyzdívka</c:v>
                </c:pt>
                <c:pt idx="2">
                  <c:v>struska</c:v>
                </c:pt>
                <c:pt idx="3">
                  <c:v>prach a kaly</c:v>
                </c:pt>
                <c:pt idx="4">
                  <c:v>ostatní odpad</c:v>
                </c:pt>
              </c:strCache>
            </c:strRef>
          </c:cat>
          <c:val>
            <c:numRef>
              <c:f>List1!$B$2:$B$6</c:f>
              <c:numCache>
                <c:formatCode>0.00%</c:formatCode>
                <c:ptCount val="5"/>
                <c:pt idx="0" formatCode="0%">
                  <c:v>0.78</c:v>
                </c:pt>
                <c:pt idx="1">
                  <c:v>5.5E-2</c:v>
                </c:pt>
                <c:pt idx="2">
                  <c:v>0.04</c:v>
                </c:pt>
                <c:pt idx="3" formatCode="0%">
                  <c:v>0.03</c:v>
                </c:pt>
                <c:pt idx="4" formatCode="0%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1E5-487F-9CDD-B295191E01D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33954610187256495"/>
          <c:w val="0.23001389937680569"/>
          <c:h val="0.6598500066134989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1496148208746634E-2"/>
          <c:y val="6.1270951080385362E-2"/>
          <c:w val="0.68131126387449792"/>
          <c:h val="0.93872917197541628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Objem (t)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B1E-4F24-88CF-329664EAA0D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B1E-4F24-88CF-329664EAA0D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B1E-4F24-88CF-329664EAA0D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AB1E-4F24-88CF-329664EAA0D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AB1E-4F24-88CF-329664EAA0D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AB1E-4F24-88CF-329664EAA0DF}"/>
              </c:ext>
            </c:extLst>
          </c:dPt>
          <c:dLbls>
            <c:dLbl>
              <c:idx val="4"/>
              <c:layout>
                <c:manualLayout>
                  <c:x val="2.4538495188101486E-2"/>
                  <c:y val="7.022684664416943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B1E-4F24-88CF-329664EAA0DF}"/>
                </c:ext>
              </c:extLst>
            </c:dLbl>
            <c:dLbl>
              <c:idx val="5"/>
              <c:layout>
                <c:manualLayout>
                  <c:x val="8.4869860017497811E-3"/>
                  <c:y val="0.1248415823022122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B1E-4F24-88CF-329664EAA0DF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List1!$A$2:$A$7</c:f>
              <c:strCache>
                <c:ptCount val="6"/>
                <c:pt idx="0">
                  <c:v>Licí formy a jádra</c:v>
                </c:pt>
                <c:pt idx="1">
                  <c:v>Prach z čištění spalin</c:v>
                </c:pt>
                <c:pt idx="2">
                  <c:v>Odpadní materiál z otryskávání</c:v>
                </c:pt>
                <c:pt idx="3">
                  <c:v>Pecní struska</c:v>
                </c:pt>
                <c:pt idx="4">
                  <c:v>Stavební suť</c:v>
                </c:pt>
                <c:pt idx="5">
                  <c:v>Ostatní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1202.79</c:v>
                </c:pt>
                <c:pt idx="1">
                  <c:v>625.53</c:v>
                </c:pt>
                <c:pt idx="2">
                  <c:v>367.32</c:v>
                </c:pt>
                <c:pt idx="3">
                  <c:v>339.58</c:v>
                </c:pt>
                <c:pt idx="4">
                  <c:v>86.17</c:v>
                </c:pt>
                <c:pt idx="5">
                  <c:v>39.960999999999999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B1E-4F24-88CF-329664EAA0D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637361933532901E-3"/>
          <c:y val="0.13128407441448753"/>
          <c:w val="0.75244352197204767"/>
          <c:h val="0.86355430941383449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Procentuální podíl na odpadu ve firmě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26E-463E-B973-19A7556494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26E-463E-B973-19A75564947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26E-463E-B973-19A75564947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A26E-463E-B973-19A75564947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A26E-463E-B973-19A75564947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A26E-463E-B973-19A75564947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20490BF1-C0CD-43BA-BFF3-8B7C4CC74D46}" type="PERCENTAGE">
                      <a:rPr lang="en-US" baseline="0"/>
                      <a:pPr/>
                      <a:t>[PROCENTO]</a:t>
                    </a:fld>
                    <a:endParaRPr lang="cs-CZ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26E-463E-B973-19A755649471}"/>
                </c:ext>
              </c:extLst>
            </c:dLbl>
            <c:dLbl>
              <c:idx val="1"/>
              <c:layout>
                <c:manualLayout>
                  <c:x val="5.8436871391076076E-2"/>
                  <c:y val="5.134401796505681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6E-463E-B973-19A755649471}"/>
                </c:ext>
              </c:extLst>
            </c:dLbl>
            <c:dLbl>
              <c:idx val="2"/>
              <c:layout>
                <c:manualLayout>
                  <c:x val="5.5975643044619029E-3"/>
                  <c:y val="0.1183104836691053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6E-463E-B973-19A755649471}"/>
                </c:ext>
              </c:extLst>
            </c:dLbl>
            <c:dLbl>
              <c:idx val="3"/>
              <c:layout>
                <c:manualLayout>
                  <c:x val="2.3094929133858268E-2"/>
                  <c:y val="6.635542491793426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6E-463E-B973-19A755649471}"/>
                </c:ext>
              </c:extLst>
            </c:dLbl>
            <c:dLbl>
              <c:idx val="5"/>
              <c:layout>
                <c:manualLayout>
                  <c:x val="2.2480629921260232E-3"/>
                  <c:y val="0.1057810008081414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26E-463E-B973-19A755649471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List1!$A$2:$A$7</c:f>
              <c:strCache>
                <c:ptCount val="6"/>
                <c:pt idx="0">
                  <c:v>Jiné emulze (do 3 % RL)</c:v>
                </c:pt>
                <c:pt idx="1">
                  <c:v>Jiné emulze (nad 3 % RL) Zn</c:v>
                </c:pt>
                <c:pt idx="2">
                  <c:v>Jiné emulze (nad 3 % RL) </c:v>
                </c:pt>
                <c:pt idx="3">
                  <c:v>Kal z obrábění</c:v>
                </c:pt>
                <c:pt idx="4">
                  <c:v>Absorpční činidla</c:v>
                </c:pt>
                <c:pt idx="5">
                  <c:v>Ostatní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1070.8699999999999</c:v>
                </c:pt>
                <c:pt idx="1">
                  <c:v>33</c:v>
                </c:pt>
                <c:pt idx="2">
                  <c:v>18.8</c:v>
                </c:pt>
                <c:pt idx="3">
                  <c:v>34.94</c:v>
                </c:pt>
                <c:pt idx="4">
                  <c:v>6.5869999999999997</c:v>
                </c:pt>
                <c:pt idx="5">
                  <c:v>6.6040000000000001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26E-463E-B973-19A75564947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B12C5DF1-09F0-43E2-9957-61B919F821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2A577EE8-A0E1-4792-A613-4D381A8BD1E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5DE1BC3-FEF1-41AA-A2FF-5DC0032F1478}" type="datetimeFigureOut">
              <a:rPr lang="cs-CZ"/>
              <a:pPr>
                <a:defRPr/>
              </a:pPr>
              <a:t>09.06.2020</a:t>
            </a:fld>
            <a:endParaRPr lang="cs-CZ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EC9B2000-039E-4D69-8C46-9EE027339D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941D3A4B-B002-4855-9DF1-1C3A54723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  <a:endParaRPr lang="cs-CZ" noProof="0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414630F5-B256-491D-8ECD-C553A7B60C2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935CCE61-AB8F-44D7-8F0F-7CAC421B58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75DCD4CA-2CA1-4908-AC94-CFD4D36987C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875A7-417E-4EC9-9F06-B23DA3ADA2BD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9533-767B-47AA-8D30-A970E7764154}" type="slidenum">
              <a:rPr lang="sk-SK" altLang="cs-CZ" smtClean="0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398100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875A7-417E-4EC9-9F06-B23DA3ADA2BD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9533-767B-47AA-8D30-A970E7764154}" type="slidenum">
              <a:rPr lang="sk-SK" altLang="cs-CZ" smtClean="0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429154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875A7-417E-4EC9-9F06-B23DA3ADA2BD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9533-767B-47AA-8D30-A970E7764154}" type="slidenum">
              <a:rPr lang="sk-SK" altLang="cs-CZ" smtClean="0"/>
              <a:pPr/>
              <a:t>‹#›</a:t>
            </a:fld>
            <a:endParaRPr lang="sk-SK" alt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1704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875A7-417E-4EC9-9F06-B23DA3ADA2BD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9533-767B-47AA-8D30-A970E7764154}" type="slidenum">
              <a:rPr lang="sk-SK" altLang="cs-CZ" smtClean="0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14593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875A7-417E-4EC9-9F06-B23DA3ADA2BD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9533-767B-47AA-8D30-A970E7764154}" type="slidenum">
              <a:rPr lang="sk-SK" altLang="cs-CZ" smtClean="0"/>
              <a:pPr/>
              <a:t>‹#›</a:t>
            </a:fld>
            <a:endParaRPr lang="sk-SK" alt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124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875A7-417E-4EC9-9F06-B23DA3ADA2BD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9533-767B-47AA-8D30-A970E7764154}" type="slidenum">
              <a:rPr lang="sk-SK" altLang="cs-CZ" smtClean="0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4249606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875A7-417E-4EC9-9F06-B23DA3ADA2BD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9533-767B-47AA-8D30-A970E7764154}" type="slidenum">
              <a:rPr lang="sk-SK" altLang="cs-CZ" smtClean="0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642223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875A7-417E-4EC9-9F06-B23DA3ADA2BD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9533-767B-47AA-8D30-A970E7764154}" type="slidenum">
              <a:rPr lang="sk-SK" altLang="cs-CZ" smtClean="0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138857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818CF0-715F-4F5E-89FF-6A8AD7346277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90EB-6986-420A-9C2E-17462B566D3B}" type="slidenum">
              <a:rPr lang="sk-SK" altLang="cs-CZ" smtClean="0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416067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875A7-417E-4EC9-9F06-B23DA3ADA2BD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9533-767B-47AA-8D30-A970E7764154}" type="slidenum">
              <a:rPr lang="sk-SK" altLang="cs-CZ" smtClean="0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8360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E4A6-3B57-4208-A145-C70CB36370D0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4998-5638-4F73-811A-9C79A5D71CA9}" type="slidenum">
              <a:rPr lang="sk-SK" altLang="cs-CZ" smtClean="0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08521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875A7-417E-4EC9-9F06-B23DA3ADA2BD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9533-767B-47AA-8D30-A970E7764154}" type="slidenum">
              <a:rPr lang="sk-SK" altLang="cs-CZ" smtClean="0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785837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875A7-417E-4EC9-9F06-B23DA3ADA2BD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9533-767B-47AA-8D30-A970E7764154}" type="slidenum">
              <a:rPr lang="sk-SK" altLang="cs-CZ" smtClean="0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491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875A7-417E-4EC9-9F06-B23DA3ADA2BD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9533-767B-47AA-8D30-A970E7764154}" type="slidenum">
              <a:rPr lang="sk-SK" altLang="cs-CZ" smtClean="0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17038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875A7-417E-4EC9-9F06-B23DA3ADA2BD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9533-767B-47AA-8D30-A970E7764154}" type="slidenum">
              <a:rPr lang="sk-SK" altLang="cs-CZ" smtClean="0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579608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875A7-417E-4EC9-9F06-B23DA3ADA2BD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9533-767B-47AA-8D30-A970E7764154}" type="slidenum">
              <a:rPr lang="sk-SK" altLang="cs-CZ" smtClean="0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003331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73875A7-417E-4EC9-9F06-B23DA3ADA2BD}" type="datetimeFigureOut">
              <a:rPr lang="sk-SK" smtClean="0"/>
              <a:pPr>
                <a:defRPr/>
              </a:pPr>
              <a:t>9. 6. 2020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7779533-767B-47AA-8D30-A970E7764154}" type="slidenum">
              <a:rPr lang="sk-SK" altLang="cs-CZ" smtClean="0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65460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60640-CF54-4930-B6CE-269889F99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863" y="2398713"/>
            <a:ext cx="9239250" cy="2300287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36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Racionalizace</a:t>
            </a:r>
            <a:r>
              <a:rPr lang="sk-SK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procesu odpadového </a:t>
            </a:r>
            <a:r>
              <a:rPr lang="sk-SK" sz="36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hospodářství</a:t>
            </a:r>
            <a:r>
              <a:rPr lang="sk-SK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36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</a:t>
            </a:r>
            <a:r>
              <a:rPr lang="sk-SK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zvolené </a:t>
            </a:r>
            <a:r>
              <a:rPr lang="sk-SK" sz="36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firmě</a:t>
            </a:r>
            <a:endParaRPr lang="cs-CZ" sz="2400" i="1" dirty="0">
              <a:solidFill>
                <a:schemeClr val="accent6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1119BE-B5C6-447D-B802-96DB8FC0E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488" y="5550268"/>
            <a:ext cx="11974512" cy="1103750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k-SK" altLang="sk-SK" dirty="0">
                <a:solidFill>
                  <a:schemeClr val="tx1"/>
                </a:solidFill>
                <a:cs typeface="Arial" panose="020B0604020202020204" pitchFamily="34" charset="0"/>
              </a:rPr>
              <a:t>                                                            Autor práce: Ondřej Hotový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k-SK" altLang="sk-SK" dirty="0">
                <a:solidFill>
                  <a:schemeClr val="tx1"/>
                </a:solidFill>
                <a:cs typeface="Arial" panose="020B0604020202020204" pitchFamily="34" charset="0"/>
              </a:rPr>
              <a:t>                                                           Vedoucí práce: Ing. Monika </a:t>
            </a:r>
            <a:r>
              <a:rPr lang="sk-SK" altLang="sk-SK" dirty="0" err="1">
                <a:solidFill>
                  <a:schemeClr val="tx1"/>
                </a:solidFill>
                <a:cs typeface="Arial" panose="020B0604020202020204" pitchFamily="34" charset="0"/>
              </a:rPr>
              <a:t>Karková</a:t>
            </a:r>
            <a:r>
              <a:rPr lang="sk-SK" altLang="sk-SK" dirty="0">
                <a:solidFill>
                  <a:schemeClr val="tx1"/>
                </a:solidFill>
                <a:cs typeface="Arial" panose="020B0604020202020204" pitchFamily="34" charset="0"/>
              </a:rPr>
              <a:t> PhD,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k-SK" dirty="0">
                <a:solidFill>
                  <a:schemeClr val="tx1"/>
                </a:solidFill>
                <a:cs typeface="Arial" panose="020B0604020202020204" pitchFamily="34" charset="0"/>
              </a:rPr>
              <a:t>2020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6148" name="Obrázek 3">
            <a:extLst>
              <a:ext uri="{FF2B5EF4-FFF2-40B4-BE49-F238E27FC236}">
                <a16:creationId xmlns:a16="http://schemas.microsoft.com/office/drawing/2014/main" id="{980D22C6-AEE1-4FC3-AAE9-1A687BE41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8" y="638174"/>
            <a:ext cx="7207309" cy="90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A07B9A7B-7996-4975-9539-12E89B03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827088"/>
            <a:ext cx="8839200" cy="1069975"/>
          </a:xfrm>
        </p:spPr>
        <p:txBody>
          <a:bodyPr/>
          <a:lstStyle/>
          <a:p>
            <a:r>
              <a:rPr lang="cs-CZ" altLang="cs-CZ" dirty="0"/>
              <a:t>Odpady v divizi Tlaková slévárna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73E6B0E0-03F3-44ED-9D8A-F3E6770E34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909136"/>
              </p:ext>
            </p:extLst>
          </p:nvPr>
        </p:nvGraphicFramePr>
        <p:xfrm>
          <a:off x="473881" y="1587500"/>
          <a:ext cx="450483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2418">
                  <a:extLst>
                    <a:ext uri="{9D8B030D-6E8A-4147-A177-3AD203B41FA5}">
                      <a16:colId xmlns:a16="http://schemas.microsoft.com/office/drawing/2014/main" val="2482278821"/>
                    </a:ext>
                  </a:extLst>
                </a:gridCol>
                <a:gridCol w="2252418">
                  <a:extLst>
                    <a:ext uri="{9D8B030D-6E8A-4147-A177-3AD203B41FA5}">
                      <a16:colId xmlns:a16="http://schemas.microsoft.com/office/drawing/2014/main" val="5631347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Odpady v tunách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Odpady v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604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1 177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1 036 430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385528"/>
                  </a:ext>
                </a:extLst>
              </a:tr>
            </a:tbl>
          </a:graphicData>
        </a:graphic>
      </p:graphicFrame>
      <p:pic>
        <p:nvPicPr>
          <p:cNvPr id="13316" name="Obrázek 7">
            <a:extLst>
              <a:ext uri="{FF2B5EF4-FFF2-40B4-BE49-F238E27FC236}">
                <a16:creationId xmlns:a16="http://schemas.microsoft.com/office/drawing/2014/main" id="{7F94B7A5-BB58-4DAD-ACFB-DA3E3E9EE4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436C18C3-E55F-42FF-BD59-73A19E8B04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5033768"/>
              </p:ext>
            </p:extLst>
          </p:nvPr>
        </p:nvGraphicFramePr>
        <p:xfrm>
          <a:off x="473880" y="2657475"/>
          <a:ext cx="7980803" cy="4052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61C26607-3FD2-4A63-ADE5-AA7F78613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74650"/>
            <a:ext cx="7421562" cy="941388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Návrh nových řešení pro divizi Slévárna litiny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7C0FA198-590E-4213-9A82-407CE6423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689100"/>
            <a:ext cx="8596312" cy="43529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/>
              <a:t>Řešení č. 1: Ponechání současného odpadového hospodářství</a:t>
            </a:r>
            <a:endParaRPr lang="cs-CZ" dirty="0"/>
          </a:p>
          <a:p>
            <a:pPr>
              <a:defRPr/>
            </a:pPr>
            <a:r>
              <a:rPr lang="cs-CZ" b="1" dirty="0"/>
              <a:t>Řešení č. 2: Použitá pecní struska nabízena k výkupu</a:t>
            </a:r>
            <a:endParaRPr lang="cs-CZ" dirty="0"/>
          </a:p>
          <a:p>
            <a:pPr>
              <a:defRPr/>
            </a:pPr>
            <a:endParaRPr lang="cs-CZ" altLang="cs-CZ" dirty="0">
              <a:solidFill>
                <a:schemeClr val="tx1"/>
              </a:solidFill>
            </a:endParaRPr>
          </a:p>
          <a:p>
            <a:pPr>
              <a:defRPr/>
            </a:pPr>
            <a:endParaRPr lang="cs-CZ" altLang="cs-CZ" dirty="0">
              <a:solidFill>
                <a:schemeClr val="tx1"/>
              </a:solidFill>
            </a:endParaRPr>
          </a:p>
          <a:p>
            <a:pPr>
              <a:defRPr/>
            </a:pPr>
            <a:endParaRPr lang="cs-CZ" altLang="cs-CZ" dirty="0">
              <a:solidFill>
                <a:schemeClr val="tx1"/>
              </a:solidFill>
            </a:endParaRPr>
          </a:p>
          <a:p>
            <a:pPr>
              <a:defRPr/>
            </a:pPr>
            <a:endParaRPr lang="cs-CZ" altLang="cs-CZ" dirty="0">
              <a:solidFill>
                <a:schemeClr val="tx1"/>
              </a:solidFill>
            </a:endParaRPr>
          </a:p>
          <a:p>
            <a:pPr>
              <a:defRPr/>
            </a:pPr>
            <a:endParaRPr lang="cs-CZ" altLang="cs-CZ" dirty="0">
              <a:solidFill>
                <a:schemeClr val="tx1"/>
              </a:solidFill>
            </a:endParaRPr>
          </a:p>
          <a:p>
            <a:pPr>
              <a:defRPr/>
            </a:pPr>
            <a:endParaRPr lang="cs-CZ" altLang="cs-CZ" dirty="0">
              <a:solidFill>
                <a:schemeClr val="tx1"/>
              </a:solidFill>
            </a:endParaRPr>
          </a:p>
          <a:p>
            <a:pPr>
              <a:defRPr/>
            </a:pPr>
            <a:endParaRPr lang="cs-CZ" altLang="cs-CZ" dirty="0">
              <a:solidFill>
                <a:schemeClr val="tx1"/>
              </a:solidFill>
            </a:endParaRPr>
          </a:p>
          <a:p>
            <a:pPr>
              <a:defRPr/>
            </a:pPr>
            <a:endParaRPr lang="cs-CZ" altLang="cs-CZ" sz="1100" dirty="0">
              <a:solidFill>
                <a:schemeClr val="tx1"/>
              </a:solidFill>
            </a:endParaRP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altLang="cs-CZ" sz="1100" dirty="0">
                <a:solidFill>
                  <a:schemeClr val="tx1"/>
                </a:solidFill>
              </a:rPr>
              <a:t>                                                          </a:t>
            </a:r>
            <a:endParaRPr lang="cs-CZ" altLang="cs-CZ" sz="1200" dirty="0">
              <a:solidFill>
                <a:schemeClr val="tx1"/>
              </a:solidFill>
            </a:endParaRPr>
          </a:p>
        </p:txBody>
      </p:sp>
      <p:pic>
        <p:nvPicPr>
          <p:cNvPr id="14340" name="Obrázek 7">
            <a:extLst>
              <a:ext uri="{FF2B5EF4-FFF2-40B4-BE49-F238E27FC236}">
                <a16:creationId xmlns:a16="http://schemas.microsoft.com/office/drawing/2014/main" id="{336B4C41-7D25-409A-9648-A484E6AC06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D9880657-CE0A-46D0-8CC4-A7517EA48E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75545"/>
              </p:ext>
            </p:extLst>
          </p:nvPr>
        </p:nvGraphicFramePr>
        <p:xfrm>
          <a:off x="1547446" y="2658331"/>
          <a:ext cx="8032653" cy="3825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6533">
                  <a:extLst>
                    <a:ext uri="{9D8B030D-6E8A-4147-A177-3AD203B41FA5}">
                      <a16:colId xmlns:a16="http://schemas.microsoft.com/office/drawing/2014/main" val="815644956"/>
                    </a:ext>
                  </a:extLst>
                </a:gridCol>
                <a:gridCol w="2217110">
                  <a:extLst>
                    <a:ext uri="{9D8B030D-6E8A-4147-A177-3AD203B41FA5}">
                      <a16:colId xmlns:a16="http://schemas.microsoft.com/office/drawing/2014/main" val="3617729646"/>
                    </a:ext>
                  </a:extLst>
                </a:gridCol>
                <a:gridCol w="3049010">
                  <a:extLst>
                    <a:ext uri="{9D8B030D-6E8A-4147-A177-3AD203B41FA5}">
                      <a16:colId xmlns:a16="http://schemas.microsoft.com/office/drawing/2014/main" val="1805641781"/>
                    </a:ext>
                  </a:extLst>
                </a:gridCol>
              </a:tblGrid>
              <a:tr h="3510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Současné OH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OH po využití řešení č. 2</a:t>
                      </a:r>
                      <a:endParaRPr lang="cs-CZ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5398882"/>
                  </a:ext>
                </a:extLst>
              </a:tr>
              <a:tr h="646465">
                <a:tc>
                  <a:txBody>
                    <a:bodyPr/>
                    <a:lstStyle/>
                    <a:p>
                      <a:pPr marL="457200" indent="-635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Cena za tunu strusky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6350" algn="just">
                        <a:lnSpc>
                          <a:spcPct val="150000"/>
                        </a:lnSpc>
                        <a:spcAft>
                          <a:spcPts val="1390"/>
                        </a:spcAft>
                      </a:pPr>
                      <a:r>
                        <a:rPr lang="cs-CZ" sz="1500" dirty="0">
                          <a:effectLst/>
                        </a:rPr>
                        <a:t>-650 Kč/t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+ 450 Kč/ t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825564"/>
                  </a:ext>
                </a:extLst>
              </a:tr>
              <a:tr h="1678262">
                <a:tc>
                  <a:txBody>
                    <a:bodyPr/>
                    <a:lstStyle/>
                    <a:p>
                      <a:pPr marL="457200" indent="-635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Náklady/výnosy za zpracování strusky v loňském roce</a:t>
                      </a:r>
                    </a:p>
                    <a:p>
                      <a:pPr marL="457200" indent="-635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6350" algn="just">
                        <a:lnSpc>
                          <a:spcPct val="150000"/>
                        </a:lnSpc>
                        <a:spcAft>
                          <a:spcPts val="1390"/>
                        </a:spcAft>
                      </a:pPr>
                      <a:r>
                        <a:rPr lang="cs-CZ" sz="1500" dirty="0">
                          <a:effectLst/>
                        </a:rPr>
                        <a:t>-220 000 Kč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+ 152 811 Kč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1529644"/>
                  </a:ext>
                </a:extLst>
              </a:tr>
              <a:tr h="1149239">
                <a:tc>
                  <a:txBody>
                    <a:bodyPr/>
                    <a:lstStyle/>
                    <a:p>
                      <a:pPr marL="457200" indent="-6350" algn="just">
                        <a:lnSpc>
                          <a:spcPct val="150000"/>
                        </a:lnSpc>
                        <a:spcAft>
                          <a:spcPts val="1390"/>
                        </a:spcAft>
                      </a:pPr>
                      <a:r>
                        <a:rPr lang="cs-CZ" sz="1500" dirty="0">
                          <a:effectLst/>
                        </a:rPr>
                        <a:t>Celkové úspory po využití řešení č. 2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373 538 Kč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22256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4A574F-FBE8-41A5-93C9-AFB1A8919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20637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BEB84B-7C0A-4A0C-B70E-60347A025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2" y="1451388"/>
            <a:ext cx="8761105" cy="5244380"/>
          </a:xfrm>
        </p:spPr>
        <p:txBody>
          <a:bodyPr/>
          <a:lstStyle/>
          <a:p>
            <a:r>
              <a:rPr lang="cs-CZ" b="1" dirty="0"/>
              <a:t>Řešení č. 3: Využití anorganického pojiva ve slévárenské výrobě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5BEFC344-953E-446D-899C-BA0445D0E6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791198"/>
              </p:ext>
            </p:extLst>
          </p:nvPr>
        </p:nvGraphicFramePr>
        <p:xfrm>
          <a:off x="1364566" y="2222695"/>
          <a:ext cx="8257736" cy="42062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5069">
                  <a:extLst>
                    <a:ext uri="{9D8B030D-6E8A-4147-A177-3AD203B41FA5}">
                      <a16:colId xmlns:a16="http://schemas.microsoft.com/office/drawing/2014/main" val="2928120222"/>
                    </a:ext>
                  </a:extLst>
                </a:gridCol>
                <a:gridCol w="2277060">
                  <a:extLst>
                    <a:ext uri="{9D8B030D-6E8A-4147-A177-3AD203B41FA5}">
                      <a16:colId xmlns:a16="http://schemas.microsoft.com/office/drawing/2014/main" val="1756370495"/>
                    </a:ext>
                  </a:extLst>
                </a:gridCol>
                <a:gridCol w="3135607">
                  <a:extLst>
                    <a:ext uri="{9D8B030D-6E8A-4147-A177-3AD203B41FA5}">
                      <a16:colId xmlns:a16="http://schemas.microsoft.com/office/drawing/2014/main" val="286745577"/>
                    </a:ext>
                  </a:extLst>
                </a:gridCol>
              </a:tblGrid>
              <a:tr h="9281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Objem v tunách (t)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Náklady na odstranění v Kč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6814531"/>
                  </a:ext>
                </a:extLst>
              </a:tr>
              <a:tr h="928116">
                <a:tc>
                  <a:txBody>
                    <a:bodyPr/>
                    <a:lstStyle/>
                    <a:p>
                      <a:pPr marL="457200" indent="-635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65 % regenerace (současnost)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1390"/>
                        </a:spcAft>
                      </a:pPr>
                      <a:r>
                        <a:rPr lang="cs-CZ" sz="1500" dirty="0">
                          <a:effectLst/>
                        </a:rPr>
                        <a:t>1202,790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571 017,60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9523540"/>
                  </a:ext>
                </a:extLst>
              </a:tr>
              <a:tr h="1421891">
                <a:tc>
                  <a:txBody>
                    <a:bodyPr/>
                    <a:lstStyle/>
                    <a:p>
                      <a:pPr marL="457200" indent="-635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85 % regenerace (po využití řešení č. 2)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1390"/>
                        </a:spcAft>
                      </a:pPr>
                      <a:r>
                        <a:rPr lang="cs-CZ" sz="1500" dirty="0">
                          <a:effectLst/>
                        </a:rPr>
                        <a:t>962,39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456 814,08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7858892"/>
                  </a:ext>
                </a:extLst>
              </a:tr>
              <a:tr h="928116">
                <a:tc>
                  <a:txBody>
                    <a:bodyPr/>
                    <a:lstStyle/>
                    <a:p>
                      <a:pPr marL="457200" indent="-6350" algn="just">
                        <a:lnSpc>
                          <a:spcPct val="150000"/>
                        </a:lnSpc>
                        <a:spcAft>
                          <a:spcPts val="1390"/>
                        </a:spcAft>
                      </a:pPr>
                      <a:r>
                        <a:rPr lang="cs-CZ" sz="1500" dirty="0">
                          <a:effectLst/>
                        </a:rPr>
                        <a:t>Celková úspora nákladů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114 203,52 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273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885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274352-E448-44D7-A9F9-7D7163B99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80D6B3-6D53-4AF9-B27E-A8A6226EA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452" y="1312606"/>
            <a:ext cx="8831723" cy="5250426"/>
          </a:xfrm>
        </p:spPr>
        <p:txBody>
          <a:bodyPr>
            <a:normAutofit/>
          </a:bodyPr>
          <a:lstStyle/>
          <a:p>
            <a:r>
              <a:rPr lang="cs-CZ" b="1" dirty="0"/>
              <a:t>Řešení č. 4: Využívání metody zmrazených forem ve výrobě (EFF-SET </a:t>
            </a:r>
            <a:r>
              <a:rPr lang="cs-CZ" b="1" dirty="0" err="1"/>
              <a:t>process</a:t>
            </a:r>
            <a:r>
              <a:rPr lang="cs-CZ" b="1" dirty="0"/>
              <a:t>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Za předpokladu, že by se touto metodou ušetřilo 548 177 Kč a chladící zařízení by stálo 5 000 000 Kč, byla by návratnost investice:</a:t>
            </a:r>
          </a:p>
          <a:p>
            <a:r>
              <a:rPr lang="cs-CZ" dirty="0"/>
              <a:t>Náklady na investici / úspory ušetřené v důsledku investice = 5 000 000 / 548 176,9 = 9,12 let 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7F5153C-BC5C-428C-BEBB-EFBE4DFFA3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552250"/>
              </p:ext>
            </p:extLst>
          </p:nvPr>
        </p:nvGraphicFramePr>
        <p:xfrm>
          <a:off x="3277772" y="1637071"/>
          <a:ext cx="7160455" cy="3364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7018">
                  <a:extLst>
                    <a:ext uri="{9D8B030D-6E8A-4147-A177-3AD203B41FA5}">
                      <a16:colId xmlns:a16="http://schemas.microsoft.com/office/drawing/2014/main" val="2921047539"/>
                    </a:ext>
                  </a:extLst>
                </a:gridCol>
                <a:gridCol w="1974486">
                  <a:extLst>
                    <a:ext uri="{9D8B030D-6E8A-4147-A177-3AD203B41FA5}">
                      <a16:colId xmlns:a16="http://schemas.microsoft.com/office/drawing/2014/main" val="1243685836"/>
                    </a:ext>
                  </a:extLst>
                </a:gridCol>
                <a:gridCol w="2718951">
                  <a:extLst>
                    <a:ext uri="{9D8B030D-6E8A-4147-A177-3AD203B41FA5}">
                      <a16:colId xmlns:a16="http://schemas.microsoft.com/office/drawing/2014/main" val="4252714611"/>
                    </a:ext>
                  </a:extLst>
                </a:gridCol>
              </a:tblGrid>
              <a:tr h="5702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Objem v tunách (t)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Náklady na odstranění v Kč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2419201"/>
                  </a:ext>
                </a:extLst>
              </a:tr>
              <a:tr h="1176933"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Současná technologie výroby forem a jader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1390"/>
                        </a:spcAft>
                      </a:pPr>
                      <a:r>
                        <a:rPr lang="cs-CZ" sz="1500" dirty="0">
                          <a:effectLst/>
                        </a:rPr>
                        <a:t>1202,790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571 017,60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5212984"/>
                  </a:ext>
                </a:extLst>
              </a:tr>
              <a:tr h="973179"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96 % regenerace (po využití řešení č. 3)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1390"/>
                        </a:spcAft>
                      </a:pPr>
                      <a:r>
                        <a:rPr lang="cs-CZ" sz="1500">
                          <a:effectLst/>
                        </a:rPr>
                        <a:t>48,11</a:t>
                      </a:r>
                      <a:endParaRPr lang="cs-CZ" sz="15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22 840,7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6370264"/>
                  </a:ext>
                </a:extLst>
              </a:tr>
              <a:tr h="570209"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1390"/>
                        </a:spcAft>
                      </a:pPr>
                      <a:r>
                        <a:rPr lang="cs-CZ" sz="1500">
                          <a:effectLst/>
                        </a:rPr>
                        <a:t>Celková úspora nákladů</a:t>
                      </a:r>
                      <a:endParaRPr lang="cs-CZ" sz="15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548 176,9 </a:t>
                      </a:r>
                      <a:endParaRPr lang="cs-CZ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730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37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0BB7D-53F3-4F2D-95C1-B4ABF9A2D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479503-2481-456D-992B-629DDC5E0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Řešení č. 5: Využití proteinového pojiva pro přípravu formovací a jádrové směsi</a:t>
            </a:r>
          </a:p>
          <a:p>
            <a:r>
              <a:rPr lang="cs-CZ" b="1" dirty="0"/>
              <a:t>Téměř 100 % recyklátu – takřka bezodpadová technologie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A3287AC-6BD1-476A-B408-5413CFECB8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771206"/>
              </p:ext>
            </p:extLst>
          </p:nvPr>
        </p:nvGraphicFramePr>
        <p:xfrm>
          <a:off x="1650608" y="3337513"/>
          <a:ext cx="8890784" cy="3180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2082">
                  <a:extLst>
                    <a:ext uri="{9D8B030D-6E8A-4147-A177-3AD203B41FA5}">
                      <a16:colId xmlns:a16="http://schemas.microsoft.com/office/drawing/2014/main" val="1573063199"/>
                    </a:ext>
                  </a:extLst>
                </a:gridCol>
                <a:gridCol w="1775213">
                  <a:extLst>
                    <a:ext uri="{9D8B030D-6E8A-4147-A177-3AD203B41FA5}">
                      <a16:colId xmlns:a16="http://schemas.microsoft.com/office/drawing/2014/main" val="2229166006"/>
                    </a:ext>
                  </a:extLst>
                </a:gridCol>
                <a:gridCol w="1776194">
                  <a:extLst>
                    <a:ext uri="{9D8B030D-6E8A-4147-A177-3AD203B41FA5}">
                      <a16:colId xmlns:a16="http://schemas.microsoft.com/office/drawing/2014/main" val="526177360"/>
                    </a:ext>
                  </a:extLst>
                </a:gridCol>
                <a:gridCol w="1781101">
                  <a:extLst>
                    <a:ext uri="{9D8B030D-6E8A-4147-A177-3AD203B41FA5}">
                      <a16:colId xmlns:a16="http://schemas.microsoft.com/office/drawing/2014/main" val="2153958169"/>
                    </a:ext>
                  </a:extLst>
                </a:gridCol>
                <a:gridCol w="1776194">
                  <a:extLst>
                    <a:ext uri="{9D8B030D-6E8A-4147-A177-3AD203B41FA5}">
                      <a16:colId xmlns:a16="http://schemas.microsoft.com/office/drawing/2014/main" val="575330951"/>
                    </a:ext>
                  </a:extLst>
                </a:gridCol>
              </a:tblGrid>
              <a:tr h="1180233">
                <a:tc>
                  <a:txBody>
                    <a:bodyPr/>
                    <a:lstStyle/>
                    <a:p>
                      <a:pPr marL="457200" indent="-63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Název metody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63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PB 30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63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PB 50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63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Warm-Box</a:t>
                      </a:r>
                      <a:endParaRPr lang="cs-CZ" sz="15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6350" algn="ctr">
                        <a:lnSpc>
                          <a:spcPct val="150000"/>
                        </a:lnSpc>
                        <a:spcAft>
                          <a:spcPts val="1390"/>
                        </a:spcAft>
                      </a:pPr>
                      <a:r>
                        <a:rPr lang="cs-CZ" sz="1500">
                          <a:effectLst/>
                        </a:rPr>
                        <a:t>Cold-Box</a:t>
                      </a:r>
                      <a:endParaRPr lang="cs-CZ" sz="15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2034420"/>
                  </a:ext>
                </a:extLst>
              </a:tr>
              <a:tr h="1999943">
                <a:tc>
                  <a:txBody>
                    <a:bodyPr/>
                    <a:lstStyle/>
                    <a:p>
                      <a:pPr marL="457200" indent="-63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Cena za 100 kg jader (Kč)</a:t>
                      </a:r>
                      <a:endParaRPr lang="cs-CZ" sz="15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142,70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>
                          <a:effectLst/>
                        </a:rPr>
                        <a:t>144,41</a:t>
                      </a:r>
                      <a:endParaRPr lang="cs-CZ" sz="15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316,35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1390"/>
                        </a:spcAft>
                      </a:pPr>
                      <a:r>
                        <a:rPr lang="cs-CZ" sz="1500" dirty="0">
                          <a:effectLst/>
                        </a:rPr>
                        <a:t>291,38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292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006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49490E26-97A3-4703-858F-3E9F90E43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74650"/>
            <a:ext cx="7421562" cy="941388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Návrh nových řešení pro divizi Slévárna litiny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725BC0BD-63F5-4B7B-A930-C5E2EAD1C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588" y="1828799"/>
            <a:ext cx="9690270" cy="4783137"/>
          </a:xfrm>
        </p:spPr>
        <p:txBody>
          <a:bodyPr/>
          <a:lstStyle/>
          <a:p>
            <a:pPr>
              <a:defRPr/>
            </a:pPr>
            <a:r>
              <a:rPr lang="cs-CZ" b="1" dirty="0"/>
              <a:t>Řešení č. 1: Ponechání současného odpadového hospodářství</a:t>
            </a:r>
            <a:endParaRPr lang="cs-CZ" dirty="0"/>
          </a:p>
          <a:p>
            <a:pPr algn="just">
              <a:lnSpc>
                <a:spcPct val="150000"/>
              </a:lnSpc>
              <a:defRPr/>
            </a:pPr>
            <a:r>
              <a:rPr lang="cs-CZ" altLang="cs-CZ" dirty="0"/>
              <a:t>Odvoz odpadů + likvidace externí firmou</a:t>
            </a:r>
          </a:p>
          <a:p>
            <a:pPr algn="just">
              <a:lnSpc>
                <a:spcPct val="150000"/>
              </a:lnSpc>
              <a:defRPr/>
            </a:pPr>
            <a:r>
              <a:rPr lang="cs-CZ" altLang="cs-CZ" dirty="0"/>
              <a:t>Výhodné pro menší provozy</a:t>
            </a:r>
          </a:p>
          <a:p>
            <a:pPr algn="just">
              <a:lnSpc>
                <a:spcPct val="150000"/>
              </a:lnSpc>
              <a:defRPr/>
            </a:pPr>
            <a:r>
              <a:rPr lang="cs-CZ" altLang="cs-CZ" dirty="0"/>
              <a:t>Vysoké náklady (924 023 Kč)</a:t>
            </a:r>
          </a:p>
        </p:txBody>
      </p:sp>
      <p:pic>
        <p:nvPicPr>
          <p:cNvPr id="15364" name="Obrázek 7">
            <a:extLst>
              <a:ext uri="{FF2B5EF4-FFF2-40B4-BE49-F238E27FC236}">
                <a16:creationId xmlns:a16="http://schemas.microsoft.com/office/drawing/2014/main" id="{0E81F7FF-F71C-4A93-B418-0E5E783BE7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9883E6B-88E4-478E-BFE9-083C698829C6}"/>
              </a:ext>
            </a:extLst>
          </p:cNvPr>
          <p:cNvSpPr txBox="1">
            <a:spLocks/>
          </p:cNvSpPr>
          <p:nvPr/>
        </p:nvSpPr>
        <p:spPr bwMode="auto">
          <a:xfrm>
            <a:off x="7270954" y="1932039"/>
            <a:ext cx="215695" cy="384011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altLang="cs-CZ" dirty="0"/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F2A44DE3-F860-4C65-B6AA-4D3067812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599"/>
            <a:ext cx="8596312" cy="168433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" name="Zástupný text 1">
            <a:extLst>
              <a:ext uri="{FF2B5EF4-FFF2-40B4-BE49-F238E27FC236}">
                <a16:creationId xmlns:a16="http://schemas.microsoft.com/office/drawing/2014/main" id="{A6909588-FBF8-483F-AA17-A070F57BE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5" y="1587500"/>
            <a:ext cx="4185623" cy="972819"/>
          </a:xfrm>
        </p:spPr>
        <p:txBody>
          <a:bodyPr/>
          <a:lstStyle/>
          <a:p>
            <a:endParaRPr lang="cs-CZ" b="1" dirty="0"/>
          </a:p>
          <a:p>
            <a:r>
              <a:rPr lang="cs-CZ" b="1" dirty="0"/>
              <a:t>Řešení č. 2: Pořízení vlastní </a:t>
            </a:r>
            <a:r>
              <a:rPr lang="cs-CZ" b="1" dirty="0" err="1"/>
              <a:t>deemulgační</a:t>
            </a:r>
            <a:r>
              <a:rPr lang="cs-CZ" b="1" dirty="0"/>
              <a:t> stanice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452168-DC0D-4117-B857-E193C1F46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0166" y="2293937"/>
            <a:ext cx="5036234" cy="433194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Cena cca 8 000 000 Kč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Návratnost investice: Náklady na investici / úspory ušetřené v důsledku investice = 8 000 000 / 924 093</a:t>
            </a:r>
            <a:r>
              <a:rPr lang="cs-CZ" b="1" dirty="0"/>
              <a:t> = 8,7 let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Nelze oddělit všechny typy emulzí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Další chemické látky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Vznik dále nepoužitelné vody se solí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Destilát nepřípustný do odpadních vod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392662-9E9A-4A65-B758-F75EC7CBBD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dirty="0"/>
              <a:t>Řešení č. 3: Pořízení vlastní vakuové odparky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FB7599-DA02-47F8-839B-59EBDA99DE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86400" y="2293937"/>
            <a:ext cx="4740812" cy="433194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dirty="0"/>
              <a:t>Cena cca 5 000 000 Kč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Návratnost: Náklady na investici / úspory ušetřené v důsledku investice = 5 000 000 / (880 320 + 39 270)</a:t>
            </a:r>
            <a:r>
              <a:rPr lang="cs-CZ" b="1" dirty="0"/>
              <a:t> = </a:t>
            </a:r>
            <a:r>
              <a:rPr lang="cs-CZ" dirty="0"/>
              <a:t>5 000 000 / 919 590</a:t>
            </a:r>
            <a:r>
              <a:rPr lang="cs-CZ" b="1" dirty="0"/>
              <a:t> = 5,4 let 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Separace všech druhů emulzí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Žádné přídavné chemikálie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Dále použitelná nezasolená voda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Destilát přípustný k vypouštění do kanalizace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Z destilátu lze vyseparovat vysoce kvalitní olej =&gt; výkup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6388" name="Obrázek 7">
            <a:extLst>
              <a:ext uri="{FF2B5EF4-FFF2-40B4-BE49-F238E27FC236}">
                <a16:creationId xmlns:a16="http://schemas.microsoft.com/office/drawing/2014/main" id="{BD1CD20F-D542-4265-A0A3-D309D1B087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630E83CB-8C90-4F7F-A819-433FE0A90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2" y="517525"/>
            <a:ext cx="8839200" cy="1069975"/>
          </a:xfrm>
        </p:spPr>
        <p:txBody>
          <a:bodyPr/>
          <a:lstStyle/>
          <a:p>
            <a:r>
              <a:rPr lang="cs-CZ" altLang="cs-CZ" dirty="0"/>
              <a:t>Výběr nejvhodnějšího řešení</a:t>
            </a:r>
          </a:p>
        </p:txBody>
      </p:sp>
      <p:graphicFrame>
        <p:nvGraphicFramePr>
          <p:cNvPr id="2" name="Zástupný obsah 1">
            <a:extLst>
              <a:ext uri="{FF2B5EF4-FFF2-40B4-BE49-F238E27FC236}">
                <a16:creationId xmlns:a16="http://schemas.microsoft.com/office/drawing/2014/main" id="{C5638277-97D1-404E-B056-E8BDE301C8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674908"/>
              </p:ext>
            </p:extLst>
          </p:nvPr>
        </p:nvGraphicFramePr>
        <p:xfrm>
          <a:off x="1322362" y="1716258"/>
          <a:ext cx="8839200" cy="5047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3463">
                  <a:extLst>
                    <a:ext uri="{9D8B030D-6E8A-4147-A177-3AD203B41FA5}">
                      <a16:colId xmlns:a16="http://schemas.microsoft.com/office/drawing/2014/main" val="3545468155"/>
                    </a:ext>
                  </a:extLst>
                </a:gridCol>
                <a:gridCol w="3061811">
                  <a:extLst>
                    <a:ext uri="{9D8B030D-6E8A-4147-A177-3AD203B41FA5}">
                      <a16:colId xmlns:a16="http://schemas.microsoft.com/office/drawing/2014/main" val="3942651859"/>
                    </a:ext>
                  </a:extLst>
                </a:gridCol>
                <a:gridCol w="3333926">
                  <a:extLst>
                    <a:ext uri="{9D8B030D-6E8A-4147-A177-3AD203B41FA5}">
                      <a16:colId xmlns:a16="http://schemas.microsoft.com/office/drawing/2014/main" val="1879125777"/>
                    </a:ext>
                  </a:extLst>
                </a:gridCol>
              </a:tblGrid>
              <a:tr h="518074">
                <a:tc>
                  <a:txBody>
                    <a:bodyPr/>
                    <a:lstStyle/>
                    <a:p>
                      <a:pPr marL="457200" indent="-6350" algn="just">
                        <a:lnSpc>
                          <a:spcPct val="150000"/>
                        </a:lnSpc>
                        <a:spcAft>
                          <a:spcPts val="198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0" marR="61690" marT="0" marB="0"/>
                </a:tc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1980"/>
                        </a:spcAft>
                      </a:pPr>
                      <a:r>
                        <a:rPr lang="cs-CZ" sz="1500" dirty="0">
                          <a:effectLst/>
                        </a:rPr>
                        <a:t>Divize Slévárna litiny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0" marR="61690" marT="0" marB="0"/>
                </a:tc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1980"/>
                        </a:spcAft>
                      </a:pPr>
                      <a:r>
                        <a:rPr lang="cs-CZ" sz="1500" dirty="0">
                          <a:effectLst/>
                        </a:rPr>
                        <a:t>Divize Tlaková slévárna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0" marR="61690" marT="0" marB="0"/>
                </a:tc>
                <a:extLst>
                  <a:ext uri="{0D108BD9-81ED-4DB2-BD59-A6C34878D82A}">
                    <a16:rowId xmlns:a16="http://schemas.microsoft.com/office/drawing/2014/main" val="3670539946"/>
                  </a:ext>
                </a:extLst>
              </a:tr>
              <a:tr h="2259554"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1980"/>
                        </a:spcAft>
                      </a:pPr>
                      <a:r>
                        <a:rPr lang="cs-CZ" sz="1500" dirty="0">
                          <a:effectLst/>
                        </a:rPr>
                        <a:t>Problém v současném odpadovém hospodářství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0" marR="61690" marT="0" marB="0"/>
                </a:tc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1980"/>
                        </a:spcAft>
                      </a:pPr>
                      <a:r>
                        <a:rPr lang="cs-CZ" sz="1500" dirty="0">
                          <a:effectLst/>
                        </a:rPr>
                        <a:t>Velký objem odpadu z použitých licích forem a jader</a:t>
                      </a:r>
                    </a:p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1980"/>
                        </a:spcAft>
                      </a:pPr>
                      <a:r>
                        <a:rPr lang="cs-CZ" sz="1500" dirty="0">
                          <a:effectLst/>
                        </a:rPr>
                        <a:t>Neefektivní zpracování odpadu z pecní strusky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0" marR="61690" marT="0" marB="0"/>
                </a:tc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1980"/>
                        </a:spcAft>
                      </a:pPr>
                      <a:r>
                        <a:rPr lang="cs-CZ" sz="1500" dirty="0">
                          <a:effectLst/>
                        </a:rPr>
                        <a:t>Neefektivní způsob likvidace nebezpečných emulzí, vzniklých ve výrobě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0" marR="61690" marT="0" marB="0"/>
                </a:tc>
                <a:extLst>
                  <a:ext uri="{0D108BD9-81ED-4DB2-BD59-A6C34878D82A}">
                    <a16:rowId xmlns:a16="http://schemas.microsoft.com/office/drawing/2014/main" val="3273433648"/>
                  </a:ext>
                </a:extLst>
              </a:tr>
              <a:tr h="2118051"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1980"/>
                        </a:spcAft>
                      </a:pPr>
                      <a:r>
                        <a:rPr lang="cs-CZ" sz="1500" dirty="0">
                          <a:effectLst/>
                        </a:rPr>
                        <a:t>Návrh racionalizačního řešení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0" marR="61690" marT="0" marB="0"/>
                </a:tc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1980"/>
                        </a:spcAft>
                      </a:pPr>
                      <a:r>
                        <a:rPr lang="cs-CZ" sz="1500" dirty="0">
                          <a:effectLst/>
                        </a:rPr>
                        <a:t>Řešení č. 2: Pecní struska nabídnutá k výkupu</a:t>
                      </a:r>
                    </a:p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1980"/>
                        </a:spcAft>
                      </a:pPr>
                      <a:r>
                        <a:rPr lang="cs-CZ" sz="1500" dirty="0">
                          <a:effectLst/>
                        </a:rPr>
                        <a:t>Řešení č. 5: Použití proteinového pojiva pro přípravu formovací a jádrové směsi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0" marR="61690" marT="0" marB="0"/>
                </a:tc>
                <a:tc>
                  <a:txBody>
                    <a:bodyPr/>
                    <a:lstStyle/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500" dirty="0">
                          <a:effectLst/>
                        </a:rPr>
                        <a:t>Řešení č. 3: Pořízení vlastní vakuové odparky</a:t>
                      </a:r>
                    </a:p>
                    <a:p>
                      <a:pPr marL="457200" indent="-6350" algn="l">
                        <a:lnSpc>
                          <a:spcPct val="150000"/>
                        </a:lnSpc>
                        <a:spcAft>
                          <a:spcPts val="1980"/>
                        </a:spcAft>
                      </a:pPr>
                      <a:r>
                        <a:rPr lang="cs-CZ" sz="1500" dirty="0">
                          <a:effectLst/>
                        </a:rPr>
                        <a:t> </a:t>
                      </a:r>
                      <a:endParaRPr lang="cs-CZ" sz="15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90" marR="61690" marT="0" marB="0"/>
                </a:tc>
                <a:extLst>
                  <a:ext uri="{0D108BD9-81ED-4DB2-BD59-A6C34878D82A}">
                    <a16:rowId xmlns:a16="http://schemas.microsoft.com/office/drawing/2014/main" val="123974135"/>
                  </a:ext>
                </a:extLst>
              </a:tr>
            </a:tbl>
          </a:graphicData>
        </a:graphic>
      </p:graphicFrame>
      <p:pic>
        <p:nvPicPr>
          <p:cNvPr id="17412" name="Obrázek 7">
            <a:extLst>
              <a:ext uri="{FF2B5EF4-FFF2-40B4-BE49-F238E27FC236}">
                <a16:creationId xmlns:a16="http://schemas.microsoft.com/office/drawing/2014/main" id="{EFB55DE9-F002-4DFD-B64F-DD22E0E9DF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BBA5AAAB-9879-4468-A65D-3C1A5D8AD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827088"/>
            <a:ext cx="8839200" cy="1069975"/>
          </a:xfrm>
        </p:spPr>
        <p:txBody>
          <a:bodyPr/>
          <a:lstStyle/>
          <a:p>
            <a:r>
              <a:rPr lang="cs-CZ" altLang="cs-CZ" dirty="0"/>
              <a:t>Závěr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C2F9AA31-BDC5-414A-9E4E-A78643539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689100"/>
            <a:ext cx="8596312" cy="435292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altLang="cs-CZ" dirty="0">
                <a:solidFill>
                  <a:schemeClr val="tx1"/>
                </a:solidFill>
              </a:rPr>
              <a:t>Byly určeny návrhy směřující k racionalizaci současného odpadového hospodářství ve firmě Motor </a:t>
            </a:r>
            <a:r>
              <a:rPr lang="cs-CZ" altLang="cs-CZ" dirty="0" err="1">
                <a:solidFill>
                  <a:schemeClr val="tx1"/>
                </a:solidFill>
              </a:rPr>
              <a:t>Jikov</a:t>
            </a:r>
            <a:r>
              <a:rPr lang="cs-CZ" altLang="cs-CZ" dirty="0">
                <a:solidFill>
                  <a:schemeClr val="tx1"/>
                </a:solidFill>
              </a:rPr>
              <a:t> Slévárna a.s.</a:t>
            </a:r>
          </a:p>
          <a:p>
            <a:pPr algn="just">
              <a:lnSpc>
                <a:spcPct val="150000"/>
              </a:lnSpc>
            </a:pPr>
            <a:r>
              <a:rPr lang="cs-CZ" altLang="cs-CZ" dirty="0">
                <a:solidFill>
                  <a:schemeClr val="tx1"/>
                </a:solidFill>
              </a:rPr>
              <a:t>Cíl práce byl splněn</a:t>
            </a:r>
          </a:p>
        </p:txBody>
      </p:sp>
      <p:pic>
        <p:nvPicPr>
          <p:cNvPr id="18436" name="Obrázek 7">
            <a:extLst>
              <a:ext uri="{FF2B5EF4-FFF2-40B4-BE49-F238E27FC236}">
                <a16:creationId xmlns:a16="http://schemas.microsoft.com/office/drawing/2014/main" id="{9216DE65-831D-41EF-9910-4BD85466AD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C5CA17-CCDD-43CD-B828-1DE0ECEC1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900" y="3640138"/>
            <a:ext cx="9237663" cy="979487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7200" b="1" dirty="0">
                <a:solidFill>
                  <a:schemeClr val="accent1">
                    <a:lumMod val="75000"/>
                  </a:schemeClr>
                </a:solidFill>
              </a:rPr>
              <a:t>Děkuji za pozornost!</a:t>
            </a:r>
          </a:p>
        </p:txBody>
      </p:sp>
      <p:pic>
        <p:nvPicPr>
          <p:cNvPr id="19459" name="Obrázek 6">
            <a:extLst>
              <a:ext uri="{FF2B5EF4-FFF2-40B4-BE49-F238E27FC236}">
                <a16:creationId xmlns:a16="http://schemas.microsoft.com/office/drawing/2014/main" id="{2F46AE11-6649-42BF-A454-93F2E3F92D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300" y="395288"/>
            <a:ext cx="1952625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B30E3-E994-458A-9E08-B405ECAD7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819150"/>
            <a:ext cx="8596312" cy="842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Cíl práce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71" name="Zástupný symbol obsahu 2">
            <a:extLst>
              <a:ext uri="{FF2B5EF4-FFF2-40B4-BE49-F238E27FC236}">
                <a16:creationId xmlns:a16="http://schemas.microsoft.com/office/drawing/2014/main" id="{DCDD6F3B-2D1D-4C6D-92CB-7D6D952CC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662113"/>
            <a:ext cx="8596312" cy="5300662"/>
          </a:xfrm>
        </p:spPr>
        <p:txBody>
          <a:bodyPr/>
          <a:lstStyle/>
          <a:p>
            <a:pPr algn="just" eaLnBrk="1" hangingPunct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Cílem práce je analýza současného stavu odpadového hospodářství, nalezení nedostatků a návrh změn směřujících k racionalizaci procesu ve firmě v závislosti na platné legislativě.</a:t>
            </a:r>
            <a:endParaRPr lang="cs-CZ" altLang="cs-CZ" dirty="0">
              <a:solidFill>
                <a:schemeClr val="tx1"/>
              </a:solidFill>
            </a:endParaRPr>
          </a:p>
        </p:txBody>
      </p:sp>
      <p:pic>
        <p:nvPicPr>
          <p:cNvPr id="7172" name="Obrázek 6">
            <a:extLst>
              <a:ext uri="{FF2B5EF4-FFF2-40B4-BE49-F238E27FC236}">
                <a16:creationId xmlns:a16="http://schemas.microsoft.com/office/drawing/2014/main" id="{58FC7B9B-D307-42DD-A920-CF6E268D0D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B4F9E48-5E08-40E3-ACD4-23FB0F1A5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827088"/>
            <a:ext cx="8839200" cy="1069975"/>
          </a:xfrm>
        </p:spPr>
        <p:txBody>
          <a:bodyPr/>
          <a:lstStyle/>
          <a:p>
            <a:r>
              <a:rPr lang="cs-CZ" altLang="cs-CZ" dirty="0"/>
              <a:t>Otázky vedoucího práce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15362A9C-9795-46EB-ADEE-6C71DE0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689100"/>
            <a:ext cx="8596312" cy="435292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dirty="0"/>
              <a:t>Byli Vámi navržená řešení představená společnosti? 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Jak společnost přistupovala k daným návrhům?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altLang="cs-CZ" sz="3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Otázky oponenta práce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Byl udělán obchodním průzkum zájemců o odprodej odpadů ? 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Jaká je reakce podniku na návrh možností?</a:t>
            </a:r>
            <a:endParaRPr lang="cs-CZ" altLang="cs-CZ" dirty="0">
              <a:solidFill>
                <a:schemeClr val="tx1"/>
              </a:solidFill>
            </a:endParaRPr>
          </a:p>
        </p:txBody>
      </p:sp>
      <p:pic>
        <p:nvPicPr>
          <p:cNvPr id="20484" name="Obrázek 7">
            <a:extLst>
              <a:ext uri="{FF2B5EF4-FFF2-40B4-BE49-F238E27FC236}">
                <a16:creationId xmlns:a16="http://schemas.microsoft.com/office/drawing/2014/main" id="{8944DEA5-154A-47F2-9EEF-2F3E1DF54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7A8A78E4-D8AC-42D2-A861-284F1CD9A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827088"/>
            <a:ext cx="8839200" cy="1069975"/>
          </a:xfrm>
        </p:spPr>
        <p:txBody>
          <a:bodyPr/>
          <a:lstStyle/>
          <a:p>
            <a:r>
              <a:rPr lang="cs-CZ" altLang="cs-CZ"/>
              <a:t>Otázky oponenta práce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3E7DF257-F322-4A0D-BBD4-B37F69833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689100"/>
            <a:ext cx="8596312" cy="4352925"/>
          </a:xfrm>
        </p:spPr>
        <p:txBody>
          <a:bodyPr/>
          <a:lstStyle/>
          <a:p>
            <a:endParaRPr lang="cs-CZ" altLang="cs-CZ" dirty="0">
              <a:solidFill>
                <a:schemeClr val="tx1"/>
              </a:solidFill>
            </a:endParaRPr>
          </a:p>
        </p:txBody>
      </p:sp>
      <p:pic>
        <p:nvPicPr>
          <p:cNvPr id="21508" name="Obrázek 7">
            <a:extLst>
              <a:ext uri="{FF2B5EF4-FFF2-40B4-BE49-F238E27FC236}">
                <a16:creationId xmlns:a16="http://schemas.microsoft.com/office/drawing/2014/main" id="{C76EC4BD-39E0-4652-96AA-73EB743E9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6993C6-1B87-445E-BFED-C1FA0D570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809625"/>
            <a:ext cx="8596312" cy="8556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Obsah práce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95" name="Zástupný symbol obsahu 2">
            <a:extLst>
              <a:ext uri="{FF2B5EF4-FFF2-40B4-BE49-F238E27FC236}">
                <a16:creationId xmlns:a16="http://schemas.microsoft.com/office/drawing/2014/main" id="{32CF9E17-E2A0-4A14-A317-84E1B0072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2" y="1665287"/>
            <a:ext cx="9493080" cy="5192713"/>
          </a:xfrm>
        </p:spPr>
        <p:txBody>
          <a:bodyPr>
            <a:normAutofit/>
          </a:bodyPr>
          <a:lstStyle/>
          <a:p>
            <a:pPr marL="0" indent="0" eaLnBrk="1" hangingPunct="1">
              <a:buClr>
                <a:schemeClr val="tx2"/>
              </a:buClr>
              <a:buFont typeface="Wingdings 3" panose="05040102010807070707" pitchFamily="18" charset="2"/>
              <a:buNone/>
              <a:defRPr/>
            </a:pPr>
            <a:r>
              <a:rPr lang="cs-CZ" altLang="cs-CZ" dirty="0">
                <a:solidFill>
                  <a:schemeClr val="tx1"/>
                </a:solidFill>
              </a:rPr>
              <a:t>	1. </a:t>
            </a:r>
            <a:r>
              <a:rPr lang="cs-CZ" altLang="cs-CZ" b="1" dirty="0">
                <a:solidFill>
                  <a:schemeClr val="tx1"/>
                </a:solidFill>
              </a:rPr>
              <a:t>Teoretická část </a:t>
            </a:r>
          </a:p>
          <a:p>
            <a:pPr lvl="2" algn="just" eaLnBrk="1" hangingPunct="1">
              <a:buClr>
                <a:schemeClr val="tx2"/>
              </a:buClr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Základní pojmy</a:t>
            </a:r>
          </a:p>
          <a:p>
            <a:pPr lvl="2" algn="just" eaLnBrk="1" hangingPunct="1">
              <a:buClr>
                <a:schemeClr val="tx2"/>
              </a:buClr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Legislativa ČR pro nakládání s odpady</a:t>
            </a:r>
          </a:p>
          <a:p>
            <a:pPr lvl="2" algn="just" eaLnBrk="1" hangingPunct="1">
              <a:buClr>
                <a:schemeClr val="tx2"/>
              </a:buClr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Katalog odpadů</a:t>
            </a:r>
          </a:p>
          <a:p>
            <a:pPr lvl="2" algn="just" eaLnBrk="1" hangingPunct="1">
              <a:buClr>
                <a:schemeClr val="tx2"/>
              </a:buClr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Odpady ve slévárenství</a:t>
            </a:r>
          </a:p>
          <a:p>
            <a:pPr marL="400050" lvl="1" indent="0" algn="just" eaLnBrk="1" hangingPunct="1">
              <a:buClr>
                <a:schemeClr val="tx2"/>
              </a:buClr>
              <a:buFont typeface="Wingdings 3" panose="05040102010807070707" pitchFamily="18" charset="2"/>
              <a:buNone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	2. </a:t>
            </a:r>
            <a:r>
              <a:rPr lang="cs-CZ" altLang="cs-CZ" sz="1800" b="1" dirty="0">
                <a:solidFill>
                  <a:schemeClr val="tx1"/>
                </a:solidFill>
              </a:rPr>
              <a:t>Praktická část</a:t>
            </a:r>
          </a:p>
          <a:p>
            <a:pPr marL="1085850" lvl="2" algn="just" eaLnBrk="1" hangingPunct="1">
              <a:buClr>
                <a:schemeClr val="tx2"/>
              </a:buClr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Motor </a:t>
            </a:r>
            <a:r>
              <a:rPr lang="cs-CZ" altLang="cs-CZ" sz="1800" dirty="0" err="1">
                <a:solidFill>
                  <a:schemeClr val="tx1"/>
                </a:solidFill>
              </a:rPr>
              <a:t>Jikov</a:t>
            </a:r>
            <a:r>
              <a:rPr lang="cs-CZ" altLang="cs-CZ" sz="1800" dirty="0">
                <a:solidFill>
                  <a:schemeClr val="tx1"/>
                </a:solidFill>
              </a:rPr>
              <a:t> Group a.s.</a:t>
            </a:r>
          </a:p>
          <a:p>
            <a:pPr marL="1085850" lvl="2" algn="just" eaLnBrk="1" hangingPunct="1">
              <a:buClr>
                <a:schemeClr val="tx2"/>
              </a:buClr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odpady v divizi Slévárna litiny</a:t>
            </a:r>
          </a:p>
          <a:p>
            <a:pPr marL="1085850" lvl="2" algn="just" eaLnBrk="1" hangingPunct="1">
              <a:buClr>
                <a:schemeClr val="tx2"/>
              </a:buClr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Odpady v divizi Tlaková slévárna</a:t>
            </a:r>
          </a:p>
          <a:p>
            <a:pPr marL="1085850" lvl="2" algn="just" eaLnBrk="1" hangingPunct="1">
              <a:buClr>
                <a:schemeClr val="tx2"/>
              </a:buClr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návrh několika nových řešení pro racionalizaci odpadového hospodářství</a:t>
            </a:r>
          </a:p>
          <a:p>
            <a:pPr marL="1085850" lvl="2" algn="just" eaLnBrk="1" hangingPunct="1">
              <a:buClr>
                <a:schemeClr val="tx2"/>
              </a:buClr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Výběr nejvhodnějšího řešení pro každou z divizí	</a:t>
            </a:r>
          </a:p>
          <a:p>
            <a:pPr marL="400050" lvl="1" indent="0" eaLnBrk="1" hangingPunct="1">
              <a:buClr>
                <a:schemeClr val="tx2"/>
              </a:buClr>
              <a:buFont typeface="Wingdings 3" panose="05040102010807070707" pitchFamily="18" charset="2"/>
              <a:buNone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	3. </a:t>
            </a:r>
            <a:r>
              <a:rPr lang="cs-CZ" altLang="cs-CZ" sz="1800" b="1" dirty="0">
                <a:solidFill>
                  <a:schemeClr val="tx1"/>
                </a:solidFill>
              </a:rPr>
              <a:t>Závěr</a:t>
            </a:r>
          </a:p>
          <a:p>
            <a:pPr marL="400050" lvl="1" indent="0" eaLnBrk="1" hangingPunct="1">
              <a:buClr>
                <a:schemeClr val="tx2"/>
              </a:buClr>
              <a:buFont typeface="Wingdings 3" panose="05040102010807070707" pitchFamily="18" charset="2"/>
              <a:buNone/>
              <a:defRPr/>
            </a:pPr>
            <a:r>
              <a:rPr lang="cs-CZ" altLang="cs-CZ" sz="1800" dirty="0">
                <a:solidFill>
                  <a:schemeClr val="tx1"/>
                </a:solidFill>
              </a:rPr>
              <a:t>		</a:t>
            </a:r>
          </a:p>
          <a:p>
            <a:pPr marL="400050" lvl="1" indent="0" eaLnBrk="1" hangingPunct="1">
              <a:buClr>
                <a:schemeClr val="tx2"/>
              </a:buClr>
              <a:buFont typeface="Wingdings 3" panose="05040102010807070707" pitchFamily="18" charset="2"/>
              <a:buNone/>
              <a:defRPr/>
            </a:pPr>
            <a:endParaRPr lang="cs-CZ" altLang="cs-CZ" dirty="0">
              <a:solidFill>
                <a:schemeClr val="tx1"/>
              </a:solidFill>
            </a:endParaRPr>
          </a:p>
        </p:txBody>
      </p:sp>
      <p:pic>
        <p:nvPicPr>
          <p:cNvPr id="8196" name="Obrázek 5">
            <a:extLst>
              <a:ext uri="{FF2B5EF4-FFF2-40B4-BE49-F238E27FC236}">
                <a16:creationId xmlns:a16="http://schemas.microsoft.com/office/drawing/2014/main" id="{2405B068-C176-4534-8A20-32257A65E2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1A5A2-F0E7-416E-AAF2-AA737315D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38" y="801688"/>
            <a:ext cx="8596312" cy="444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Teoretická část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1E3DE57A-5B3E-4814-B407-2C9AFD791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689100"/>
            <a:ext cx="8596312" cy="435292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cs-CZ" altLang="cs-CZ" b="1" dirty="0">
                <a:solidFill>
                  <a:schemeClr val="tx1"/>
                </a:solidFill>
              </a:rPr>
              <a:t>Zákon o odpadech – </a:t>
            </a:r>
            <a:r>
              <a:rPr lang="cs-CZ" altLang="cs-CZ" dirty="0">
                <a:solidFill>
                  <a:schemeClr val="tx1"/>
                </a:solidFill>
              </a:rPr>
              <a:t>č. 185/2001 Sb.</a:t>
            </a:r>
            <a:endParaRPr lang="cs-CZ" altLang="cs-CZ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cs-CZ" altLang="cs-CZ" b="1" dirty="0">
                <a:solidFill>
                  <a:schemeClr val="tx1"/>
                </a:solidFill>
              </a:rPr>
              <a:t>Odpady -</a:t>
            </a:r>
            <a:r>
              <a:rPr lang="cs-CZ" altLang="cs-CZ" dirty="0">
                <a:solidFill>
                  <a:schemeClr val="tx1"/>
                </a:solidFill>
              </a:rPr>
              <a:t> jsou movité věci, kterých se osoby zbavují</a:t>
            </a:r>
          </a:p>
          <a:p>
            <a:pPr algn="just">
              <a:lnSpc>
                <a:spcPct val="150000"/>
              </a:lnSpc>
            </a:pPr>
            <a:r>
              <a:rPr lang="cs-CZ" altLang="cs-CZ" b="1" dirty="0">
                <a:solidFill>
                  <a:schemeClr val="tx1"/>
                </a:solidFill>
              </a:rPr>
              <a:t>Nakládaní s odpadem - </a:t>
            </a:r>
            <a:r>
              <a:rPr lang="cs-CZ" altLang="cs-CZ" dirty="0">
                <a:solidFill>
                  <a:schemeClr val="tx1"/>
                </a:solidFill>
              </a:rPr>
              <a:t>obchodování s odpady, shromažďování, sběr, výkup, přeprava, doprava, úprava, využití a odstranění odpadů</a:t>
            </a:r>
          </a:p>
          <a:p>
            <a:pPr algn="just">
              <a:lnSpc>
                <a:spcPct val="150000"/>
              </a:lnSpc>
            </a:pPr>
            <a:r>
              <a:rPr lang="cs-CZ" altLang="cs-CZ" b="1" dirty="0">
                <a:solidFill>
                  <a:schemeClr val="tx1"/>
                </a:solidFill>
              </a:rPr>
              <a:t>Katalog odpadů – </a:t>
            </a:r>
            <a:r>
              <a:rPr lang="cs-CZ" altLang="cs-CZ" dirty="0">
                <a:solidFill>
                  <a:schemeClr val="tx1"/>
                </a:solidFill>
              </a:rPr>
              <a:t>rozdělení na skupiny odpadů (1-20)</a:t>
            </a:r>
            <a:endParaRPr lang="cs-CZ" altLang="cs-CZ" b="1" dirty="0">
              <a:solidFill>
                <a:schemeClr val="tx1"/>
              </a:solidFill>
            </a:endParaRPr>
          </a:p>
          <a:p>
            <a:endParaRPr lang="cs-CZ" altLang="cs-CZ" dirty="0">
              <a:solidFill>
                <a:schemeClr val="tx1"/>
              </a:solidFill>
            </a:endParaRPr>
          </a:p>
        </p:txBody>
      </p:sp>
      <p:pic>
        <p:nvPicPr>
          <p:cNvPr id="9220" name="Obrázek 7">
            <a:extLst>
              <a:ext uri="{FF2B5EF4-FFF2-40B4-BE49-F238E27FC236}">
                <a16:creationId xmlns:a16="http://schemas.microsoft.com/office/drawing/2014/main" id="{39C3FC15-8098-4BAC-9916-7E571A0F2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4A3676FB-2824-4B42-8BE0-FE634C004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550863"/>
            <a:ext cx="8596312" cy="1120775"/>
          </a:xfrm>
        </p:spPr>
        <p:txBody>
          <a:bodyPr/>
          <a:lstStyle/>
          <a:p>
            <a:r>
              <a:rPr lang="cs-CZ" altLang="cs-CZ" dirty="0"/>
              <a:t>Odpady ve slévárenství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721B02B9-81CC-4FF0-8BED-DB1D31631E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187553"/>
              </p:ext>
            </p:extLst>
          </p:nvPr>
        </p:nvGraphicFramePr>
        <p:xfrm>
          <a:off x="677863" y="1671638"/>
          <a:ext cx="9549349" cy="5186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44" name="Obrázek 7">
            <a:extLst>
              <a:ext uri="{FF2B5EF4-FFF2-40B4-BE49-F238E27FC236}">
                <a16:creationId xmlns:a16="http://schemas.microsoft.com/office/drawing/2014/main" id="{65C3EF5A-FF2B-42A1-9E14-9189A600FD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213" y="189792"/>
            <a:ext cx="1096962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BD0E6-5670-43BA-B978-DE2B712F3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1DCD14-9C56-472C-884C-1BA8994A7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Analýza současného odpadového hospodářství firmy Motor </a:t>
            </a:r>
            <a:r>
              <a:rPr lang="cs-CZ" dirty="0" err="1">
                <a:solidFill>
                  <a:schemeClr val="tx1"/>
                </a:solidFill>
              </a:rPr>
              <a:t>Jikov</a:t>
            </a:r>
            <a:r>
              <a:rPr lang="cs-CZ" dirty="0">
                <a:solidFill>
                  <a:schemeClr val="tx1"/>
                </a:solidFill>
              </a:rPr>
              <a:t> slévárna a.s. </a:t>
            </a:r>
          </a:p>
          <a:p>
            <a:pPr lvl="0" algn="just">
              <a:lnSpc>
                <a:spcPct val="150000"/>
              </a:lnSpc>
            </a:pPr>
            <a:r>
              <a:rPr lang="cs-CZ">
                <a:solidFill>
                  <a:schemeClr val="tx1"/>
                </a:solidFill>
              </a:rPr>
              <a:t>Optimalizace tohoto </a:t>
            </a:r>
            <a:r>
              <a:rPr lang="cs-CZ" dirty="0">
                <a:solidFill>
                  <a:schemeClr val="tx1"/>
                </a:solidFill>
              </a:rPr>
              <a:t>odpadového hospodářství</a:t>
            </a:r>
          </a:p>
          <a:p>
            <a:pPr lvl="0"/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938D0B62-952B-4759-A418-0DD910B00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958" y="379412"/>
            <a:ext cx="1096962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3799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96FDC8-2FA8-4CD0-9532-80ECA99C9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6B48FE-6364-4E17-AB92-245CBB481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392702"/>
            <a:ext cx="8725535" cy="4649323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cs-CZ" i="1" dirty="0"/>
              <a:t>Metoda pozorování a sběru dat</a:t>
            </a:r>
            <a:endParaRPr lang="cs-CZ" dirty="0"/>
          </a:p>
          <a:p>
            <a:pPr lvl="0" algn="just">
              <a:lnSpc>
                <a:spcPct val="150000"/>
              </a:lnSpc>
            </a:pPr>
            <a:r>
              <a:rPr lang="cs-CZ" i="1" dirty="0"/>
              <a:t>Metoda analýzy dokumentů</a:t>
            </a:r>
            <a:endParaRPr lang="cs-CZ" dirty="0"/>
          </a:p>
          <a:p>
            <a:pPr lvl="0" algn="just">
              <a:lnSpc>
                <a:spcPct val="150000"/>
              </a:lnSpc>
            </a:pPr>
            <a:r>
              <a:rPr lang="cs-CZ" i="1" dirty="0"/>
              <a:t>Analýza a syntéza</a:t>
            </a:r>
            <a:endParaRPr lang="cs-CZ" dirty="0"/>
          </a:p>
          <a:p>
            <a:pPr lvl="0" algn="just">
              <a:lnSpc>
                <a:spcPct val="150000"/>
              </a:lnSpc>
            </a:pPr>
            <a:r>
              <a:rPr lang="cs-CZ" i="1" dirty="0"/>
              <a:t>Komparace </a:t>
            </a:r>
          </a:p>
          <a:p>
            <a:pPr lvl="0" algn="just">
              <a:lnSpc>
                <a:spcPct val="150000"/>
              </a:lnSpc>
            </a:pPr>
            <a:r>
              <a:rPr lang="cs-CZ" i="1" dirty="0"/>
              <a:t>Dedukce </a:t>
            </a:r>
            <a:endParaRPr lang="cs-CZ" dirty="0"/>
          </a:p>
        </p:txBody>
      </p:sp>
      <p:pic>
        <p:nvPicPr>
          <p:cNvPr id="4" name="Obrázek 7">
            <a:extLst>
              <a:ext uri="{FF2B5EF4-FFF2-40B4-BE49-F238E27FC236}">
                <a16:creationId xmlns:a16="http://schemas.microsoft.com/office/drawing/2014/main" id="{D5ED501B-F0D7-49D0-86DB-F667277453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958" y="379412"/>
            <a:ext cx="1096962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0208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EABE73-7C89-4249-9CE7-9DAE5BBEE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819150"/>
            <a:ext cx="11277600" cy="1111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Motor </a:t>
            </a:r>
            <a:r>
              <a:rPr lang="sk-SK" dirty="0" err="1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Jikov</a:t>
            </a:r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Group </a:t>
            </a:r>
            <a:r>
              <a:rPr lang="sk-SK" dirty="0" err="1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a.s</a:t>
            </a:r>
            <a:r>
              <a:rPr lang="sk-SK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.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91CF48AB-6074-4069-95C0-114A71D3D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703388"/>
            <a:ext cx="8972574" cy="4795886"/>
          </a:xfrm>
        </p:spPr>
        <p:txBody>
          <a:bodyPr/>
          <a:lstStyle/>
          <a:p>
            <a:pPr algn="just">
              <a:lnSpc>
                <a:spcPct val="150000"/>
              </a:lnSpc>
              <a:defRPr/>
            </a:pPr>
            <a:r>
              <a:rPr lang="cs-CZ" altLang="cs-CZ" dirty="0">
                <a:solidFill>
                  <a:schemeClr val="tx1"/>
                </a:solidFill>
              </a:rPr>
              <a:t>Firma sídlící v Českých Budějovicích</a:t>
            </a:r>
          </a:p>
          <a:p>
            <a:pPr algn="just">
              <a:lnSpc>
                <a:spcPct val="150000"/>
              </a:lnSpc>
              <a:defRPr/>
            </a:pPr>
            <a:r>
              <a:rPr lang="cs-CZ" altLang="cs-CZ" dirty="0">
                <a:solidFill>
                  <a:schemeClr val="tx1"/>
                </a:solidFill>
              </a:rPr>
              <a:t>Založena roku 1899</a:t>
            </a:r>
          </a:p>
          <a:p>
            <a:pPr algn="just">
              <a:lnSpc>
                <a:spcPct val="150000"/>
              </a:lnSpc>
              <a:defRPr/>
            </a:pPr>
            <a:r>
              <a:rPr lang="cs-CZ" dirty="0">
                <a:solidFill>
                  <a:schemeClr val="tx1"/>
                </a:solidFill>
              </a:rPr>
              <a:t>slévárenství, obrábění, montáže a podpůrné procesy</a:t>
            </a:r>
            <a:r>
              <a:rPr lang="cs-CZ" dirty="0"/>
              <a:t> </a:t>
            </a:r>
          </a:p>
          <a:p>
            <a:pPr algn="just">
              <a:lnSpc>
                <a:spcPct val="150000"/>
              </a:lnSpc>
              <a:defRPr/>
            </a:pPr>
            <a:r>
              <a:rPr lang="cs-CZ" altLang="cs-CZ" dirty="0">
                <a:solidFill>
                  <a:schemeClr val="tx1"/>
                </a:solidFill>
              </a:rPr>
              <a:t>Automobilový a spotřební průmysl</a:t>
            </a:r>
          </a:p>
          <a:p>
            <a:pPr algn="just">
              <a:lnSpc>
                <a:spcPct val="150000"/>
              </a:lnSpc>
              <a:defRPr/>
            </a:pPr>
            <a:r>
              <a:rPr lang="cs-CZ" altLang="cs-CZ" dirty="0">
                <a:solidFill>
                  <a:schemeClr val="tx1"/>
                </a:solidFill>
              </a:rPr>
              <a:t>Společnost Motor </a:t>
            </a:r>
            <a:r>
              <a:rPr lang="cs-CZ" altLang="cs-CZ" dirty="0" err="1">
                <a:solidFill>
                  <a:schemeClr val="tx1"/>
                </a:solidFill>
              </a:rPr>
              <a:t>Jikov</a:t>
            </a:r>
            <a:r>
              <a:rPr lang="cs-CZ" altLang="cs-CZ" dirty="0">
                <a:solidFill>
                  <a:schemeClr val="tx1"/>
                </a:solidFill>
              </a:rPr>
              <a:t> Slévárna a.s.</a:t>
            </a:r>
          </a:p>
          <a:p>
            <a:pPr marL="0" indent="0" algn="just">
              <a:lnSpc>
                <a:spcPct val="150000"/>
              </a:lnSpc>
              <a:buFont typeface="Wingdings 3" panose="05040102010807070707" pitchFamily="18" charset="2"/>
              <a:buNone/>
              <a:defRPr/>
            </a:pPr>
            <a:endParaRPr lang="cs-CZ" altLang="cs-CZ" dirty="0">
              <a:solidFill>
                <a:schemeClr val="tx1"/>
              </a:solidFill>
            </a:endParaRP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cs-CZ" altLang="cs-CZ" dirty="0">
              <a:solidFill>
                <a:schemeClr val="tx1"/>
              </a:solidFill>
            </a:endParaRP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cs-CZ" altLang="cs-CZ" dirty="0">
                <a:solidFill>
                  <a:schemeClr val="tx1"/>
                </a:solidFill>
              </a:rPr>
              <a:t>										</a:t>
            </a:r>
          </a:p>
          <a:p>
            <a:pPr>
              <a:defRPr/>
            </a:pPr>
            <a:endParaRPr lang="cs-CZ" altLang="cs-CZ" dirty="0">
              <a:solidFill>
                <a:schemeClr val="tx1"/>
              </a:solidFill>
            </a:endParaRPr>
          </a:p>
        </p:txBody>
      </p:sp>
      <p:pic>
        <p:nvPicPr>
          <p:cNvPr id="11268" name="Obrázek 7">
            <a:extLst>
              <a:ext uri="{FF2B5EF4-FFF2-40B4-BE49-F238E27FC236}">
                <a16:creationId xmlns:a16="http://schemas.microsoft.com/office/drawing/2014/main" id="{D1CD1BA7-C734-473A-AC0D-84A5C3DEE9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C124EC48-1856-48E1-B908-813BF55948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5885" y="1930400"/>
            <a:ext cx="2870616" cy="2143784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5E3CCF3-6743-4B4D-9A98-981BD8A732C1}"/>
              </a:ext>
            </a:extLst>
          </p:cNvPr>
          <p:cNvSpPr txBox="1"/>
          <p:nvPr/>
        </p:nvSpPr>
        <p:spPr>
          <a:xfrm>
            <a:off x="7745748" y="3167390"/>
            <a:ext cx="19046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dirty="0"/>
              <a:t>Obrázek 1 Logo společnosti</a:t>
            </a: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82C769CB-D9DF-4110-8BD4-D30C71A60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213" y="1017588"/>
            <a:ext cx="8839200" cy="1069975"/>
          </a:xfrm>
        </p:spPr>
        <p:txBody>
          <a:bodyPr/>
          <a:lstStyle/>
          <a:p>
            <a:r>
              <a:rPr lang="cs-CZ" altLang="cs-CZ" dirty="0"/>
              <a:t>Odpady v divizi Slévárna litiny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FD8058D3-4D2E-4108-A89E-0EF5AE0B9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13" y="2004120"/>
            <a:ext cx="8839200" cy="4607817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 marL="0" indent="0">
              <a:buFont typeface="Wingdings 3" panose="05040102010807070707" pitchFamily="18" charset="2"/>
              <a:buNone/>
              <a:defRPr/>
            </a:pPr>
            <a:br>
              <a:rPr lang="cs-CZ" dirty="0"/>
            </a:b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2291" name="Obrázek 7">
            <a:extLst>
              <a:ext uri="{FF2B5EF4-FFF2-40B4-BE49-F238E27FC236}">
                <a16:creationId xmlns:a16="http://schemas.microsoft.com/office/drawing/2014/main" id="{8CB26C3B-4236-4AAE-9991-35768770EC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E2DB9A35-B33C-4B32-B8A5-48113BE077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562025"/>
              </p:ext>
            </p:extLst>
          </p:nvPr>
        </p:nvGraphicFramePr>
        <p:xfrm>
          <a:off x="929641" y="1720919"/>
          <a:ext cx="4190999" cy="1039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128">
                  <a:extLst>
                    <a:ext uri="{9D8B030D-6E8A-4147-A177-3AD203B41FA5}">
                      <a16:colId xmlns:a16="http://schemas.microsoft.com/office/drawing/2014/main" val="738367310"/>
                    </a:ext>
                  </a:extLst>
                </a:gridCol>
                <a:gridCol w="2792871">
                  <a:extLst>
                    <a:ext uri="{9D8B030D-6E8A-4147-A177-3AD203B41FA5}">
                      <a16:colId xmlns:a16="http://schemas.microsoft.com/office/drawing/2014/main" val="1102900452"/>
                    </a:ext>
                  </a:extLst>
                </a:gridCol>
              </a:tblGrid>
              <a:tr h="513721">
                <a:tc>
                  <a:txBody>
                    <a:bodyPr/>
                    <a:lstStyle/>
                    <a:p>
                      <a:r>
                        <a:rPr lang="cs-CZ" dirty="0"/>
                        <a:t>Odpady v tunách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Odpady v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570693"/>
                  </a:ext>
                </a:extLst>
              </a:tr>
              <a:tr h="399214">
                <a:tc>
                  <a:txBody>
                    <a:bodyPr/>
                    <a:lstStyle/>
                    <a:p>
                      <a:r>
                        <a:rPr lang="cs-CZ" dirty="0"/>
                        <a:t>2 662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1 577 096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759422"/>
                  </a:ext>
                </a:extLst>
              </a:tr>
            </a:tbl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5E43F1E2-82C5-46D3-B5C3-EAAD37146D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3625309"/>
              </p:ext>
            </p:extLst>
          </p:nvPr>
        </p:nvGraphicFramePr>
        <p:xfrm>
          <a:off x="929640" y="2859088"/>
          <a:ext cx="6737252" cy="4036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Fazeta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2578</TotalTime>
  <Words>885</Words>
  <Application>Microsoft Office PowerPoint</Application>
  <PresentationFormat>Širokoúhlá obrazovka</PresentationFormat>
  <Paragraphs>182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Calibri</vt:lpstr>
      <vt:lpstr>Times New Roman</vt:lpstr>
      <vt:lpstr>Trebuchet MS</vt:lpstr>
      <vt:lpstr>Wingdings</vt:lpstr>
      <vt:lpstr>Wingdings 3</vt:lpstr>
      <vt:lpstr>Fazeta</vt:lpstr>
      <vt:lpstr>Racionalizace procesu odpadového hospodářství ve zvolené firmě</vt:lpstr>
      <vt:lpstr>Cíl práce</vt:lpstr>
      <vt:lpstr>Obsah práce</vt:lpstr>
      <vt:lpstr>Teoretická část</vt:lpstr>
      <vt:lpstr>Odpady ve slévárenství</vt:lpstr>
      <vt:lpstr>Výzkumný problém</vt:lpstr>
      <vt:lpstr>Použité metody</vt:lpstr>
      <vt:lpstr>Motor Jikov Group a.s.</vt:lpstr>
      <vt:lpstr>Odpady v divizi Slévárna litiny</vt:lpstr>
      <vt:lpstr>Odpady v divizi Tlaková slévárna</vt:lpstr>
      <vt:lpstr>Návrh nových řešení pro divizi Slévárna litiny</vt:lpstr>
      <vt:lpstr>Prezentace aplikace PowerPoint</vt:lpstr>
      <vt:lpstr>Prezentace aplikace PowerPoint</vt:lpstr>
      <vt:lpstr>Prezentace aplikace PowerPoint</vt:lpstr>
      <vt:lpstr>Návrh nových řešení pro divizi Slévárna litiny</vt:lpstr>
      <vt:lpstr>Prezentace aplikace PowerPoint</vt:lpstr>
      <vt:lpstr>Výběr nejvhodnějšího řešení</vt:lpstr>
      <vt:lpstr>Závěr</vt:lpstr>
      <vt:lpstr>Děkuji za pozornost!</vt:lpstr>
      <vt:lpstr>Otázky vedoucího práce</vt:lpstr>
      <vt:lpstr>Otázky oponenta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Ondřej Hotový</cp:lastModifiedBy>
  <cp:revision>102</cp:revision>
  <dcterms:created xsi:type="dcterms:W3CDTF">2015-10-09T09:08:26Z</dcterms:created>
  <dcterms:modified xsi:type="dcterms:W3CDTF">2020-06-09T20:20:01Z</dcterms:modified>
</cp:coreProperties>
</file>