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2" r:id="rId9"/>
    <p:sldId id="270" r:id="rId10"/>
    <p:sldId id="263" r:id="rId11"/>
    <p:sldId id="264" r:id="rId12"/>
    <p:sldId id="271" r:id="rId13"/>
    <p:sldId id="265" r:id="rId14"/>
    <p:sldId id="266" r:id="rId15"/>
    <p:sldId id="267" r:id="rId16"/>
    <p:sldId id="272" r:id="rId17"/>
    <p:sldId id="26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A2573-8DF7-41B3-807A-9B6EF2E0BEB3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99AAB-6C6A-4FF4-9A53-B7E2FA794E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9591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A2573-8DF7-41B3-807A-9B6EF2E0BEB3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99AAB-6C6A-4FF4-9A53-B7E2FA794E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1429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A2573-8DF7-41B3-807A-9B6EF2E0BEB3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99AAB-6C6A-4FF4-9A53-B7E2FA794E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7845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A2573-8DF7-41B3-807A-9B6EF2E0BEB3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99AAB-6C6A-4FF4-9A53-B7E2FA794ED0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5300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A2573-8DF7-41B3-807A-9B6EF2E0BEB3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99AAB-6C6A-4FF4-9A53-B7E2FA794E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59276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A2573-8DF7-41B3-807A-9B6EF2E0BEB3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99AAB-6C6A-4FF4-9A53-B7E2FA794E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7958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A2573-8DF7-41B3-807A-9B6EF2E0BEB3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99AAB-6C6A-4FF4-9A53-B7E2FA794E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74842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A2573-8DF7-41B3-807A-9B6EF2E0BEB3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99AAB-6C6A-4FF4-9A53-B7E2FA794E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68054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A2573-8DF7-41B3-807A-9B6EF2E0BEB3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99AAB-6C6A-4FF4-9A53-B7E2FA794E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6564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A2573-8DF7-41B3-807A-9B6EF2E0BEB3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99AAB-6C6A-4FF4-9A53-B7E2FA794E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4105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A2573-8DF7-41B3-807A-9B6EF2E0BEB3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99AAB-6C6A-4FF4-9A53-B7E2FA794E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7347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A2573-8DF7-41B3-807A-9B6EF2E0BEB3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99AAB-6C6A-4FF4-9A53-B7E2FA794E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3201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A2573-8DF7-41B3-807A-9B6EF2E0BEB3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99AAB-6C6A-4FF4-9A53-B7E2FA794E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2646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A2573-8DF7-41B3-807A-9B6EF2E0BEB3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99AAB-6C6A-4FF4-9A53-B7E2FA794E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9572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A2573-8DF7-41B3-807A-9B6EF2E0BEB3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99AAB-6C6A-4FF4-9A53-B7E2FA794E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1209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A2573-8DF7-41B3-807A-9B6EF2E0BEB3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99AAB-6C6A-4FF4-9A53-B7E2FA794E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1845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A2573-8DF7-41B3-807A-9B6EF2E0BEB3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99AAB-6C6A-4FF4-9A53-B7E2FA794E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1384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E9A2573-8DF7-41B3-807A-9B6EF2E0BEB3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3999AAB-6C6A-4FF4-9A53-B7E2FA794E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6729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649583-2C24-4B93-BAD1-903EE22A8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2187301"/>
            <a:ext cx="8689976" cy="1836827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Arial" panose="020B0604020202020204" pitchFamily="34" charset="0"/>
                <a:cs typeface="Arial" panose="020B0604020202020204" pitchFamily="34" charset="0"/>
              </a:rPr>
              <a:t>Studium odplynění hliníkových tavenin v provozních podmínkách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AEB0D4A-759B-4934-906C-B0EE1D4F401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0988" y="156189"/>
            <a:ext cx="1596177" cy="1596177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5D815EA1-997E-411D-951B-F5B3D118C192}"/>
              </a:ext>
            </a:extLst>
          </p:cNvPr>
          <p:cNvSpPr/>
          <p:nvPr/>
        </p:nvSpPr>
        <p:spPr>
          <a:xfrm>
            <a:off x="751771" y="4903210"/>
            <a:ext cx="53442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Autor BP: Filip Vítů</a:t>
            </a:r>
          </a:p>
          <a:p>
            <a:r>
              <a:rPr lang="cs-CZ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Vedoucí BP: doc. Ing. Ladislav Socha, Ph.D.</a:t>
            </a:r>
          </a:p>
          <a:p>
            <a:r>
              <a:rPr lang="cs-CZ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Oponent BP: doc. Ing. Karel Gryc, Ph.D.</a:t>
            </a:r>
            <a:endParaRPr lang="cs-CZ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A7153197-1238-4774-AF02-535786B3B730}"/>
              </a:ext>
            </a:extLst>
          </p:cNvPr>
          <p:cNvSpPr/>
          <p:nvPr/>
        </p:nvSpPr>
        <p:spPr>
          <a:xfrm>
            <a:off x="5542959" y="600334"/>
            <a:ext cx="45775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Vysoká škola technická a ekonomická v Českých Budějovicích</a:t>
            </a:r>
            <a:endParaRPr lang="cs-CZ" sz="20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345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5A6272-6E12-4CAB-9CBF-AEBF5A15B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Výsledky účinnosti odplynění experimentů série 0 %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FD65B60-7A77-4811-BBC9-C423D2207B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81173" y="5684268"/>
            <a:ext cx="8119621" cy="823273"/>
          </a:xfrm>
        </p:spPr>
        <p:txBody>
          <a:bodyPr/>
          <a:lstStyle/>
          <a:p>
            <a:r>
              <a:rPr lang="cs-CZ" dirty="0"/>
              <a:t>Vlhký rotor, nedostatečná účinnost odplynění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C5FB39B-4124-4186-81FA-240D1D8548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8" name="Objekt 7">
            <a:extLst>
              <a:ext uri="{FF2B5EF4-FFF2-40B4-BE49-F238E27FC236}">
                <a16:creationId xmlns:a16="http://schemas.microsoft.com/office/drawing/2014/main" id="{799E9AC7-CF77-4957-A7DA-23B43ED2B6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3534514"/>
              </p:ext>
            </p:extLst>
          </p:nvPr>
        </p:nvGraphicFramePr>
        <p:xfrm>
          <a:off x="2036189" y="1974577"/>
          <a:ext cx="8119621" cy="355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Rastrový obrázek" r:id="rId3" imgW="7582557" imgH="3314987" progId="Paint.Picture">
                  <p:embed/>
                </p:oleObj>
              </mc:Choice>
              <mc:Fallback>
                <p:oleObj name="Rastrový obrázek" r:id="rId3" imgW="7582557" imgH="3314987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6189" y="1974577"/>
                        <a:ext cx="8119621" cy="3552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2617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EBA724-BE62-41A4-B26D-881C68E75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Účinnost odplyňovacího rotoru vzhledem k jeho opotřebení</a:t>
            </a: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3180D8CD-B380-45BE-93AE-745D57D49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6957" y="1634708"/>
            <a:ext cx="239855" cy="497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cs-CZ"/>
          </a:p>
        </p:txBody>
      </p:sp>
      <p:graphicFrame>
        <p:nvGraphicFramePr>
          <p:cNvPr id="12" name="Objekt 11">
            <a:extLst>
              <a:ext uri="{FF2B5EF4-FFF2-40B4-BE49-F238E27FC236}">
                <a16:creationId xmlns:a16="http://schemas.microsoft.com/office/drawing/2014/main" id="{24302EDE-651A-4E38-BD48-71AEE330E4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2302411"/>
              </p:ext>
            </p:extLst>
          </p:nvPr>
        </p:nvGraphicFramePr>
        <p:xfrm>
          <a:off x="2531096" y="2009649"/>
          <a:ext cx="7129808" cy="395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Rastrový obrázek" r:id="rId3" imgW="7895004" imgH="4374259" progId="Paint.Picture">
                  <p:embed/>
                </p:oleObj>
              </mc:Choice>
              <mc:Fallback>
                <p:oleObj name="Rastrový obrázek" r:id="rId3" imgW="7895004" imgH="4374259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1096" y="2009649"/>
                        <a:ext cx="7129808" cy="39561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950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7A1335-C301-4B1C-9B69-7E7066F62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540" y="854187"/>
            <a:ext cx="10364451" cy="1596177"/>
          </a:xfrm>
        </p:spPr>
        <p:txBody>
          <a:bodyPr/>
          <a:lstStyle/>
          <a:p>
            <a:r>
              <a:rPr lang="cs-CZ" dirty="0"/>
              <a:t>Pokles průměrných teplot jednotlivých sérií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FD3F743C-BE74-4E76-833F-E746B0B8809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883009" y="2358066"/>
            <a:ext cx="10592554" cy="243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886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C0F415-BA0E-4E53-81E8-11E5C6FEA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Přínos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56C67F-DBEE-4D31-89DF-A97E88F417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3" y="2367092"/>
            <a:ext cx="10709476" cy="3424107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Zmapování současného stavu rafinačního procesu 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Možnost navázání dalších generací na práci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Provedena analýza současného procesu, zmapována problematika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099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7C2700-91A6-4122-8021-BF68C7006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Závěrečné shrnutí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0CEA50-7887-476E-A1CC-7A24063777D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4450" cy="3424107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Cíl bakalářské práce byl splněn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Výsledky práce přinesly jistá data, se kterými lze dále pracovat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Lze vyhotovit další práci například s použitím jiného rotoru a porovnat výsledky s touto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DODAVATELÉ ROTORŮ: FOSECO, PYROTEK, MAMMUT </a:t>
            </a:r>
          </a:p>
        </p:txBody>
      </p:sp>
    </p:spTree>
    <p:extLst>
      <p:ext uri="{BB962C8B-B14F-4D97-AF65-F5344CB8AC3E}">
        <p14:creationId xmlns:p14="http://schemas.microsoft.com/office/powerpoint/2010/main" val="215310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E7A1DD-7FCC-4805-901F-17D1821B2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3" y="770915"/>
            <a:ext cx="10627777" cy="1596177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Odpovědi na doplňující otázky oponenta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DC78B1-F8A8-4D02-A5D5-371F371502C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3" y="2367092"/>
            <a:ext cx="9861063" cy="3524661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Jaký další postup by autor doporučil pro studium odplynění hliníkových tavenin v provozních podmínkách?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Charakterizujte eutektickou teplotu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Definujte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mikrostaženinu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Jak dlouho, vycházejte ze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Stoklesova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zákona, budou ze dna kelímku pro tlakové lití na slévárně MJ vyplouvat bubliny vodíku o průměrech 5, 1 a 0,1 mm. Odpovídají tyto časy podle Vašeho názoru reálným podmínkám?</a:t>
            </a:r>
          </a:p>
        </p:txBody>
      </p:sp>
    </p:spTree>
    <p:extLst>
      <p:ext uri="{BB962C8B-B14F-4D97-AF65-F5344CB8AC3E}">
        <p14:creationId xmlns:p14="http://schemas.microsoft.com/office/powerpoint/2010/main" val="38760878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E7A1DD-7FCC-4805-901F-17D1821B2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3" y="770915"/>
            <a:ext cx="10627777" cy="1596177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Odpovědi na doplňující otázky oponenta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DC78B1-F8A8-4D02-A5D5-371F371502C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3" y="2367092"/>
            <a:ext cx="9861063" cy="3524661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Ve shrnutí teplotních ztrát na str. 38 by bylo dobré uvažovat také o trvání jednotlivých operací: odpich, transport k FDU, rafinace na FDU, transport k UP. O jaké intervaly se jedná, alespoň rámcově v minutách?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návrzích opatření doporučujete optimalizovat předehřev rotoru a testovat jiné rotory. Jaké další možnosti studia odplynění hliníkových slitin byste navrhoval?</a:t>
            </a:r>
          </a:p>
        </p:txBody>
      </p:sp>
    </p:spTree>
    <p:extLst>
      <p:ext uri="{BB962C8B-B14F-4D97-AF65-F5344CB8AC3E}">
        <p14:creationId xmlns:p14="http://schemas.microsoft.com/office/powerpoint/2010/main" val="3631576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038227-9DDA-481D-9522-CA4EDEDA3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2630911"/>
            <a:ext cx="10364451" cy="1596177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1120641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408132-A1D4-43E0-A9A9-023293A4E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Motivace k řešení problému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773323-2BC2-48B4-802F-33CCA6D512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5530" y="2372674"/>
            <a:ext cx="10690622" cy="2577873"/>
          </a:xfrm>
        </p:spPr>
        <p:txBody>
          <a:bodyPr>
            <a:normAutofit fontScale="92500" lnSpcReduction="10000"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Rozšíření vědomostí o danou problematiku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Možnost spolupráce s podnikem Motor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jikov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cap="none" dirty="0">
                <a:latin typeface="Arial" panose="020B0604020202020204" pitchFamily="34" charset="0"/>
                <a:cs typeface="Arial" panose="020B0604020202020204" pitchFamily="34" charset="0"/>
              </a:rPr>
              <a:t>a.s.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Projekt financovaný TA ČR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Příležitost navázání nových kontaktů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Možnost, že výchozí práce bude přínosem v rámci technologických procesů v podniku</a:t>
            </a:r>
          </a:p>
        </p:txBody>
      </p:sp>
    </p:spTree>
    <p:extLst>
      <p:ext uri="{BB962C8B-B14F-4D97-AF65-F5344CB8AC3E}">
        <p14:creationId xmlns:p14="http://schemas.microsoft.com/office/powerpoint/2010/main" val="1933325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465273-CAA8-4619-A4BB-E6C9B275B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Cíl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ADB947-0478-4F36-83E7-CE62E708821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5" y="2103142"/>
            <a:ext cx="10681195" cy="3424107"/>
          </a:xfrm>
        </p:spPr>
        <p:txBody>
          <a:bodyPr/>
          <a:lstStyle/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Literární rozbor zaměřený na zdroje plynu ve slitinách hliníku, technologické možnosti odplyňování a možnosti stanovení plynů ve slitinách hliníku</a:t>
            </a:r>
          </a:p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Zmapování současného stavu rafinačních procesů v provozních podmínkách</a:t>
            </a:r>
          </a:p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Návrh reálných technologických opatření vedoucích ke snížení množství vodíku v hliníkových slitinách</a:t>
            </a:r>
            <a:endParaRPr lang="cs-CZ" strike="sngStrik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Vyhodnocení jednotlivých technologických opatření</a:t>
            </a:r>
          </a:p>
        </p:txBody>
      </p:sp>
    </p:spTree>
    <p:extLst>
      <p:ext uri="{BB962C8B-B14F-4D97-AF65-F5344CB8AC3E}">
        <p14:creationId xmlns:p14="http://schemas.microsoft.com/office/powerpoint/2010/main" val="922618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264A2E-0E25-47E2-B6E7-3DEE3CEE2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Teoretická část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64470D2-9FA6-4BA6-A556-6D6A08F8125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0050" y="2048948"/>
            <a:ext cx="9898770" cy="1596177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Plyny ve slitinách hliníku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Technologické možnosti odplyňování ve slitinách hliníku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Možnosti stanovení obsahu plynů ve slitinách hliníku</a:t>
            </a:r>
          </a:p>
          <a:p>
            <a:endParaRPr lang="cs-CZ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D86CDC3-3DC4-40D1-AEB9-3027934224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060" y="4227087"/>
            <a:ext cx="1083889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CF9FCACF-2A32-4498-A4EC-5190DC54EA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4715730"/>
              </p:ext>
            </p:extLst>
          </p:nvPr>
        </p:nvGraphicFramePr>
        <p:xfrm>
          <a:off x="636673" y="3800724"/>
          <a:ext cx="3870545" cy="2552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4" name="Rastrový obrázek" r:id="rId3" imgW="3871296" imgH="2552921" progId="Paint.Picture">
                  <p:embed/>
                </p:oleObj>
              </mc:Choice>
              <mc:Fallback>
                <p:oleObj name="Rastrový obrázek" r:id="rId3" imgW="3871296" imgH="2552921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673" y="3800724"/>
                        <a:ext cx="3870545" cy="25528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>
            <a:extLst>
              <a:ext uri="{FF2B5EF4-FFF2-40B4-BE49-F238E27FC236}">
                <a16:creationId xmlns:a16="http://schemas.microsoft.com/office/drawing/2014/main" id="{DEFE4234-12B3-4114-BFF1-BB00C9F4BA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2392" y="36451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8" name="Objekt 7">
            <a:extLst>
              <a:ext uri="{FF2B5EF4-FFF2-40B4-BE49-F238E27FC236}">
                <a16:creationId xmlns:a16="http://schemas.microsoft.com/office/drawing/2014/main" id="{0A2808EC-7598-4724-95C4-B9207C9565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9929138"/>
              </p:ext>
            </p:extLst>
          </p:nvPr>
        </p:nvGraphicFramePr>
        <p:xfrm>
          <a:off x="5011916" y="3645125"/>
          <a:ext cx="3717925" cy="238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" name="Rastrový obrázek" r:id="rId5" imgW="3718095" imgH="2384762" progId="Paint.Picture">
                  <p:embed/>
                </p:oleObj>
              </mc:Choice>
              <mc:Fallback>
                <p:oleObj name="Rastrový obrázek" r:id="rId5" imgW="3718095" imgH="2384762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1916" y="3645125"/>
                        <a:ext cx="3717925" cy="2384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>
            <a:extLst>
              <a:ext uri="{FF2B5EF4-FFF2-40B4-BE49-F238E27FC236}">
                <a16:creationId xmlns:a16="http://schemas.microsoft.com/office/drawing/2014/main" id="{7C370C39-9B31-438C-B415-5060C029B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86940" y="337955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0" name="Objekt 9">
            <a:extLst>
              <a:ext uri="{FF2B5EF4-FFF2-40B4-BE49-F238E27FC236}">
                <a16:creationId xmlns:a16="http://schemas.microsoft.com/office/drawing/2014/main" id="{1468D261-A1A3-4019-B03B-0297E46F61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1573324"/>
              </p:ext>
            </p:extLst>
          </p:nvPr>
        </p:nvGraphicFramePr>
        <p:xfrm>
          <a:off x="9316561" y="3241855"/>
          <a:ext cx="2217738" cy="215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" name="Rastrový obrázek" r:id="rId7" imgW="2620952" imgH="2545301" progId="Paint.Picture">
                  <p:embed/>
                </p:oleObj>
              </mc:Choice>
              <mc:Fallback>
                <p:oleObj name="Rastrový obrázek" r:id="rId7" imgW="2620952" imgH="2545301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6561" y="3241855"/>
                        <a:ext cx="2217738" cy="215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1842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D16BF1-8E87-4300-AB96-5A3CB949D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Aplikační část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3AE876-B731-4A21-96B9-2C9C1DA6C3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3721" y="2428464"/>
            <a:ext cx="6882194" cy="3424107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Charakteristika materiálu a odlitku (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AlSi9Cu3(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))</a:t>
            </a:r>
          </a:p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Technologický postup výroby a zpracování slitiny</a:t>
            </a:r>
          </a:p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Studium účinnosti rafinace na jednotce FDU v závislosti na opotřebení grafitových komponentů</a:t>
            </a:r>
          </a:p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Vyhodnocení provozních experimentů</a:t>
            </a:r>
          </a:p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Návrhy opatření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0A0A105-8B0A-4B3F-9FA3-3101BC3B09C2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3770016" y="5088258"/>
            <a:ext cx="1395165" cy="18037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DC08787-D9FF-48C2-8189-A8CF647E3714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94854" y="4641123"/>
            <a:ext cx="2250311" cy="20466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09233530-8CC1-4FFB-A0AA-BF10C39C69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7184" y="27895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7" name="Objekt 6">
            <a:extLst>
              <a:ext uri="{FF2B5EF4-FFF2-40B4-BE49-F238E27FC236}">
                <a16:creationId xmlns:a16="http://schemas.microsoft.com/office/drawing/2014/main" id="{7C6BE6F8-91B0-4258-A1BA-090A2F3632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4246381"/>
              </p:ext>
            </p:extLst>
          </p:nvPr>
        </p:nvGraphicFramePr>
        <p:xfrm>
          <a:off x="8321286" y="660814"/>
          <a:ext cx="3456993" cy="55363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Rastrový obrázek" r:id="rId5" imgW="3040644" imgH="4846740" progId="Paint.Picture">
                  <p:embed/>
                </p:oleObj>
              </mc:Choice>
              <mc:Fallback>
                <p:oleObj name="Rastrový obrázek" r:id="rId5" imgW="3040644" imgH="4846740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21286" y="660814"/>
                        <a:ext cx="3456993" cy="55363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Obrázek 7">
            <a:extLst>
              <a:ext uri="{FF2B5EF4-FFF2-40B4-BE49-F238E27FC236}">
                <a16:creationId xmlns:a16="http://schemas.microsoft.com/office/drawing/2014/main" id="{77046A23-265F-450B-A8F1-B988808F630C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90" y="142053"/>
            <a:ext cx="2865120" cy="2148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729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057B0F-6421-49AE-A5E4-8609DB652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3" y="359665"/>
            <a:ext cx="10364451" cy="1596177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Použité metody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B940A1-D534-4E07-B3C5-D3868C34F0C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5400" y="1710746"/>
            <a:ext cx="10681195" cy="4143300"/>
          </a:xfrm>
        </p:spPr>
        <p:txBody>
          <a:bodyPr>
            <a:noAutofit/>
          </a:bodyPr>
          <a:lstStyle/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Sběr, shromažďování a zpracování dat z odborné literatury</a:t>
            </a:r>
          </a:p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Hodnocení chemického složení použité hliníkové slitiny</a:t>
            </a:r>
          </a:p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Použití metody odplynění slitin hliníku pomocí FDU jednotky</a:t>
            </a:r>
          </a:p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Sběr dat z provozních podmínek jednotlivých taveb pomocí podtlakové zkoušky</a:t>
            </a:r>
          </a:p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Vizuální hodnocení řezu vzorků ztuhlých ve vakuu</a:t>
            </a:r>
          </a:p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Hodnocení účinnosti odplyňovacího rotoru vzhledem k jeho opotřebení</a:t>
            </a:r>
          </a:p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Sledování průběhu poklesů teploty taveb jednotlivých sérií</a:t>
            </a:r>
          </a:p>
        </p:txBody>
      </p:sp>
    </p:spTree>
    <p:extLst>
      <p:ext uri="{BB962C8B-B14F-4D97-AF65-F5344CB8AC3E}">
        <p14:creationId xmlns:p14="http://schemas.microsoft.com/office/powerpoint/2010/main" val="585422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7D2F1D-176D-49E9-B4E2-8252E00F3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136" y="405098"/>
            <a:ext cx="10891727" cy="1323405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Cykly opotřebení rotoru 0 % - 100 %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2EE5C5A-7E29-488E-9513-7A1477A4C75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4257" y="4495515"/>
            <a:ext cx="2243893" cy="15554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a) opotřebení rotoru 0 % (počet cyklů 0x)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BFFFA033-C65C-4E9A-92CC-5E51A160A401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6758" y="1389132"/>
            <a:ext cx="2159052" cy="29000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B9F223F2-E3C5-4433-BF64-38FE6DA70D05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68492" y="1389131"/>
            <a:ext cx="1905472" cy="29000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79B65722-83D8-4151-9457-FBCDC7B04B4B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06648" y="1389131"/>
            <a:ext cx="1905472" cy="29000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D3DFBEAC-C799-47DD-936B-AA22FC67BD29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44802" y="1389131"/>
            <a:ext cx="1905472" cy="29000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B2AFEDFC-06DD-49E3-ADD5-3364485E6A89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166542" y="1389131"/>
            <a:ext cx="2159052" cy="29000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Zástupný obsah 3">
            <a:extLst>
              <a:ext uri="{FF2B5EF4-FFF2-40B4-BE49-F238E27FC236}">
                <a16:creationId xmlns:a16="http://schemas.microsoft.com/office/drawing/2014/main" id="{27A08317-25EB-4E83-8F2B-CF55F9885820}"/>
              </a:ext>
            </a:extLst>
          </p:cNvPr>
          <p:cNvSpPr txBox="1">
            <a:spLocks/>
          </p:cNvSpPr>
          <p:nvPr/>
        </p:nvSpPr>
        <p:spPr>
          <a:xfrm>
            <a:off x="2599281" y="4496029"/>
            <a:ext cx="2243893" cy="15554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b) opotřebení rotoru 25 % (počet cyklů 360x)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Zástupný obsah 3">
            <a:extLst>
              <a:ext uri="{FF2B5EF4-FFF2-40B4-BE49-F238E27FC236}">
                <a16:creationId xmlns:a16="http://schemas.microsoft.com/office/drawing/2014/main" id="{856E7886-2482-4F20-BC9C-8D8BAB7ABCFF}"/>
              </a:ext>
            </a:extLst>
          </p:cNvPr>
          <p:cNvSpPr txBox="1">
            <a:spLocks/>
          </p:cNvSpPr>
          <p:nvPr/>
        </p:nvSpPr>
        <p:spPr>
          <a:xfrm>
            <a:off x="4737437" y="4495515"/>
            <a:ext cx="2243893" cy="15554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c) opotřebení rotoru 50 % (počet cyklů 651x)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Zástupný obsah 3">
            <a:extLst>
              <a:ext uri="{FF2B5EF4-FFF2-40B4-BE49-F238E27FC236}">
                <a16:creationId xmlns:a16="http://schemas.microsoft.com/office/drawing/2014/main" id="{E8851D79-C608-410F-BC18-DBFBF952A83B}"/>
              </a:ext>
            </a:extLst>
          </p:cNvPr>
          <p:cNvSpPr txBox="1">
            <a:spLocks/>
          </p:cNvSpPr>
          <p:nvPr/>
        </p:nvSpPr>
        <p:spPr>
          <a:xfrm>
            <a:off x="6875591" y="4495001"/>
            <a:ext cx="2243893" cy="15554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d) opotřebení rotoru 75 % (počet cyklů 878x)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Zástupný obsah 3">
            <a:extLst>
              <a:ext uri="{FF2B5EF4-FFF2-40B4-BE49-F238E27FC236}">
                <a16:creationId xmlns:a16="http://schemas.microsoft.com/office/drawing/2014/main" id="{70EAB181-73F4-4EB2-A447-25621B1E5669}"/>
              </a:ext>
            </a:extLst>
          </p:cNvPr>
          <p:cNvSpPr txBox="1">
            <a:spLocks/>
          </p:cNvSpPr>
          <p:nvPr/>
        </p:nvSpPr>
        <p:spPr>
          <a:xfrm>
            <a:off x="9119484" y="4494487"/>
            <a:ext cx="2243893" cy="15554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e) opotřebení rotoru 100 % (počet cyklů 1152x)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156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55E230-1232-4479-9614-4B83E2845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Dosažené výsledky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C1021F-5818-47D7-962B-79072D2C3A5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2982" y="2037154"/>
            <a:ext cx="10766035" cy="3424107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Vyhodnocení celkem 42 taveb, jenž představovalo 5 sérií experimentů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Výsledky chemického složení hliníkové slitiny, jenž odpovídali normě.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Výsledky podtlakové a vizuální řezové zkoušky ( problematika s vlhkostí rotoru u první série experimentů)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Výsledky účinnosti odplyňovacího rotoru FDU jednotky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Výsledky poklesů teplot taveb jednotlivých sérií</a:t>
            </a:r>
          </a:p>
        </p:txBody>
      </p:sp>
    </p:spTree>
    <p:extLst>
      <p:ext uri="{BB962C8B-B14F-4D97-AF65-F5344CB8AC3E}">
        <p14:creationId xmlns:p14="http://schemas.microsoft.com/office/powerpoint/2010/main" val="1709917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FBB628-83D6-4637-9646-785DEBEC8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Výsledky chemické analýzy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BEBFFF72-97D8-41E9-938E-7975E779F18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801279" y="1800537"/>
            <a:ext cx="10476946" cy="412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79369"/>
      </p:ext>
    </p:extLst>
  </p:cSld>
  <p:clrMapOvr>
    <a:masterClrMapping/>
  </p:clrMapOvr>
</p:sld>
</file>

<file path=ppt/theme/theme1.xml><?xml version="1.0" encoding="utf-8"?>
<a:theme xmlns:a="http://schemas.openxmlformats.org/drawingml/2006/main" name="Kapka">
  <a:themeElements>
    <a:clrScheme name="Kapk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Kapk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pk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Kapka</Template>
  <TotalTime>419</TotalTime>
  <Words>582</Words>
  <Application>Microsoft Office PowerPoint</Application>
  <PresentationFormat>Širokoúhlá obrazovka</PresentationFormat>
  <Paragraphs>69</Paragraphs>
  <Slides>17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Tw Cen MT</vt:lpstr>
      <vt:lpstr>Kapka</vt:lpstr>
      <vt:lpstr>Rastrový obrázek</vt:lpstr>
      <vt:lpstr>Studium odplynění hliníkových tavenin v provozních podmínkách</vt:lpstr>
      <vt:lpstr>Motivace k řešení problému</vt:lpstr>
      <vt:lpstr>Cíl práce</vt:lpstr>
      <vt:lpstr>Teoretická část</vt:lpstr>
      <vt:lpstr>Aplikační část</vt:lpstr>
      <vt:lpstr>Použité metody</vt:lpstr>
      <vt:lpstr>Cykly opotřebení rotoru 0 % - 100 %</vt:lpstr>
      <vt:lpstr>Dosažené výsledky</vt:lpstr>
      <vt:lpstr>Výsledky chemické analýzy</vt:lpstr>
      <vt:lpstr>Výsledky účinnosti odplynění experimentů série 0 %</vt:lpstr>
      <vt:lpstr>Účinnost odplyňovacího rotoru vzhledem k jeho opotřebení</vt:lpstr>
      <vt:lpstr>Pokles průměrných teplot jednotlivých sérií</vt:lpstr>
      <vt:lpstr>Přínos práce</vt:lpstr>
      <vt:lpstr>Závěrečné shrnutí</vt:lpstr>
      <vt:lpstr>Odpovědi na doplňující otázky oponenta</vt:lpstr>
      <vt:lpstr>Odpovědi na doplňující otázky oponenta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Studium odplynění hliníkových tavenin v provozních podmínkách</dc:title>
  <dc:creator>Filip Vítů</dc:creator>
  <cp:lastModifiedBy>Filip Vítů</cp:lastModifiedBy>
  <cp:revision>46</cp:revision>
  <dcterms:created xsi:type="dcterms:W3CDTF">2020-05-21T08:09:42Z</dcterms:created>
  <dcterms:modified xsi:type="dcterms:W3CDTF">2020-06-10T07:50:06Z</dcterms:modified>
</cp:coreProperties>
</file>