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9" r:id="rId9"/>
    <p:sldId id="263" r:id="rId10"/>
    <p:sldId id="266" r:id="rId11"/>
    <p:sldId id="268" r:id="rId12"/>
    <p:sldId id="267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3635"/>
    <a:srgbClr val="FCE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rychlostí během plnění tvarové dutiny formy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vz1 (1.9)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List1!$A$2:$A$34</c:f>
              <c:numCache>
                <c:formatCode>0.00%</c:formatCode>
                <c:ptCount val="33"/>
                <c:pt idx="0">
                  <c:v>0.68010000000000004</c:v>
                </c:pt>
                <c:pt idx="1">
                  <c:v>0.69</c:v>
                </c:pt>
                <c:pt idx="2">
                  <c:v>0.70009999999999994</c:v>
                </c:pt>
                <c:pt idx="3">
                  <c:v>0.71</c:v>
                </c:pt>
                <c:pt idx="4">
                  <c:v>0.72</c:v>
                </c:pt>
                <c:pt idx="5">
                  <c:v>0.73009999999999997</c:v>
                </c:pt>
                <c:pt idx="6">
                  <c:v>0.74009999999999998</c:v>
                </c:pt>
                <c:pt idx="7">
                  <c:v>0.75009999999999999</c:v>
                </c:pt>
                <c:pt idx="8">
                  <c:v>0.76</c:v>
                </c:pt>
                <c:pt idx="9">
                  <c:v>0.77</c:v>
                </c:pt>
                <c:pt idx="10">
                  <c:v>0.78010000000000002</c:v>
                </c:pt>
                <c:pt idx="11">
                  <c:v>0.79010000000000002</c:v>
                </c:pt>
                <c:pt idx="12">
                  <c:v>0.80020000000000002</c:v>
                </c:pt>
                <c:pt idx="13">
                  <c:v>0.81</c:v>
                </c:pt>
                <c:pt idx="14">
                  <c:v>0.82020000000000004</c:v>
                </c:pt>
                <c:pt idx="15">
                  <c:v>0.83</c:v>
                </c:pt>
                <c:pt idx="16">
                  <c:v>0.84</c:v>
                </c:pt>
                <c:pt idx="17">
                  <c:v>0.85009999999999997</c:v>
                </c:pt>
                <c:pt idx="18">
                  <c:v>0.86019999999999996</c:v>
                </c:pt>
                <c:pt idx="19">
                  <c:v>0.87019999999999997</c:v>
                </c:pt>
                <c:pt idx="20">
                  <c:v>0.88009999999999999</c:v>
                </c:pt>
                <c:pt idx="21">
                  <c:v>0.8901</c:v>
                </c:pt>
                <c:pt idx="22">
                  <c:v>0.9002</c:v>
                </c:pt>
                <c:pt idx="23">
                  <c:v>0.91020000000000001</c:v>
                </c:pt>
                <c:pt idx="24">
                  <c:v>0.92</c:v>
                </c:pt>
                <c:pt idx="25">
                  <c:v>0.93010000000000004</c:v>
                </c:pt>
                <c:pt idx="26">
                  <c:v>0.94010000000000005</c:v>
                </c:pt>
                <c:pt idx="27">
                  <c:v>0.95</c:v>
                </c:pt>
                <c:pt idx="28">
                  <c:v>0.96009999999999995</c:v>
                </c:pt>
                <c:pt idx="29">
                  <c:v>0.97009999999999996</c:v>
                </c:pt>
                <c:pt idx="30">
                  <c:v>0.98</c:v>
                </c:pt>
                <c:pt idx="31">
                  <c:v>0.98009999999999997</c:v>
                </c:pt>
                <c:pt idx="32">
                  <c:v>1</c:v>
                </c:pt>
              </c:numCache>
            </c:numRef>
          </c:cat>
          <c:val>
            <c:numRef>
              <c:f>List1!$B$2:$B$34</c:f>
              <c:numCache>
                <c:formatCode>General</c:formatCode>
                <c:ptCount val="33"/>
                <c:pt idx="0">
                  <c:v>22.310750000000002</c:v>
                </c:pt>
                <c:pt idx="1">
                  <c:v>24.424250000000001</c:v>
                </c:pt>
                <c:pt idx="2">
                  <c:v>24.711250000000003</c:v>
                </c:pt>
                <c:pt idx="3">
                  <c:v>24.545999999999999</c:v>
                </c:pt>
                <c:pt idx="4">
                  <c:v>25.34675</c:v>
                </c:pt>
                <c:pt idx="5">
                  <c:v>25.137250000000002</c:v>
                </c:pt>
                <c:pt idx="6">
                  <c:v>25.609499999999997</c:v>
                </c:pt>
                <c:pt idx="7">
                  <c:v>25.247999999999998</c:v>
                </c:pt>
                <c:pt idx="8">
                  <c:v>25.542999999999999</c:v>
                </c:pt>
                <c:pt idx="9">
                  <c:v>25.496500000000001</c:v>
                </c:pt>
                <c:pt idx="10">
                  <c:v>25.637500000000003</c:v>
                </c:pt>
                <c:pt idx="11">
                  <c:v>25.534999999999997</c:v>
                </c:pt>
                <c:pt idx="12">
                  <c:v>25.515750000000001</c:v>
                </c:pt>
                <c:pt idx="13">
                  <c:v>25.578999999999997</c:v>
                </c:pt>
                <c:pt idx="14">
                  <c:v>25.701999999999998</c:v>
                </c:pt>
                <c:pt idx="15">
                  <c:v>25.624750000000002</c:v>
                </c:pt>
                <c:pt idx="16">
                  <c:v>25.717500000000001</c:v>
                </c:pt>
                <c:pt idx="17">
                  <c:v>25.709499999999998</c:v>
                </c:pt>
                <c:pt idx="18">
                  <c:v>25.688250000000004</c:v>
                </c:pt>
                <c:pt idx="19">
                  <c:v>25.688499999999998</c:v>
                </c:pt>
                <c:pt idx="20">
                  <c:v>25.6815</c:v>
                </c:pt>
                <c:pt idx="21">
                  <c:v>25.739000000000001</c:v>
                </c:pt>
                <c:pt idx="22">
                  <c:v>25.698250000000002</c:v>
                </c:pt>
                <c:pt idx="23">
                  <c:v>25.741</c:v>
                </c:pt>
                <c:pt idx="24">
                  <c:v>25.767999999999997</c:v>
                </c:pt>
                <c:pt idx="25">
                  <c:v>25.87425</c:v>
                </c:pt>
                <c:pt idx="26">
                  <c:v>25.858249999999998</c:v>
                </c:pt>
                <c:pt idx="27">
                  <c:v>25.284499999999998</c:v>
                </c:pt>
                <c:pt idx="28">
                  <c:v>24.9955</c:v>
                </c:pt>
                <c:pt idx="29">
                  <c:v>24.707249999999998</c:v>
                </c:pt>
                <c:pt idx="30">
                  <c:v>24.71875</c:v>
                </c:pt>
                <c:pt idx="31">
                  <c:v>24.71875</c:v>
                </c:pt>
                <c:pt idx="32">
                  <c:v>24.71875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37-479E-A618-6685A76343A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vz2 (2.3)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List1!$A$2:$A$34</c:f>
              <c:numCache>
                <c:formatCode>0.00%</c:formatCode>
                <c:ptCount val="33"/>
                <c:pt idx="0">
                  <c:v>0.68010000000000004</c:v>
                </c:pt>
                <c:pt idx="1">
                  <c:v>0.69</c:v>
                </c:pt>
                <c:pt idx="2">
                  <c:v>0.70009999999999994</c:v>
                </c:pt>
                <c:pt idx="3">
                  <c:v>0.71</c:v>
                </c:pt>
                <c:pt idx="4">
                  <c:v>0.72</c:v>
                </c:pt>
                <c:pt idx="5">
                  <c:v>0.73009999999999997</c:v>
                </c:pt>
                <c:pt idx="6">
                  <c:v>0.74009999999999998</c:v>
                </c:pt>
                <c:pt idx="7">
                  <c:v>0.75009999999999999</c:v>
                </c:pt>
                <c:pt idx="8">
                  <c:v>0.76</c:v>
                </c:pt>
                <c:pt idx="9">
                  <c:v>0.77</c:v>
                </c:pt>
                <c:pt idx="10">
                  <c:v>0.78010000000000002</c:v>
                </c:pt>
                <c:pt idx="11">
                  <c:v>0.79010000000000002</c:v>
                </c:pt>
                <c:pt idx="12">
                  <c:v>0.80020000000000002</c:v>
                </c:pt>
                <c:pt idx="13">
                  <c:v>0.81</c:v>
                </c:pt>
                <c:pt idx="14">
                  <c:v>0.82020000000000004</c:v>
                </c:pt>
                <c:pt idx="15">
                  <c:v>0.83</c:v>
                </c:pt>
                <c:pt idx="16">
                  <c:v>0.84</c:v>
                </c:pt>
                <c:pt idx="17">
                  <c:v>0.85009999999999997</c:v>
                </c:pt>
                <c:pt idx="18">
                  <c:v>0.86019999999999996</c:v>
                </c:pt>
                <c:pt idx="19">
                  <c:v>0.87019999999999997</c:v>
                </c:pt>
                <c:pt idx="20">
                  <c:v>0.88009999999999999</c:v>
                </c:pt>
                <c:pt idx="21">
                  <c:v>0.8901</c:v>
                </c:pt>
                <c:pt idx="22">
                  <c:v>0.9002</c:v>
                </c:pt>
                <c:pt idx="23">
                  <c:v>0.91020000000000001</c:v>
                </c:pt>
                <c:pt idx="24">
                  <c:v>0.92</c:v>
                </c:pt>
                <c:pt idx="25">
                  <c:v>0.93010000000000004</c:v>
                </c:pt>
                <c:pt idx="26">
                  <c:v>0.94010000000000005</c:v>
                </c:pt>
                <c:pt idx="27">
                  <c:v>0.95</c:v>
                </c:pt>
                <c:pt idx="28">
                  <c:v>0.96009999999999995</c:v>
                </c:pt>
                <c:pt idx="29">
                  <c:v>0.97009999999999996</c:v>
                </c:pt>
                <c:pt idx="30">
                  <c:v>0.98</c:v>
                </c:pt>
                <c:pt idx="31">
                  <c:v>0.98009999999999997</c:v>
                </c:pt>
                <c:pt idx="32">
                  <c:v>1</c:v>
                </c:pt>
              </c:numCache>
            </c:numRef>
          </c:cat>
          <c:val>
            <c:numRef>
              <c:f>List1!$C$2:$C$34</c:f>
              <c:numCache>
                <c:formatCode>General</c:formatCode>
                <c:ptCount val="33"/>
                <c:pt idx="0">
                  <c:v>22.328499999999998</c:v>
                </c:pt>
                <c:pt idx="1">
                  <c:v>24.404249999999998</c:v>
                </c:pt>
                <c:pt idx="2">
                  <c:v>26.53725</c:v>
                </c:pt>
                <c:pt idx="3">
                  <c:v>28.799250000000001</c:v>
                </c:pt>
                <c:pt idx="4">
                  <c:v>30.082250000000002</c:v>
                </c:pt>
                <c:pt idx="5">
                  <c:v>30.311750000000004</c:v>
                </c:pt>
                <c:pt idx="6">
                  <c:v>30.220500000000001</c:v>
                </c:pt>
                <c:pt idx="7">
                  <c:v>30.93525</c:v>
                </c:pt>
                <c:pt idx="8">
                  <c:v>31.032</c:v>
                </c:pt>
                <c:pt idx="9">
                  <c:v>30.79175</c:v>
                </c:pt>
                <c:pt idx="10">
                  <c:v>30.784500000000001</c:v>
                </c:pt>
                <c:pt idx="11">
                  <c:v>31.004750000000001</c:v>
                </c:pt>
                <c:pt idx="12">
                  <c:v>30.991749999999996</c:v>
                </c:pt>
                <c:pt idx="13">
                  <c:v>30.856249999999999</c:v>
                </c:pt>
                <c:pt idx="14">
                  <c:v>30.783500000000004</c:v>
                </c:pt>
                <c:pt idx="15">
                  <c:v>30.920499999999997</c:v>
                </c:pt>
                <c:pt idx="16">
                  <c:v>30.935499999999998</c:v>
                </c:pt>
                <c:pt idx="17">
                  <c:v>30.789249999999999</c:v>
                </c:pt>
                <c:pt idx="18">
                  <c:v>30.579499999999999</c:v>
                </c:pt>
                <c:pt idx="19">
                  <c:v>30.840249999999997</c:v>
                </c:pt>
                <c:pt idx="20">
                  <c:v>30.881</c:v>
                </c:pt>
                <c:pt idx="21">
                  <c:v>30.7195</c:v>
                </c:pt>
                <c:pt idx="22">
                  <c:v>30.904500000000002</c:v>
                </c:pt>
                <c:pt idx="23">
                  <c:v>30.712999999999997</c:v>
                </c:pt>
                <c:pt idx="24">
                  <c:v>30.767250000000001</c:v>
                </c:pt>
                <c:pt idx="25">
                  <c:v>30.928750000000001</c:v>
                </c:pt>
                <c:pt idx="26">
                  <c:v>30.952249999999999</c:v>
                </c:pt>
                <c:pt idx="27">
                  <c:v>30.310500000000005</c:v>
                </c:pt>
                <c:pt idx="28">
                  <c:v>29.626249999999999</c:v>
                </c:pt>
                <c:pt idx="29">
                  <c:v>28.1465</c:v>
                </c:pt>
                <c:pt idx="30">
                  <c:v>25.720499999999998</c:v>
                </c:pt>
                <c:pt idx="31">
                  <c:v>25.720499999999998</c:v>
                </c:pt>
                <c:pt idx="32">
                  <c:v>25.720499999999998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37-479E-A618-6685A76343A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vz3 (2.6)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List1!$A$2:$A$34</c:f>
              <c:numCache>
                <c:formatCode>0.00%</c:formatCode>
                <c:ptCount val="33"/>
                <c:pt idx="0">
                  <c:v>0.68010000000000004</c:v>
                </c:pt>
                <c:pt idx="1">
                  <c:v>0.69</c:v>
                </c:pt>
                <c:pt idx="2">
                  <c:v>0.70009999999999994</c:v>
                </c:pt>
                <c:pt idx="3">
                  <c:v>0.71</c:v>
                </c:pt>
                <c:pt idx="4">
                  <c:v>0.72</c:v>
                </c:pt>
                <c:pt idx="5">
                  <c:v>0.73009999999999997</c:v>
                </c:pt>
                <c:pt idx="6">
                  <c:v>0.74009999999999998</c:v>
                </c:pt>
                <c:pt idx="7">
                  <c:v>0.75009999999999999</c:v>
                </c:pt>
                <c:pt idx="8">
                  <c:v>0.76</c:v>
                </c:pt>
                <c:pt idx="9">
                  <c:v>0.77</c:v>
                </c:pt>
                <c:pt idx="10">
                  <c:v>0.78010000000000002</c:v>
                </c:pt>
                <c:pt idx="11">
                  <c:v>0.79010000000000002</c:v>
                </c:pt>
                <c:pt idx="12">
                  <c:v>0.80020000000000002</c:v>
                </c:pt>
                <c:pt idx="13">
                  <c:v>0.81</c:v>
                </c:pt>
                <c:pt idx="14">
                  <c:v>0.82020000000000004</c:v>
                </c:pt>
                <c:pt idx="15">
                  <c:v>0.83</c:v>
                </c:pt>
                <c:pt idx="16">
                  <c:v>0.84</c:v>
                </c:pt>
                <c:pt idx="17">
                  <c:v>0.85009999999999997</c:v>
                </c:pt>
                <c:pt idx="18">
                  <c:v>0.86019999999999996</c:v>
                </c:pt>
                <c:pt idx="19">
                  <c:v>0.87019999999999997</c:v>
                </c:pt>
                <c:pt idx="20">
                  <c:v>0.88009999999999999</c:v>
                </c:pt>
                <c:pt idx="21">
                  <c:v>0.8901</c:v>
                </c:pt>
                <c:pt idx="22">
                  <c:v>0.9002</c:v>
                </c:pt>
                <c:pt idx="23">
                  <c:v>0.91020000000000001</c:v>
                </c:pt>
                <c:pt idx="24">
                  <c:v>0.92</c:v>
                </c:pt>
                <c:pt idx="25">
                  <c:v>0.93010000000000004</c:v>
                </c:pt>
                <c:pt idx="26">
                  <c:v>0.94010000000000005</c:v>
                </c:pt>
                <c:pt idx="27">
                  <c:v>0.95</c:v>
                </c:pt>
                <c:pt idx="28">
                  <c:v>0.96009999999999995</c:v>
                </c:pt>
                <c:pt idx="29">
                  <c:v>0.97009999999999996</c:v>
                </c:pt>
                <c:pt idx="30">
                  <c:v>0.98</c:v>
                </c:pt>
                <c:pt idx="31">
                  <c:v>0.98009999999999997</c:v>
                </c:pt>
                <c:pt idx="32">
                  <c:v>1</c:v>
                </c:pt>
              </c:numCache>
            </c:numRef>
          </c:cat>
          <c:val>
            <c:numRef>
              <c:f>List1!$D$2:$D$34</c:f>
              <c:numCache>
                <c:formatCode>General</c:formatCode>
                <c:ptCount val="33"/>
                <c:pt idx="0">
                  <c:v>22.416250000000002</c:v>
                </c:pt>
                <c:pt idx="1">
                  <c:v>24.5185</c:v>
                </c:pt>
                <c:pt idx="2">
                  <c:v>26.6295</c:v>
                </c:pt>
                <c:pt idx="3">
                  <c:v>28.916499999999999</c:v>
                </c:pt>
                <c:pt idx="4">
                  <c:v>30.70025</c:v>
                </c:pt>
                <c:pt idx="5">
                  <c:v>32.516499999999994</c:v>
                </c:pt>
                <c:pt idx="6">
                  <c:v>34.3245</c:v>
                </c:pt>
                <c:pt idx="7">
                  <c:v>35.534500000000008</c:v>
                </c:pt>
                <c:pt idx="8">
                  <c:v>34.575749999999999</c:v>
                </c:pt>
                <c:pt idx="9">
                  <c:v>34.368000000000002</c:v>
                </c:pt>
                <c:pt idx="10">
                  <c:v>34.930500000000002</c:v>
                </c:pt>
                <c:pt idx="11">
                  <c:v>35.430250000000001</c:v>
                </c:pt>
                <c:pt idx="12">
                  <c:v>35.220999999999997</c:v>
                </c:pt>
                <c:pt idx="13">
                  <c:v>35.0685</c:v>
                </c:pt>
                <c:pt idx="14">
                  <c:v>35.064500000000002</c:v>
                </c:pt>
                <c:pt idx="15">
                  <c:v>35.341500000000003</c:v>
                </c:pt>
                <c:pt idx="16">
                  <c:v>35.495500000000007</c:v>
                </c:pt>
                <c:pt idx="17">
                  <c:v>35.46425</c:v>
                </c:pt>
                <c:pt idx="18">
                  <c:v>35.277250000000002</c:v>
                </c:pt>
                <c:pt idx="19">
                  <c:v>35.220750000000002</c:v>
                </c:pt>
                <c:pt idx="20">
                  <c:v>35.266249999999999</c:v>
                </c:pt>
                <c:pt idx="21">
                  <c:v>35.316749999999999</c:v>
                </c:pt>
                <c:pt idx="22">
                  <c:v>35.476500000000001</c:v>
                </c:pt>
                <c:pt idx="23">
                  <c:v>35.586750000000002</c:v>
                </c:pt>
                <c:pt idx="24">
                  <c:v>35.594000000000001</c:v>
                </c:pt>
                <c:pt idx="25">
                  <c:v>35.453499999999998</c:v>
                </c:pt>
                <c:pt idx="26">
                  <c:v>35.290750000000003</c:v>
                </c:pt>
                <c:pt idx="27">
                  <c:v>34.5045</c:v>
                </c:pt>
                <c:pt idx="28">
                  <c:v>32.812750000000001</c:v>
                </c:pt>
                <c:pt idx="29">
                  <c:v>31.0685</c:v>
                </c:pt>
                <c:pt idx="30">
                  <c:v>27.572249999999997</c:v>
                </c:pt>
                <c:pt idx="31">
                  <c:v>27.572249999999997</c:v>
                </c:pt>
                <c:pt idx="32">
                  <c:v>27.572249999999997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37-479E-A618-6685A76343A9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vz4 (2.9)</c:v>
                </c:pt>
              </c:strCache>
            </c:strRef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List1!$A$2:$A$34</c:f>
              <c:numCache>
                <c:formatCode>0.00%</c:formatCode>
                <c:ptCount val="33"/>
                <c:pt idx="0">
                  <c:v>0.68010000000000004</c:v>
                </c:pt>
                <c:pt idx="1">
                  <c:v>0.69</c:v>
                </c:pt>
                <c:pt idx="2">
                  <c:v>0.70009999999999994</c:v>
                </c:pt>
                <c:pt idx="3">
                  <c:v>0.71</c:v>
                </c:pt>
                <c:pt idx="4">
                  <c:v>0.72</c:v>
                </c:pt>
                <c:pt idx="5">
                  <c:v>0.73009999999999997</c:v>
                </c:pt>
                <c:pt idx="6">
                  <c:v>0.74009999999999998</c:v>
                </c:pt>
                <c:pt idx="7">
                  <c:v>0.75009999999999999</c:v>
                </c:pt>
                <c:pt idx="8">
                  <c:v>0.76</c:v>
                </c:pt>
                <c:pt idx="9">
                  <c:v>0.77</c:v>
                </c:pt>
                <c:pt idx="10">
                  <c:v>0.78010000000000002</c:v>
                </c:pt>
                <c:pt idx="11">
                  <c:v>0.79010000000000002</c:v>
                </c:pt>
                <c:pt idx="12">
                  <c:v>0.80020000000000002</c:v>
                </c:pt>
                <c:pt idx="13">
                  <c:v>0.81</c:v>
                </c:pt>
                <c:pt idx="14">
                  <c:v>0.82020000000000004</c:v>
                </c:pt>
                <c:pt idx="15">
                  <c:v>0.83</c:v>
                </c:pt>
                <c:pt idx="16">
                  <c:v>0.84</c:v>
                </c:pt>
                <c:pt idx="17">
                  <c:v>0.85009999999999997</c:v>
                </c:pt>
                <c:pt idx="18">
                  <c:v>0.86019999999999996</c:v>
                </c:pt>
                <c:pt idx="19">
                  <c:v>0.87019999999999997</c:v>
                </c:pt>
                <c:pt idx="20">
                  <c:v>0.88009999999999999</c:v>
                </c:pt>
                <c:pt idx="21">
                  <c:v>0.8901</c:v>
                </c:pt>
                <c:pt idx="22">
                  <c:v>0.9002</c:v>
                </c:pt>
                <c:pt idx="23">
                  <c:v>0.91020000000000001</c:v>
                </c:pt>
                <c:pt idx="24">
                  <c:v>0.92</c:v>
                </c:pt>
                <c:pt idx="25">
                  <c:v>0.93010000000000004</c:v>
                </c:pt>
                <c:pt idx="26">
                  <c:v>0.94010000000000005</c:v>
                </c:pt>
                <c:pt idx="27">
                  <c:v>0.95</c:v>
                </c:pt>
                <c:pt idx="28">
                  <c:v>0.96009999999999995</c:v>
                </c:pt>
                <c:pt idx="29">
                  <c:v>0.97009999999999996</c:v>
                </c:pt>
                <c:pt idx="30">
                  <c:v>0.98</c:v>
                </c:pt>
                <c:pt idx="31">
                  <c:v>0.98009999999999997</c:v>
                </c:pt>
                <c:pt idx="32">
                  <c:v>1</c:v>
                </c:pt>
              </c:numCache>
            </c:numRef>
          </c:cat>
          <c:val>
            <c:numRef>
              <c:f>List1!$E$2:$E$34</c:f>
              <c:numCache>
                <c:formatCode>General</c:formatCode>
                <c:ptCount val="33"/>
                <c:pt idx="0">
                  <c:v>22.1965</c:v>
                </c:pt>
                <c:pt idx="1">
                  <c:v>24.2925</c:v>
                </c:pt>
                <c:pt idx="2">
                  <c:v>26.408999999999999</c:v>
                </c:pt>
                <c:pt idx="3">
                  <c:v>28.65925</c:v>
                </c:pt>
                <c:pt idx="4">
                  <c:v>30.436499999999999</c:v>
                </c:pt>
                <c:pt idx="5">
                  <c:v>32.228999999999999</c:v>
                </c:pt>
                <c:pt idx="6">
                  <c:v>34.020499999999998</c:v>
                </c:pt>
                <c:pt idx="7">
                  <c:v>35.71275</c:v>
                </c:pt>
                <c:pt idx="8">
                  <c:v>34.790500000000002</c:v>
                </c:pt>
                <c:pt idx="9">
                  <c:v>37.290500000000002</c:v>
                </c:pt>
                <c:pt idx="10">
                  <c:v>39.609749999999998</c:v>
                </c:pt>
                <c:pt idx="11">
                  <c:v>38.701999999999998</c:v>
                </c:pt>
                <c:pt idx="12">
                  <c:v>38.194249999999997</c:v>
                </c:pt>
                <c:pt idx="13">
                  <c:v>38.374499999999998</c:v>
                </c:pt>
                <c:pt idx="14">
                  <c:v>39.121250000000003</c:v>
                </c:pt>
                <c:pt idx="15">
                  <c:v>39.624749999999992</c:v>
                </c:pt>
                <c:pt idx="16">
                  <c:v>39.26925</c:v>
                </c:pt>
                <c:pt idx="17">
                  <c:v>38.647999999999996</c:v>
                </c:pt>
                <c:pt idx="18">
                  <c:v>38.732250000000001</c:v>
                </c:pt>
                <c:pt idx="19">
                  <c:v>38.588999999999999</c:v>
                </c:pt>
                <c:pt idx="20">
                  <c:v>38.655749999999998</c:v>
                </c:pt>
                <c:pt idx="21">
                  <c:v>39.192499999999995</c:v>
                </c:pt>
                <c:pt idx="22">
                  <c:v>39.253</c:v>
                </c:pt>
                <c:pt idx="23">
                  <c:v>39.024250000000002</c:v>
                </c:pt>
                <c:pt idx="24">
                  <c:v>38.128250000000001</c:v>
                </c:pt>
                <c:pt idx="25">
                  <c:v>37.495000000000005</c:v>
                </c:pt>
                <c:pt idx="26">
                  <c:v>36.796750000000003</c:v>
                </c:pt>
                <c:pt idx="27">
                  <c:v>36.314</c:v>
                </c:pt>
                <c:pt idx="28">
                  <c:v>34.676749999999998</c:v>
                </c:pt>
                <c:pt idx="29">
                  <c:v>32.667249999999996</c:v>
                </c:pt>
                <c:pt idx="30">
                  <c:v>29.247250000000001</c:v>
                </c:pt>
                <c:pt idx="31">
                  <c:v>29.247250000000001</c:v>
                </c:pt>
                <c:pt idx="32">
                  <c:v>29.247250000000001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37-479E-A618-6685A76343A9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vz5 (3.2)</c:v>
                </c:pt>
              </c:strCache>
            </c:strRef>
          </c:tx>
          <c:spPr>
            <a:ln w="22225" cap="rnd" cmpd="sng" algn="ctr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List1!$A$2:$A$34</c:f>
              <c:numCache>
                <c:formatCode>0.00%</c:formatCode>
                <c:ptCount val="33"/>
                <c:pt idx="0">
                  <c:v>0.68010000000000004</c:v>
                </c:pt>
                <c:pt idx="1">
                  <c:v>0.69</c:v>
                </c:pt>
                <c:pt idx="2">
                  <c:v>0.70009999999999994</c:v>
                </c:pt>
                <c:pt idx="3">
                  <c:v>0.71</c:v>
                </c:pt>
                <c:pt idx="4">
                  <c:v>0.72</c:v>
                </c:pt>
                <c:pt idx="5">
                  <c:v>0.73009999999999997</c:v>
                </c:pt>
                <c:pt idx="6">
                  <c:v>0.74009999999999998</c:v>
                </c:pt>
                <c:pt idx="7">
                  <c:v>0.75009999999999999</c:v>
                </c:pt>
                <c:pt idx="8">
                  <c:v>0.76</c:v>
                </c:pt>
                <c:pt idx="9">
                  <c:v>0.77</c:v>
                </c:pt>
                <c:pt idx="10">
                  <c:v>0.78010000000000002</c:v>
                </c:pt>
                <c:pt idx="11">
                  <c:v>0.79010000000000002</c:v>
                </c:pt>
                <c:pt idx="12">
                  <c:v>0.80020000000000002</c:v>
                </c:pt>
                <c:pt idx="13">
                  <c:v>0.81</c:v>
                </c:pt>
                <c:pt idx="14">
                  <c:v>0.82020000000000004</c:v>
                </c:pt>
                <c:pt idx="15">
                  <c:v>0.83</c:v>
                </c:pt>
                <c:pt idx="16">
                  <c:v>0.84</c:v>
                </c:pt>
                <c:pt idx="17">
                  <c:v>0.85009999999999997</c:v>
                </c:pt>
                <c:pt idx="18">
                  <c:v>0.86019999999999996</c:v>
                </c:pt>
                <c:pt idx="19">
                  <c:v>0.87019999999999997</c:v>
                </c:pt>
                <c:pt idx="20">
                  <c:v>0.88009999999999999</c:v>
                </c:pt>
                <c:pt idx="21">
                  <c:v>0.8901</c:v>
                </c:pt>
                <c:pt idx="22">
                  <c:v>0.9002</c:v>
                </c:pt>
                <c:pt idx="23">
                  <c:v>0.91020000000000001</c:v>
                </c:pt>
                <c:pt idx="24">
                  <c:v>0.92</c:v>
                </c:pt>
                <c:pt idx="25">
                  <c:v>0.93010000000000004</c:v>
                </c:pt>
                <c:pt idx="26">
                  <c:v>0.94010000000000005</c:v>
                </c:pt>
                <c:pt idx="27">
                  <c:v>0.95</c:v>
                </c:pt>
                <c:pt idx="28">
                  <c:v>0.96009999999999995</c:v>
                </c:pt>
                <c:pt idx="29">
                  <c:v>0.97009999999999996</c:v>
                </c:pt>
                <c:pt idx="30">
                  <c:v>0.98</c:v>
                </c:pt>
                <c:pt idx="31">
                  <c:v>0.98009999999999997</c:v>
                </c:pt>
                <c:pt idx="32">
                  <c:v>1</c:v>
                </c:pt>
              </c:numCache>
            </c:numRef>
          </c:cat>
          <c:val>
            <c:numRef>
              <c:f>List1!$F$2:$F$34</c:f>
              <c:numCache>
                <c:formatCode>General</c:formatCode>
                <c:ptCount val="33"/>
                <c:pt idx="0">
                  <c:v>22.088250000000002</c:v>
                </c:pt>
                <c:pt idx="1">
                  <c:v>24.161999999999999</c:v>
                </c:pt>
                <c:pt idx="2">
                  <c:v>26.265000000000001</c:v>
                </c:pt>
                <c:pt idx="3">
                  <c:v>28.519750000000002</c:v>
                </c:pt>
                <c:pt idx="4">
                  <c:v>30.272500000000001</c:v>
                </c:pt>
                <c:pt idx="5">
                  <c:v>32.053250000000006</c:v>
                </c:pt>
                <c:pt idx="6">
                  <c:v>33.836750000000002</c:v>
                </c:pt>
                <c:pt idx="7">
                  <c:v>35.497250000000001</c:v>
                </c:pt>
                <c:pt idx="8">
                  <c:v>37.105499999999999</c:v>
                </c:pt>
                <c:pt idx="9">
                  <c:v>38.703000000000003</c:v>
                </c:pt>
                <c:pt idx="10">
                  <c:v>39.956249999999997</c:v>
                </c:pt>
                <c:pt idx="11">
                  <c:v>41.189250000000001</c:v>
                </c:pt>
                <c:pt idx="12">
                  <c:v>42.606000000000002</c:v>
                </c:pt>
                <c:pt idx="13">
                  <c:v>44.22175</c:v>
                </c:pt>
                <c:pt idx="14">
                  <c:v>43.33925</c:v>
                </c:pt>
                <c:pt idx="15">
                  <c:v>42.409000000000006</c:v>
                </c:pt>
                <c:pt idx="16">
                  <c:v>42.230000000000004</c:v>
                </c:pt>
                <c:pt idx="17">
                  <c:v>42.28575</c:v>
                </c:pt>
                <c:pt idx="18">
                  <c:v>42.957000000000001</c:v>
                </c:pt>
                <c:pt idx="19">
                  <c:v>43.431249999999999</c:v>
                </c:pt>
                <c:pt idx="20">
                  <c:v>43.558499999999995</c:v>
                </c:pt>
                <c:pt idx="21">
                  <c:v>42.580500000000001</c:v>
                </c:pt>
                <c:pt idx="22">
                  <c:v>41.885750000000002</c:v>
                </c:pt>
                <c:pt idx="23">
                  <c:v>40.636250000000004</c:v>
                </c:pt>
                <c:pt idx="24">
                  <c:v>40.950499999999998</c:v>
                </c:pt>
                <c:pt idx="25">
                  <c:v>40.135249999999999</c:v>
                </c:pt>
                <c:pt idx="26">
                  <c:v>39.219250000000002</c:v>
                </c:pt>
                <c:pt idx="27">
                  <c:v>38.672749999999994</c:v>
                </c:pt>
                <c:pt idx="28">
                  <c:v>36.678750000000001</c:v>
                </c:pt>
                <c:pt idx="29">
                  <c:v>35.228000000000002</c:v>
                </c:pt>
                <c:pt idx="30">
                  <c:v>30.243750000000002</c:v>
                </c:pt>
                <c:pt idx="31">
                  <c:v>30.243750000000002</c:v>
                </c:pt>
                <c:pt idx="32">
                  <c:v>30.243750000000002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537-479E-A618-6685A7634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486303919"/>
        <c:axId val="1065488335"/>
      </c:lineChart>
      <c:catAx>
        <c:axId val="14863039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Procentuální</a:t>
                </a:r>
                <a:r>
                  <a:rPr lang="cs-CZ" sz="20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naplnění formy</a:t>
                </a:r>
                <a:endParaRPr lang="cs-CZ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.0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65488335"/>
        <c:crosses val="autoZero"/>
        <c:auto val="1"/>
        <c:lblAlgn val="ctr"/>
        <c:lblOffset val="100"/>
        <c:tickLblSkip val="2"/>
        <c:noMultiLvlLbl val="0"/>
      </c:catAx>
      <c:valAx>
        <c:axId val="1065488335"/>
        <c:scaling>
          <c:orientation val="minMax"/>
          <c:min val="20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cap="all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Rychlost proudění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cap="all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8630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048870249914411"/>
          <c:y val="0.9180512480522931"/>
          <c:w val="0.46061679790026239"/>
          <c:h val="6.82430824590273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7976B3-CE81-4E8F-BBB4-83BF63E61677}" type="doc">
      <dgm:prSet loTypeId="urn:microsoft.com/office/officeart/2005/8/layout/radial3" loCatId="relationship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3C3B09F-5AB4-456E-B39D-A17AA24F164E}">
      <dgm:prSet phldrT="[Text]" custT="1"/>
      <dgm:spPr>
        <a:ln>
          <a:solidFill>
            <a:srgbClr val="863635"/>
          </a:solidFill>
        </a:ln>
      </dgm:spPr>
      <dgm:t>
        <a:bodyPr/>
        <a:lstStyle/>
        <a:p>
          <a:r>
            <a:rPr lang="cs-CZ" sz="2400" dirty="0" err="1"/>
            <a:t>Zrealizovatelnost</a:t>
          </a:r>
          <a:endParaRPr lang="cs-CZ" sz="2400" dirty="0"/>
        </a:p>
      </dgm:t>
    </dgm:pt>
    <dgm:pt modelId="{4DA7D9FC-83EB-45CE-AA0D-DBD9B2BCEF08}" type="parTrans" cxnId="{9928DC16-DB3C-4864-9FE3-792C91644B3B}">
      <dgm:prSet/>
      <dgm:spPr/>
      <dgm:t>
        <a:bodyPr/>
        <a:lstStyle/>
        <a:p>
          <a:endParaRPr lang="cs-CZ"/>
        </a:p>
      </dgm:t>
    </dgm:pt>
    <dgm:pt modelId="{21F07567-1747-4F45-8AC4-60C4F5FDCFEB}" type="sibTrans" cxnId="{9928DC16-DB3C-4864-9FE3-792C91644B3B}">
      <dgm:prSet/>
      <dgm:spPr/>
      <dgm:t>
        <a:bodyPr/>
        <a:lstStyle/>
        <a:p>
          <a:endParaRPr lang="cs-CZ"/>
        </a:p>
      </dgm:t>
    </dgm:pt>
    <dgm:pt modelId="{34F5CC61-7E63-40F9-AF38-3A8BB3E86017}">
      <dgm:prSet phldrT="[Text]" custT="1"/>
      <dgm:spPr>
        <a:ln>
          <a:solidFill>
            <a:srgbClr val="863635"/>
          </a:solidFill>
        </a:ln>
      </dgm:spPr>
      <dgm:t>
        <a:bodyPr/>
        <a:lstStyle/>
        <a:p>
          <a:pPr algn="ctr"/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Slitina</a:t>
          </a:r>
          <a:r>
            <a:rPr lang="cs-CZ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71EC5CC5-C07E-4150-87D6-0F1C161A28C8}" type="parTrans" cxnId="{CD4BE68D-F93A-439B-9515-90C6FF5CF2E2}">
      <dgm:prSet/>
      <dgm:spPr/>
      <dgm:t>
        <a:bodyPr/>
        <a:lstStyle/>
        <a:p>
          <a:endParaRPr lang="cs-CZ"/>
        </a:p>
      </dgm:t>
    </dgm:pt>
    <dgm:pt modelId="{E5D872C5-BC7D-44B2-8593-9B09C8AF24C9}" type="sibTrans" cxnId="{CD4BE68D-F93A-439B-9515-90C6FF5CF2E2}">
      <dgm:prSet/>
      <dgm:spPr/>
      <dgm:t>
        <a:bodyPr/>
        <a:lstStyle/>
        <a:p>
          <a:endParaRPr lang="cs-CZ"/>
        </a:p>
      </dgm:t>
    </dgm:pt>
    <dgm:pt modelId="{4E88FE50-A777-4476-B3C1-78C9ABDA696E}">
      <dgm:prSet phldrT="[Text]" custT="1"/>
      <dgm:spPr>
        <a:ln>
          <a:solidFill>
            <a:srgbClr val="863635"/>
          </a:solidFill>
        </a:ln>
      </dgm:spPr>
      <dgm:t>
        <a:bodyPr/>
        <a:lstStyle/>
        <a:p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Čas</a:t>
          </a:r>
          <a:r>
            <a:rPr lang="cs-CZ" sz="5800" dirty="0"/>
            <a:t> </a:t>
          </a:r>
        </a:p>
      </dgm:t>
    </dgm:pt>
    <dgm:pt modelId="{701B54A0-53EE-4347-B705-03772B0CDCF4}" type="parTrans" cxnId="{49855472-BE12-40BA-96E6-B0FF06E94CF0}">
      <dgm:prSet/>
      <dgm:spPr/>
      <dgm:t>
        <a:bodyPr/>
        <a:lstStyle/>
        <a:p>
          <a:endParaRPr lang="cs-CZ"/>
        </a:p>
      </dgm:t>
    </dgm:pt>
    <dgm:pt modelId="{E90CDD28-C136-4DE9-A80F-D6D4581154BB}" type="sibTrans" cxnId="{49855472-BE12-40BA-96E6-B0FF06E94CF0}">
      <dgm:prSet/>
      <dgm:spPr/>
      <dgm:t>
        <a:bodyPr/>
        <a:lstStyle/>
        <a:p>
          <a:endParaRPr lang="cs-CZ"/>
        </a:p>
      </dgm:t>
    </dgm:pt>
    <dgm:pt modelId="{76E25030-CED5-474D-9C1F-4E9BACC1830B}">
      <dgm:prSet custT="1"/>
      <dgm:spPr>
        <a:ln>
          <a:solidFill>
            <a:srgbClr val="863635"/>
          </a:solidFill>
        </a:ln>
      </dgm:spPr>
      <dgm:t>
        <a:bodyPr/>
        <a:lstStyle/>
        <a:p>
          <a:r>
            <a:rPr lang="cs-CZ" sz="2000" dirty="0">
              <a:latin typeface="Arial" panose="020B0604020202020204" pitchFamily="34" charset="0"/>
              <a:cs typeface="Arial" panose="020B0604020202020204" pitchFamily="34" charset="0"/>
            </a:rPr>
            <a:t>Teplota</a:t>
          </a:r>
        </a:p>
      </dgm:t>
    </dgm:pt>
    <dgm:pt modelId="{8CAB972A-C023-4EEF-A870-C38BB788DBC6}" type="parTrans" cxnId="{594FE149-410B-4DAD-AD82-946C4A0B8EC6}">
      <dgm:prSet/>
      <dgm:spPr/>
      <dgm:t>
        <a:bodyPr/>
        <a:lstStyle/>
        <a:p>
          <a:endParaRPr lang="cs-CZ"/>
        </a:p>
      </dgm:t>
    </dgm:pt>
    <dgm:pt modelId="{9F0081CE-1829-4689-8523-3C162E7A97B0}" type="sibTrans" cxnId="{594FE149-410B-4DAD-AD82-946C4A0B8EC6}">
      <dgm:prSet/>
      <dgm:spPr/>
      <dgm:t>
        <a:bodyPr/>
        <a:lstStyle/>
        <a:p>
          <a:endParaRPr lang="cs-CZ"/>
        </a:p>
      </dgm:t>
    </dgm:pt>
    <dgm:pt modelId="{6904CF22-616D-467E-8595-9FCC56B9077F}">
      <dgm:prSet phldrT="[Text]" custT="1"/>
      <dgm:spPr>
        <a:ln>
          <a:solidFill>
            <a:srgbClr val="863635"/>
          </a:solidFill>
        </a:ln>
      </dgm:spPr>
      <dgm:t>
        <a:bodyPr/>
        <a:lstStyle/>
        <a:p>
          <a:r>
            <a:rPr lang="cs-CZ" sz="2400" dirty="0"/>
            <a:t>Rychlost</a:t>
          </a:r>
        </a:p>
      </dgm:t>
    </dgm:pt>
    <dgm:pt modelId="{121E5233-C04B-41AE-9AFE-42A1AB116854}" type="parTrans" cxnId="{4F9AD575-66C9-493A-9EF5-2571D8F384BB}">
      <dgm:prSet/>
      <dgm:spPr/>
      <dgm:t>
        <a:bodyPr/>
        <a:lstStyle/>
        <a:p>
          <a:endParaRPr lang="cs-CZ"/>
        </a:p>
      </dgm:t>
    </dgm:pt>
    <dgm:pt modelId="{76474961-2515-460E-9148-805EAACD3C1D}" type="sibTrans" cxnId="{4F9AD575-66C9-493A-9EF5-2571D8F384BB}">
      <dgm:prSet/>
      <dgm:spPr/>
      <dgm:t>
        <a:bodyPr/>
        <a:lstStyle/>
        <a:p>
          <a:endParaRPr lang="cs-CZ"/>
        </a:p>
      </dgm:t>
    </dgm:pt>
    <dgm:pt modelId="{E874099D-5841-47D4-9824-BED34691A920}">
      <dgm:prSet custT="1"/>
      <dgm:spPr>
        <a:ln>
          <a:solidFill>
            <a:srgbClr val="863635"/>
          </a:solidFill>
        </a:ln>
      </dgm:spPr>
      <dgm:t>
        <a:bodyPr/>
        <a:lstStyle/>
        <a:p>
          <a:r>
            <a:rPr lang="cs-CZ" sz="2000" dirty="0">
              <a:latin typeface="Arial" panose="020B0604020202020204" pitchFamily="34" charset="0"/>
              <a:cs typeface="Arial" panose="020B0604020202020204" pitchFamily="34" charset="0"/>
            </a:rPr>
            <a:t>Turbulence</a:t>
          </a:r>
        </a:p>
      </dgm:t>
    </dgm:pt>
    <dgm:pt modelId="{72D75FE2-3146-4045-80A3-D82C89AC89FB}" type="parTrans" cxnId="{076DFECF-6E84-497D-AF7B-D01718B12B4B}">
      <dgm:prSet/>
      <dgm:spPr/>
      <dgm:t>
        <a:bodyPr/>
        <a:lstStyle/>
        <a:p>
          <a:endParaRPr lang="cs-CZ"/>
        </a:p>
      </dgm:t>
    </dgm:pt>
    <dgm:pt modelId="{E168EE12-F677-40C7-8BE1-C180DF34A219}" type="sibTrans" cxnId="{076DFECF-6E84-497D-AF7B-D01718B12B4B}">
      <dgm:prSet/>
      <dgm:spPr/>
      <dgm:t>
        <a:bodyPr/>
        <a:lstStyle/>
        <a:p>
          <a:endParaRPr lang="cs-CZ"/>
        </a:p>
      </dgm:t>
    </dgm:pt>
    <dgm:pt modelId="{88BAA9EF-E3FF-4E09-AF53-28DCED681B45}" type="pres">
      <dgm:prSet presAssocID="{8F7976B3-CE81-4E8F-BBB4-83BF63E61677}" presName="composite" presStyleCnt="0">
        <dgm:presLayoutVars>
          <dgm:chMax val="1"/>
          <dgm:dir/>
          <dgm:resizeHandles val="exact"/>
        </dgm:presLayoutVars>
      </dgm:prSet>
      <dgm:spPr/>
    </dgm:pt>
    <dgm:pt modelId="{0ACC0383-254C-4DEA-897A-BBC7A25194C4}" type="pres">
      <dgm:prSet presAssocID="{8F7976B3-CE81-4E8F-BBB4-83BF63E61677}" presName="radial" presStyleCnt="0">
        <dgm:presLayoutVars>
          <dgm:animLvl val="ctr"/>
        </dgm:presLayoutVars>
      </dgm:prSet>
      <dgm:spPr/>
    </dgm:pt>
    <dgm:pt modelId="{DA3DFDD5-CFED-4CFD-BCF2-71D937A364A0}" type="pres">
      <dgm:prSet presAssocID="{63C3B09F-5AB4-456E-B39D-A17AA24F164E}" presName="centerShape" presStyleLbl="vennNode1" presStyleIdx="0" presStyleCnt="6" custScaleX="124813" custScaleY="101851" custLinFactNeighborX="4762" custLinFactNeighborY="947"/>
      <dgm:spPr/>
    </dgm:pt>
    <dgm:pt modelId="{BAF11224-B755-46D9-B972-82114CBDBE98}" type="pres">
      <dgm:prSet presAssocID="{6904CF22-616D-467E-8595-9FCC56B9077F}" presName="node" presStyleLbl="vennNode1" presStyleIdx="1" presStyleCnt="6" custScaleX="124929" custRadScaleRad="105705" custRadScaleInc="-124284">
        <dgm:presLayoutVars>
          <dgm:bulletEnabled val="1"/>
        </dgm:presLayoutVars>
      </dgm:prSet>
      <dgm:spPr/>
    </dgm:pt>
    <dgm:pt modelId="{2C5DB08E-2AAD-4C40-BAEC-14B4ED2DE39F}" type="pres">
      <dgm:prSet presAssocID="{34F5CC61-7E63-40F9-AF38-3A8BB3E86017}" presName="node" presStyleLbl="vennNode1" presStyleIdx="2" presStyleCnt="6" custRadScaleRad="87293" custRadScaleInc="-96765">
        <dgm:presLayoutVars>
          <dgm:bulletEnabled val="1"/>
        </dgm:presLayoutVars>
      </dgm:prSet>
      <dgm:spPr/>
    </dgm:pt>
    <dgm:pt modelId="{36E5EF85-6BFB-49B4-8C06-73B3E3033BD6}" type="pres">
      <dgm:prSet presAssocID="{4E88FE50-A777-4476-B3C1-78C9ABDA696E}" presName="node" presStyleLbl="vennNode1" presStyleIdx="3" presStyleCnt="6" custRadScaleRad="101248" custRadScaleInc="-7300">
        <dgm:presLayoutVars>
          <dgm:bulletEnabled val="1"/>
        </dgm:presLayoutVars>
      </dgm:prSet>
      <dgm:spPr/>
    </dgm:pt>
    <dgm:pt modelId="{F2468B8B-68FB-471C-BB7C-B657454AF1E5}" type="pres">
      <dgm:prSet presAssocID="{76E25030-CED5-474D-9C1F-4E9BACC1830B}" presName="node" presStyleLbl="vennNode1" presStyleIdx="4" presStyleCnt="6" custRadScaleRad="86310" custRadScaleInc="-20206">
        <dgm:presLayoutVars>
          <dgm:bulletEnabled val="1"/>
        </dgm:presLayoutVars>
      </dgm:prSet>
      <dgm:spPr/>
    </dgm:pt>
    <dgm:pt modelId="{1A51AB0A-175F-4259-8F0A-4B080F9A8713}" type="pres">
      <dgm:prSet presAssocID="{E874099D-5841-47D4-9824-BED34691A920}" presName="node" presStyleLbl="vennNode1" presStyleIdx="5" presStyleCnt="6" custScaleX="143127" custScaleY="110673" custRadScaleRad="131489" custRadScaleInc="218663">
        <dgm:presLayoutVars>
          <dgm:bulletEnabled val="1"/>
        </dgm:presLayoutVars>
      </dgm:prSet>
      <dgm:spPr/>
    </dgm:pt>
  </dgm:ptLst>
  <dgm:cxnLst>
    <dgm:cxn modelId="{9928DC16-DB3C-4864-9FE3-792C91644B3B}" srcId="{8F7976B3-CE81-4E8F-BBB4-83BF63E61677}" destId="{63C3B09F-5AB4-456E-B39D-A17AA24F164E}" srcOrd="0" destOrd="0" parTransId="{4DA7D9FC-83EB-45CE-AA0D-DBD9B2BCEF08}" sibTransId="{21F07567-1747-4F45-8AC4-60C4F5FDCFEB}"/>
    <dgm:cxn modelId="{42B0852B-2907-43E7-872B-33CB623CFB91}" type="presOf" srcId="{E874099D-5841-47D4-9824-BED34691A920}" destId="{1A51AB0A-175F-4259-8F0A-4B080F9A8713}" srcOrd="0" destOrd="0" presId="urn:microsoft.com/office/officeart/2005/8/layout/radial3"/>
    <dgm:cxn modelId="{594FE149-410B-4DAD-AD82-946C4A0B8EC6}" srcId="{63C3B09F-5AB4-456E-B39D-A17AA24F164E}" destId="{76E25030-CED5-474D-9C1F-4E9BACC1830B}" srcOrd="3" destOrd="0" parTransId="{8CAB972A-C023-4EEF-A870-C38BB788DBC6}" sibTransId="{9F0081CE-1829-4689-8523-3C162E7A97B0}"/>
    <dgm:cxn modelId="{49855472-BE12-40BA-96E6-B0FF06E94CF0}" srcId="{63C3B09F-5AB4-456E-B39D-A17AA24F164E}" destId="{4E88FE50-A777-4476-B3C1-78C9ABDA696E}" srcOrd="2" destOrd="0" parTransId="{701B54A0-53EE-4347-B705-03772B0CDCF4}" sibTransId="{E90CDD28-C136-4DE9-A80F-D6D4581154BB}"/>
    <dgm:cxn modelId="{4F9AD575-66C9-493A-9EF5-2571D8F384BB}" srcId="{63C3B09F-5AB4-456E-B39D-A17AA24F164E}" destId="{6904CF22-616D-467E-8595-9FCC56B9077F}" srcOrd="0" destOrd="0" parTransId="{121E5233-C04B-41AE-9AFE-42A1AB116854}" sibTransId="{76474961-2515-460E-9148-805EAACD3C1D}"/>
    <dgm:cxn modelId="{65B1D982-978F-43EA-9D90-8AE885A28096}" type="presOf" srcId="{63C3B09F-5AB4-456E-B39D-A17AA24F164E}" destId="{DA3DFDD5-CFED-4CFD-BCF2-71D937A364A0}" srcOrd="0" destOrd="0" presId="urn:microsoft.com/office/officeart/2005/8/layout/radial3"/>
    <dgm:cxn modelId="{CD4BE68D-F93A-439B-9515-90C6FF5CF2E2}" srcId="{63C3B09F-5AB4-456E-B39D-A17AA24F164E}" destId="{34F5CC61-7E63-40F9-AF38-3A8BB3E86017}" srcOrd="1" destOrd="0" parTransId="{71EC5CC5-C07E-4150-87D6-0F1C161A28C8}" sibTransId="{E5D872C5-BC7D-44B2-8593-9B09C8AF24C9}"/>
    <dgm:cxn modelId="{CEAD0BA5-3A68-4D93-8CA6-DD53AECAC115}" type="presOf" srcId="{8F7976B3-CE81-4E8F-BBB4-83BF63E61677}" destId="{88BAA9EF-E3FF-4E09-AF53-28DCED681B45}" srcOrd="0" destOrd="0" presId="urn:microsoft.com/office/officeart/2005/8/layout/radial3"/>
    <dgm:cxn modelId="{54AD2ABD-674E-41F9-95BE-BAEA73124A2E}" type="presOf" srcId="{76E25030-CED5-474D-9C1F-4E9BACC1830B}" destId="{F2468B8B-68FB-471C-BB7C-B657454AF1E5}" srcOrd="0" destOrd="0" presId="urn:microsoft.com/office/officeart/2005/8/layout/radial3"/>
    <dgm:cxn modelId="{F8374FC5-1D87-475B-B163-1FCA354012AB}" type="presOf" srcId="{4E88FE50-A777-4476-B3C1-78C9ABDA696E}" destId="{36E5EF85-6BFB-49B4-8C06-73B3E3033BD6}" srcOrd="0" destOrd="0" presId="urn:microsoft.com/office/officeart/2005/8/layout/radial3"/>
    <dgm:cxn modelId="{076DFECF-6E84-497D-AF7B-D01718B12B4B}" srcId="{63C3B09F-5AB4-456E-B39D-A17AA24F164E}" destId="{E874099D-5841-47D4-9824-BED34691A920}" srcOrd="4" destOrd="0" parTransId="{72D75FE2-3146-4045-80A3-D82C89AC89FB}" sibTransId="{E168EE12-F677-40C7-8BE1-C180DF34A219}"/>
    <dgm:cxn modelId="{2973A0E6-F2C6-4F1F-9C00-41D20432E471}" type="presOf" srcId="{6904CF22-616D-467E-8595-9FCC56B9077F}" destId="{BAF11224-B755-46D9-B972-82114CBDBE98}" srcOrd="0" destOrd="0" presId="urn:microsoft.com/office/officeart/2005/8/layout/radial3"/>
    <dgm:cxn modelId="{C92963ED-CA83-445C-A9E7-872A3890E879}" type="presOf" srcId="{34F5CC61-7E63-40F9-AF38-3A8BB3E86017}" destId="{2C5DB08E-2AAD-4C40-BAEC-14B4ED2DE39F}" srcOrd="0" destOrd="0" presId="urn:microsoft.com/office/officeart/2005/8/layout/radial3"/>
    <dgm:cxn modelId="{14F81BF6-1BA7-4642-B7D9-65B18D69DAEC}" type="presParOf" srcId="{88BAA9EF-E3FF-4E09-AF53-28DCED681B45}" destId="{0ACC0383-254C-4DEA-897A-BBC7A25194C4}" srcOrd="0" destOrd="0" presId="urn:microsoft.com/office/officeart/2005/8/layout/radial3"/>
    <dgm:cxn modelId="{9C5B967C-EBC8-4B84-9440-DA6E0872D678}" type="presParOf" srcId="{0ACC0383-254C-4DEA-897A-BBC7A25194C4}" destId="{DA3DFDD5-CFED-4CFD-BCF2-71D937A364A0}" srcOrd="0" destOrd="0" presId="urn:microsoft.com/office/officeart/2005/8/layout/radial3"/>
    <dgm:cxn modelId="{B4FE7299-7327-4503-8BC5-ABF25C54418A}" type="presParOf" srcId="{0ACC0383-254C-4DEA-897A-BBC7A25194C4}" destId="{BAF11224-B755-46D9-B972-82114CBDBE98}" srcOrd="1" destOrd="0" presId="urn:microsoft.com/office/officeart/2005/8/layout/radial3"/>
    <dgm:cxn modelId="{3403C0E7-342C-4379-8A95-970B4DEF621E}" type="presParOf" srcId="{0ACC0383-254C-4DEA-897A-BBC7A25194C4}" destId="{2C5DB08E-2AAD-4C40-BAEC-14B4ED2DE39F}" srcOrd="2" destOrd="0" presId="urn:microsoft.com/office/officeart/2005/8/layout/radial3"/>
    <dgm:cxn modelId="{C6B21746-3A2A-460E-A9E9-4B47B7193917}" type="presParOf" srcId="{0ACC0383-254C-4DEA-897A-BBC7A25194C4}" destId="{36E5EF85-6BFB-49B4-8C06-73B3E3033BD6}" srcOrd="3" destOrd="0" presId="urn:microsoft.com/office/officeart/2005/8/layout/radial3"/>
    <dgm:cxn modelId="{11CA8DAE-10D6-4E6A-8E2A-2F5C91F554A6}" type="presParOf" srcId="{0ACC0383-254C-4DEA-897A-BBC7A25194C4}" destId="{F2468B8B-68FB-471C-BB7C-B657454AF1E5}" srcOrd="4" destOrd="0" presId="urn:microsoft.com/office/officeart/2005/8/layout/radial3"/>
    <dgm:cxn modelId="{6C54F31D-C43D-4AA9-BB93-9ECAFF5A0595}" type="presParOf" srcId="{0ACC0383-254C-4DEA-897A-BBC7A25194C4}" destId="{1A51AB0A-175F-4259-8F0A-4B080F9A871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DFDD5-CFED-4CFD-BCF2-71D937A364A0}">
      <dsp:nvSpPr>
        <dsp:cNvPr id="0" name=""/>
        <dsp:cNvSpPr/>
      </dsp:nvSpPr>
      <dsp:spPr>
        <a:xfrm>
          <a:off x="3893801" y="1166076"/>
          <a:ext cx="3349962" cy="273366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8636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Zrealizovatelnost</a:t>
          </a:r>
          <a:endParaRPr lang="cs-CZ" sz="2400" kern="1200" dirty="0"/>
        </a:p>
      </dsp:txBody>
      <dsp:txXfrm>
        <a:off x="4384392" y="1566412"/>
        <a:ext cx="2368780" cy="1932993"/>
      </dsp:txXfrm>
    </dsp:sp>
    <dsp:sp modelId="{BAF11224-B755-46D9-B972-82114CBDBE98}">
      <dsp:nvSpPr>
        <dsp:cNvPr id="0" name=""/>
        <dsp:cNvSpPr/>
      </dsp:nvSpPr>
      <dsp:spPr>
        <a:xfrm>
          <a:off x="2718649" y="1812236"/>
          <a:ext cx="1676537" cy="134199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8636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Rychlost</a:t>
          </a:r>
        </a:p>
      </dsp:txBody>
      <dsp:txXfrm>
        <a:off x="2964172" y="2008766"/>
        <a:ext cx="1185491" cy="948932"/>
      </dsp:txXfrm>
    </dsp:sp>
    <dsp:sp modelId="{2C5DB08E-2AAD-4C40-BAEC-14B4ED2DE39F}">
      <dsp:nvSpPr>
        <dsp:cNvPr id="0" name=""/>
        <dsp:cNvSpPr/>
      </dsp:nvSpPr>
      <dsp:spPr>
        <a:xfrm>
          <a:off x="4793437" y="305935"/>
          <a:ext cx="1341992" cy="134199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8636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Slitina</a:t>
          </a:r>
          <a:r>
            <a:rPr lang="cs-CZ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4989967" y="502465"/>
        <a:ext cx="948932" cy="948932"/>
      </dsp:txXfrm>
    </dsp:sp>
    <dsp:sp modelId="{36E5EF85-6BFB-49B4-8C06-73B3E3033BD6}">
      <dsp:nvSpPr>
        <dsp:cNvPr id="0" name=""/>
        <dsp:cNvSpPr/>
      </dsp:nvSpPr>
      <dsp:spPr>
        <a:xfrm>
          <a:off x="5897241" y="3157842"/>
          <a:ext cx="1341992" cy="134199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8636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Čas</a:t>
          </a:r>
          <a:r>
            <a:rPr lang="cs-CZ" sz="5800" kern="1200" dirty="0"/>
            <a:t> </a:t>
          </a:r>
        </a:p>
      </dsp:txBody>
      <dsp:txXfrm>
        <a:off x="6093771" y="3354372"/>
        <a:ext cx="948932" cy="948932"/>
      </dsp:txXfrm>
    </dsp:sp>
    <dsp:sp modelId="{F2468B8B-68FB-471C-BB7C-B657454AF1E5}">
      <dsp:nvSpPr>
        <dsp:cNvPr id="0" name=""/>
        <dsp:cNvSpPr/>
      </dsp:nvSpPr>
      <dsp:spPr>
        <a:xfrm>
          <a:off x="4180358" y="3231450"/>
          <a:ext cx="1341992" cy="134199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8636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anose="020B0604020202020204" pitchFamily="34" charset="0"/>
              <a:cs typeface="Arial" panose="020B0604020202020204" pitchFamily="34" charset="0"/>
            </a:rPr>
            <a:t>Teplota</a:t>
          </a:r>
        </a:p>
      </dsp:txBody>
      <dsp:txXfrm>
        <a:off x="4376888" y="3427980"/>
        <a:ext cx="948932" cy="948932"/>
      </dsp:txXfrm>
    </dsp:sp>
    <dsp:sp modelId="{1A51AB0A-175F-4259-8F0A-4B080F9A8713}">
      <dsp:nvSpPr>
        <dsp:cNvPr id="0" name=""/>
        <dsp:cNvSpPr/>
      </dsp:nvSpPr>
      <dsp:spPr>
        <a:xfrm>
          <a:off x="6730682" y="1574595"/>
          <a:ext cx="1920753" cy="148522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863635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anose="020B0604020202020204" pitchFamily="34" charset="0"/>
              <a:cs typeface="Arial" panose="020B0604020202020204" pitchFamily="34" charset="0"/>
            </a:rPr>
            <a:t>Turbulence</a:t>
          </a:r>
        </a:p>
      </dsp:txBody>
      <dsp:txXfrm>
        <a:off x="7011970" y="1792101"/>
        <a:ext cx="1358177" cy="1050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F2D8A-24B9-46B5-98A0-7C15440E5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97CE27-60FA-4E79-81C6-907AC1319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6AEC35-252E-4443-B5DA-0E0BC52D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F4D0B4-E91C-4111-BC26-E47CAC94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3DDF1D-DC95-4DF1-BD48-46571E560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15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8B25-286E-4B96-8A09-B6A606262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7CCDD0-59E1-4C7C-808C-21B8B2D49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E8F36-357B-4260-A3CA-050B48A86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A0C95E-1416-4989-95E8-D01915F3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BEC82E-329E-411A-B156-980C6D7E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32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4276F3-1FAD-4D07-A926-C5CCEDE73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E80BD7-90BC-43ED-84F0-268E2C796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9DD8CC-4A71-4E03-9389-C95FDB4C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D5A211-BEFA-4136-B774-BFD59ABEB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B1B1C-1A99-4385-AC58-CB74C4E8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94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ED299-56EF-474D-94DF-17FC7967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24B6E-5646-43E2-BC20-F49A005C6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88F014-4FB1-4CCF-9364-91E9A1F3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6A70A9-BA1C-4311-8867-E8796D16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03BF14-82DD-406E-8522-47C8A04E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89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239F8-F646-486C-839E-64F3B562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BBFC15-47A1-497B-9111-DEF9469CB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F17D4D-C912-410C-A705-6DDBC557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7DD21B-BE79-458F-B5B2-AE8E1880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671015-C6BE-470D-A6BA-6727EFD56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6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8C2E0-B005-4EC6-B833-1C0DF3C28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0AFFA-DD94-4B71-B7BF-20501F64D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CE2D99-C7BF-47A8-84CE-C42425F58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D025F1-1EAC-42AC-B2C7-B08ABD35E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55EBF8-D357-4EB4-B3B8-ADD1D027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489621-E1A9-4B45-9A57-F1559EF7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17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9BFEF-6C89-4A77-9B72-3B9FFC89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B01880-C33F-445C-BD40-573A9010C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19E25C-3927-4DF6-B394-CD3079F2E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666A064-1881-41ED-8B2E-24ED535A5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E8C2E83-52C6-47AC-8039-22A83C929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899020-9B83-41BA-93C6-64527074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33F801-76D4-4B5B-9547-D0F243C5F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281A5F6-7CF7-4B2E-AC36-01E3A4FB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84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1A5EB-3EB7-45C9-9ACA-AB2A6EA1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23B0C8-7AD5-4EA3-B7C6-D23102C3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89C7D6-2EAE-479B-8749-FB0CDA05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630FB8-3F3C-414F-AA69-C9E32275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80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EBDEF8-A217-4660-A2AF-6C43824D1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C726DD-0FB6-41FE-9191-32895FEC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A8685B-B3F4-49AB-BBD9-67954F1B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82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1CE09-74FB-4719-AAFF-35A34967E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5DD4F5-1E1A-4AE8-AE7B-147181306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65E920-A96F-4A8C-899D-F695AE311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D626B-5FCA-4A99-8547-6144A1BD5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03631C-22EE-43F8-B61F-16253A77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37BA95-0748-4DA7-8ED4-B90339D8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7DF48-E044-4CA6-B20D-DE7D42E63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88631B-A54B-464D-BC11-37742612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2C9A43-932F-4481-91BA-6B9758839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B6EA9D-F9A6-4B50-90B6-DDDF67CB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68D93C-4392-4284-9B44-E12D4EE37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67C3D3-4B3B-4C71-95DB-049F28ECB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0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74C7926-8757-42FB-805E-B7DAA81FB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AAB98B-87E6-4A47-A89B-3802EE86F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1C9B65-CA41-4C6F-9317-5AB200D13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D5961-6BF0-4EEC-BC04-C49CE8110968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7B7162-B1CF-44C8-9D20-E67CACE87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785B32-8621-45CA-9125-D96418F98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55B4B-577C-4F60-AEF8-98820A0E1B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23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7AF60-AC4D-416B-93A0-953C24CF9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911" y="168966"/>
            <a:ext cx="10663311" cy="4652124"/>
          </a:xfrm>
        </p:spPr>
        <p:txBody>
          <a:bodyPr>
            <a:normAutofit fontScale="90000"/>
          </a:bodyPr>
          <a:lstStyle/>
          <a:p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</a:t>
            </a:r>
            <a:b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v Českých Budějovicích </a:t>
            </a:r>
            <a:b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3100" dirty="0" err="1">
                <a:latin typeface="Arial" panose="020B0604020202020204" pitchFamily="34" charset="0"/>
                <a:cs typeface="Arial" panose="020B0604020202020204" pitchFamily="34" charset="0"/>
              </a:rPr>
              <a:t>technicko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 - technologický</a:t>
            </a: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STUDIUM VZÁJEMNÉ KORELACE VYBRANÝCH TECHNOLOGICKÝCH PARAMETRŮ V TECHNOLOGII LITÍ KOVŮ POD TLAKEM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8649A7-D080-45E4-8928-A17A37380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66" y="5033272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Autor práce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Kateřina Skalická </a:t>
            </a:r>
          </a:p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Vedoucí práce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Ing. Ján Majerník, PhD.</a:t>
            </a:r>
          </a:p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doc. Ing. Štefan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Gašpár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pPr algn="l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České Budějovice, červen 2020</a:t>
            </a:r>
          </a:p>
        </p:txBody>
      </p:sp>
      <p:pic>
        <p:nvPicPr>
          <p:cNvPr id="102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E9056A5B-ACEE-448A-9750-46745B21C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0" y="168966"/>
            <a:ext cx="2557822" cy="2557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60CEB86-6CF3-4388-9E65-8A11D840C5DD}"/>
              </a:ext>
            </a:extLst>
          </p:cNvPr>
          <p:cNvCxnSpPr/>
          <p:nvPr/>
        </p:nvCxnSpPr>
        <p:spPr>
          <a:xfrm>
            <a:off x="238539" y="3074504"/>
            <a:ext cx="116089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651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4BAF300-2B03-45CE-9421-BD6C784C3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435143"/>
              </p:ext>
            </p:extLst>
          </p:nvPr>
        </p:nvGraphicFramePr>
        <p:xfrm>
          <a:off x="331305" y="304800"/>
          <a:ext cx="11463130" cy="637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D72EF689-ED0C-42E5-9C6F-6899E458A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8FE9AB93-1A7D-4FF2-94E2-ED8578C34FAC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533DBAB-E8BC-4685-AA03-46DD112E330A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9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245F2B-02F0-42F2-BB3C-91AFD4F52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NÁVRHY OPATŘENÍ 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7D2F659-6F31-41E7-8685-03DAB9A6E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383259"/>
              </p:ext>
            </p:extLst>
          </p:nvPr>
        </p:nvGraphicFramePr>
        <p:xfrm>
          <a:off x="838200" y="1510748"/>
          <a:ext cx="10515600" cy="4666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2FD1A54-8CA2-493D-AFC9-7D21E7369A35}"/>
              </a:ext>
            </a:extLst>
          </p:cNvPr>
          <p:cNvCxnSpPr/>
          <p:nvPr/>
        </p:nvCxnSpPr>
        <p:spPr>
          <a:xfrm>
            <a:off x="838200" y="1709530"/>
            <a:ext cx="10515600" cy="0"/>
          </a:xfrm>
          <a:prstGeom prst="line">
            <a:avLst/>
          </a:prstGeom>
          <a:ln>
            <a:solidFill>
              <a:srgbClr val="86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105B12D4-DFC3-4A50-8DCC-8FA9EE249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E7DFB2F3-708F-4103-B6BB-3A04A2E6AC0E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AA5BD33-5CC5-408D-8597-DCD0AE8108CA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17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96E48-5523-42C9-A567-6B2CBE86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66218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 !</a:t>
            </a:r>
          </a:p>
        </p:txBody>
      </p: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5F034631-6C7E-4877-8453-14DC1BA56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75914" cy="247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5978552E-83D6-4A2A-BD1E-10538F2A41DC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916037E-313D-4F9C-B900-492016AACBE7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848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ABED7-2C00-416B-8996-063E64AB9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ODPOVĚDI NA OTÁZKY VEDOUCÍHO A OPONENTA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2E9E71-45ED-40F6-9EE1-E7A29B0E5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72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Od VEDOUCÍHO:</a:t>
            </a:r>
          </a:p>
          <a:p>
            <a:pPr marL="0" indent="0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Věděla by jste určit další významné parametry, které ovlivňují licí proces, a kterými je možné přispět ke zlepšení kvality odlitku?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Od OPONENTA:</a:t>
            </a:r>
          </a:p>
          <a:p>
            <a:pPr marL="0" indent="0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Které technologické faktory považujete za nejdůležitější z hlediska kvality odlitku? </a:t>
            </a:r>
          </a:p>
          <a:p>
            <a:pPr marL="0" indent="0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Dokážete fyzikálně vysvětlit příčinu delšího času plnění celé vtokové soustavy v závislosti na současném nárustu rychlosti lisování v hodnotě 3,2 ms-1?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315190D-32BA-4F22-9256-8D18C722175C}"/>
              </a:ext>
            </a:extLst>
          </p:cNvPr>
          <p:cNvCxnSpPr/>
          <p:nvPr/>
        </p:nvCxnSpPr>
        <p:spPr>
          <a:xfrm>
            <a:off x="838200" y="1696278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DD7339B7-3B52-409C-A7ED-3F681D17C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FE96F31-00C6-4D83-A28A-C7F92BB7694D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C5518E2-A5ED-4F36-B005-A31CDB1C87A1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4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05B31-7D09-45F8-B394-93C7C411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6BD27D-62E1-4C34-8CEB-B5A017627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Zájem o technologii 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Zaučování dalších pracovníků </a:t>
            </a: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Aplikovatelnost do praxe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B00CA04-5D14-4DC5-A902-61FB1F5BD979}"/>
              </a:ext>
            </a:extLst>
          </p:cNvPr>
          <p:cNvCxnSpPr/>
          <p:nvPr/>
        </p:nvCxnSpPr>
        <p:spPr>
          <a:xfrm>
            <a:off x="838200" y="1709530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DB5805A2-ACCD-4998-B693-CB8A431B2A81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307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90493A85-BA44-43AF-A0AA-294939E2C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3496B13-0EFC-4489-AF5E-64E8C2510B35}"/>
              </a:ext>
            </a:extLst>
          </p:cNvPr>
          <p:cNvSpPr/>
          <p:nvPr/>
        </p:nvSpPr>
        <p:spPr>
          <a:xfrm>
            <a:off x="0" y="6608624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72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98253-6577-41E9-A3EB-4D07AA9E9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180E8-B7F4-4FB1-920B-B07A134B2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Cílem práce je porovnat vzájemnou korelaci vybraných technologických parametrů tlakového lití, jakož i jejich vliv na režim plnění tvarové dutiny formy. </a:t>
            </a:r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BA2A744-FFC7-42B0-A5BF-BC6E60BE62EE}"/>
              </a:ext>
            </a:extLst>
          </p:cNvPr>
          <p:cNvCxnSpPr/>
          <p:nvPr/>
        </p:nvCxnSpPr>
        <p:spPr>
          <a:xfrm>
            <a:off x="838200" y="1524000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3C4D2F0F-784F-48F7-9BED-91251C2A5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4A742A7-C85C-45D3-9981-6284EBA53A56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5989653-12DD-4B57-9495-EA3689EFA2FB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76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1D196-19CA-4903-B1F5-A719A730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1CB34C-7FD5-4186-AC6F-16BCA5BC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3951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Charakteristika technologie lití pod tlakem </a:t>
            </a:r>
          </a:p>
          <a:p>
            <a:pPr marL="514350" indent="-514350"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Charakteristika sledovaných faktorů </a:t>
            </a:r>
          </a:p>
          <a:p>
            <a:pPr marL="514350" indent="-514350"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dosažených výsledků </a:t>
            </a:r>
          </a:p>
          <a:p>
            <a:pPr marL="514350" indent="-514350"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Návrhy opatření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1AAD85D-6458-4065-AE5C-3C931D4FBEA6}"/>
              </a:ext>
            </a:extLst>
          </p:cNvPr>
          <p:cNvCxnSpPr/>
          <p:nvPr/>
        </p:nvCxnSpPr>
        <p:spPr>
          <a:xfrm>
            <a:off x="838200" y="1709530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3200CF2D-DFA7-4A1E-AC0E-D4C02A43F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B8975F0A-2648-468C-BE2B-1C5468DCBAC0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DA69C6B-C5E3-484F-A192-F609DCA15A7C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94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ABF45-774F-423B-B2FE-15FF1A53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CHARAKTERISTIKA TECHNOLOGIE LITÍ POD TLAKEM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ACCEE-6CCF-426F-9589-1059B935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Základní technologické parametry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Výhody metody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Nevýhody metody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Stroje pro technologii lití kovů pod tlakem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C79FDED-B830-400B-9C0F-EFEA28C8CDC8}"/>
              </a:ext>
            </a:extLst>
          </p:cNvPr>
          <p:cNvCxnSpPr/>
          <p:nvPr/>
        </p:nvCxnSpPr>
        <p:spPr>
          <a:xfrm>
            <a:off x="838200" y="1669774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6A1002B9-108A-46D2-A748-A221414E6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D3E19878-54B2-46F7-A388-75126D0DC04C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4E9899E-AF6C-41DE-A520-CFF971FD99A5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2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A87C6-899B-4753-ADB0-87AECBEB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CHARAKTERISTIKA SLEDOVANÝCH FAKTORŮ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26044-11E8-472B-903D-F0F8E4C1E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Rychlost plnění pracovní dutiny formy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Teplota lití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Použitý program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MAGMAsoft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Použitý stroj – Müller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Weingarten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600 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1A26ECA-107D-47C1-A6AD-FA32CEA38A78}"/>
              </a:ext>
            </a:extLst>
          </p:cNvPr>
          <p:cNvCxnSpPr/>
          <p:nvPr/>
        </p:nvCxnSpPr>
        <p:spPr>
          <a:xfrm>
            <a:off x="838200" y="1669774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464177CA-9A73-4E36-A2A9-3100FD739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7F97D489-7045-4D3A-AB15-F70F76ED082F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67C67FA-3F05-4B23-9A40-F2604B172387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6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14021-CBA0-4997-B780-796533AF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DOSAŽENÝCH VÝSLEDKŮ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BB58D-23F9-4623-9EBF-7929970BC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997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Vliv posuzovaných parametrů na změny technologických časů </a:t>
            </a: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Vliv posuzovaných parametrů na rychlosti ve vtokovém      zářezu </a:t>
            </a:r>
          </a:p>
          <a:p>
            <a:pPr lvl="1">
              <a:buSzPct val="90000"/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Vliv posouzených parametrů na plnění formy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0E67786-F4BB-4979-8640-186D602D2FA9}"/>
              </a:ext>
            </a:extLst>
          </p:cNvPr>
          <p:cNvCxnSpPr/>
          <p:nvPr/>
        </p:nvCxnSpPr>
        <p:spPr>
          <a:xfrm>
            <a:off x="838200" y="1709530"/>
            <a:ext cx="10515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04985D8E-B5DC-41A1-816E-B135EC42B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117FBDD-1AB6-4167-AE40-BC96DB373FD6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EA7F7BF-5930-48DA-B7AF-040887754300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59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B89E5142-1FEE-476C-B60A-020355908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877DDCA9-E84D-47CF-A6EE-959F20438188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AF33F70-A2FE-4742-982F-8B08D0E79F26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12B8C395-E553-4274-BF86-47BF6AB519B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397565"/>
            <a:ext cx="7354957" cy="56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E419FE5B-2A76-4CC4-9352-A7703876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46922" cy="10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11FB1429-1382-48BB-BF79-04F9FF999557}"/>
              </a:ext>
            </a:extLst>
          </p:cNvPr>
          <p:cNvSpPr/>
          <p:nvPr/>
        </p:nvSpPr>
        <p:spPr>
          <a:xfrm>
            <a:off x="1046922" y="1"/>
            <a:ext cx="11145077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A2DB19E-C894-4BC7-A11D-F515E8517780}"/>
              </a:ext>
            </a:extLst>
          </p:cNvPr>
          <p:cNvSpPr/>
          <p:nvPr/>
        </p:nvSpPr>
        <p:spPr>
          <a:xfrm>
            <a:off x="0" y="6608969"/>
            <a:ext cx="12191999" cy="249030"/>
          </a:xfrm>
          <a:prstGeom prst="rect">
            <a:avLst/>
          </a:prstGeom>
          <a:solidFill>
            <a:srgbClr val="863635"/>
          </a:solidFill>
          <a:ln>
            <a:solidFill>
              <a:srgbClr val="863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A0779B-0FD8-44F8-A3B5-9455F41F7BB2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547" y="1026186"/>
            <a:ext cx="5641893" cy="3916875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4589424-839C-49FB-9953-3EEFBA90D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514443"/>
              </p:ext>
            </p:extLst>
          </p:nvPr>
        </p:nvGraphicFramePr>
        <p:xfrm>
          <a:off x="162558" y="1284160"/>
          <a:ext cx="5933440" cy="214484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484630">
                  <a:extLst>
                    <a:ext uri="{9D8B030D-6E8A-4147-A177-3AD203B41FA5}">
                      <a16:colId xmlns:a16="http://schemas.microsoft.com/office/drawing/2014/main" val="4022409968"/>
                    </a:ext>
                  </a:extLst>
                </a:gridCol>
                <a:gridCol w="1482090">
                  <a:extLst>
                    <a:ext uri="{9D8B030D-6E8A-4147-A177-3AD203B41FA5}">
                      <a16:colId xmlns:a16="http://schemas.microsoft.com/office/drawing/2014/main" val="4122053303"/>
                    </a:ext>
                  </a:extLst>
                </a:gridCol>
                <a:gridCol w="1482090">
                  <a:extLst>
                    <a:ext uri="{9D8B030D-6E8A-4147-A177-3AD203B41FA5}">
                      <a16:colId xmlns:a16="http://schemas.microsoft.com/office/drawing/2014/main" val="3950630226"/>
                    </a:ext>
                  </a:extLst>
                </a:gridCol>
                <a:gridCol w="1484630">
                  <a:extLst>
                    <a:ext uri="{9D8B030D-6E8A-4147-A177-3AD203B41FA5}">
                      <a16:colId xmlns:a16="http://schemas.microsoft.com/office/drawing/2014/main" val="3518389171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Rychlost pístu (</a:t>
                      </a:r>
                      <a:r>
                        <a:rPr lang="cs-CZ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cs-CZ" sz="1200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plnění odlitku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licího cyklu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plnění celé vtokové soustavy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9839640"/>
                  </a:ext>
                </a:extLst>
              </a:tr>
              <a:tr h="3257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 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552, 81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22,855 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553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7597448"/>
                  </a:ext>
                </a:extLst>
              </a:tr>
              <a:tr h="3346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 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550,01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22,839 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763396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 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548,03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22,827 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549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11260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 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548,03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22,825 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181164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 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547,64 ms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22,831 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 </a:t>
                      </a:r>
                      <a:r>
                        <a:rPr lang="cs-CZ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383837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55FE38CD-A79E-4AB6-8CA2-79A079C45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73008"/>
              </p:ext>
            </p:extLst>
          </p:nvPr>
        </p:nvGraphicFramePr>
        <p:xfrm>
          <a:off x="162558" y="3678244"/>
          <a:ext cx="5933440" cy="218424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483360">
                  <a:extLst>
                    <a:ext uri="{9D8B030D-6E8A-4147-A177-3AD203B41FA5}">
                      <a16:colId xmlns:a16="http://schemas.microsoft.com/office/drawing/2014/main" val="2456098488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4053635025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3146882773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3957894444"/>
                    </a:ext>
                  </a:extLst>
                </a:gridCol>
              </a:tblGrid>
              <a:tr h="82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Výška zářezu b [mm]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Rychlost v zářezu podle rovnice kontinuity [ms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Průměrná rychlost v zářezu podle simulace [ms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Maximální rychlost v zářezu podle simulací [ms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9406627"/>
                  </a:ext>
                </a:extLst>
              </a:tr>
              <a:tr h="27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cs-CZ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36,59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25,28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25,87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656586"/>
                  </a:ext>
                </a:extLst>
              </a:tr>
              <a:tr h="27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cs-CZ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44,41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31,03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502910"/>
                  </a:ext>
                </a:extLst>
              </a:tr>
              <a:tr h="27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cs-CZ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49,72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32,91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35,59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188200"/>
                  </a:ext>
                </a:extLst>
              </a:tr>
              <a:tr h="27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cs-CZ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55,78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34,99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39,62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216352"/>
                  </a:ext>
                </a:extLst>
              </a:tr>
              <a:tr h="271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cs-CZ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60,99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37,07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44,22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13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983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410</Words>
  <Application>Microsoft Office PowerPoint</Application>
  <PresentationFormat>Širokoúhlá obrazovka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    Vysoká škola technická a ekonomická v Českých Budějovicích   Ústav technicko - technologický   STUDIUM VZÁJEMNÉ KORELACE VYBRANÝCH TECHNOLOGICKÝCH PARAMETRŮ V TECHNOLOGII LITÍ KOVŮ POD TLAKEM </vt:lpstr>
      <vt:lpstr>MOTIVACE A DŮVODY K ŘEŠENÍ DANÉHO PROBLÉMU </vt:lpstr>
      <vt:lpstr>CÍL PRÁCE </vt:lpstr>
      <vt:lpstr>OBSAH  </vt:lpstr>
      <vt:lpstr>CHARAKTERISTIKA TECHNOLOGIE LITÍ POD TLAKEM </vt:lpstr>
      <vt:lpstr>CHARAKTERISTIKA SLEDOVANÝCH FAKTORŮ </vt:lpstr>
      <vt:lpstr>ANALÝZA DOSAŽENÝCH VÝSLEDKŮ </vt:lpstr>
      <vt:lpstr>Prezentace aplikace PowerPoint</vt:lpstr>
      <vt:lpstr>Prezentace aplikace PowerPoint</vt:lpstr>
      <vt:lpstr>Prezentace aplikace PowerPoint</vt:lpstr>
      <vt:lpstr>NÁVRHY OPATŘENÍ </vt:lpstr>
      <vt:lpstr>DĚKUJI ZA POZORNOST !</vt:lpstr>
      <vt:lpstr> ODPOVĚDI NA OTÁZKY VEDOUCÍHO A OPONENTA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VZÁJEMNÉ KORELACE VYBRANÝCH TECHNOLOGICKÝCH PARAMETRŮ V TECHNOLOGII LITÍ KOVŮ POD TLAKEM</dc:title>
  <dc:creator>Kateřina Skalická</dc:creator>
  <cp:lastModifiedBy>Kateřina Skalická</cp:lastModifiedBy>
  <cp:revision>24</cp:revision>
  <dcterms:created xsi:type="dcterms:W3CDTF">2020-06-09T08:02:52Z</dcterms:created>
  <dcterms:modified xsi:type="dcterms:W3CDTF">2020-06-10T09:56:18Z</dcterms:modified>
</cp:coreProperties>
</file>