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8" r:id="rId6"/>
    <p:sldId id="266" r:id="rId7"/>
    <p:sldId id="264" r:id="rId8"/>
    <p:sldId id="263" r:id="rId9"/>
    <p:sldId id="267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80A25D-C784-4969-B932-46194C99D33F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Stanovení výkonu výměníku tepla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458200" cy="1752600"/>
          </a:xfrm>
        </p:spPr>
        <p:txBody>
          <a:bodyPr/>
          <a:lstStyle/>
          <a:p>
            <a:r>
              <a:rPr lang="cs-CZ" dirty="0" smtClean="0"/>
              <a:t>Autor bakalářské práce:		Jan Štěpán</a:t>
            </a:r>
          </a:p>
          <a:p>
            <a:r>
              <a:rPr lang="cs-CZ" dirty="0" smtClean="0"/>
              <a:t>Vedoucí bakalářské práce:		Ing</a:t>
            </a:r>
            <a:r>
              <a:rPr lang="cs-CZ" dirty="0"/>
              <a:t>. Jan Kolínský, Ph.D</a:t>
            </a:r>
            <a:r>
              <a:rPr lang="cs-CZ" dirty="0" smtClean="0"/>
              <a:t>.</a:t>
            </a:r>
          </a:p>
          <a:p>
            <a:r>
              <a:rPr lang="cs-CZ" dirty="0" smtClean="0"/>
              <a:t>Oponent bakalářské práce:	</a:t>
            </a:r>
            <a:r>
              <a:rPr lang="cs-CZ" dirty="0"/>
              <a:t>Ing. Monika </a:t>
            </a:r>
            <a:r>
              <a:rPr lang="cs-CZ" dirty="0" err="1"/>
              <a:t>Karková</a:t>
            </a:r>
            <a:r>
              <a:rPr lang="cs-CZ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11767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7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Motivace a důvody 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Využití teoretických znalostí z termomechaniky a mechaniky tekutin</a:t>
            </a:r>
          </a:p>
          <a:p>
            <a:r>
              <a:rPr lang="cs-CZ" dirty="0" smtClean="0"/>
              <a:t>Získání nových zkušeností</a:t>
            </a:r>
          </a:p>
          <a:p>
            <a:r>
              <a:rPr lang="cs-CZ" dirty="0" smtClean="0"/>
              <a:t>Vyhodnocování a porovnávání výsledných dat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356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opsat </a:t>
            </a:r>
            <a:r>
              <a:rPr lang="cs-CZ" dirty="0"/>
              <a:t>základní typy výměníků </a:t>
            </a:r>
            <a:r>
              <a:rPr lang="cs-CZ" dirty="0" smtClean="0"/>
              <a:t>tepla</a:t>
            </a:r>
          </a:p>
          <a:p>
            <a:r>
              <a:rPr lang="cs-CZ" dirty="0" smtClean="0"/>
              <a:t>Zpracovat </a:t>
            </a:r>
            <a:r>
              <a:rPr lang="cs-CZ" dirty="0"/>
              <a:t>rozbor problematiky přestupu tepla na stěně </a:t>
            </a:r>
            <a:r>
              <a:rPr lang="cs-CZ" dirty="0" smtClean="0"/>
              <a:t>výměníku</a:t>
            </a:r>
          </a:p>
          <a:p>
            <a:r>
              <a:rPr lang="cs-CZ" dirty="0" smtClean="0"/>
              <a:t>Provést </a:t>
            </a:r>
            <a:r>
              <a:rPr lang="cs-CZ" dirty="0"/>
              <a:t>návrh výměníku s obdobnými parametry jako má výměník v laboratoři VŠTE, ale odlišné </a:t>
            </a:r>
            <a:r>
              <a:rPr lang="cs-CZ" dirty="0" smtClean="0"/>
              <a:t>konstrukce</a:t>
            </a:r>
          </a:p>
          <a:p>
            <a:r>
              <a:rPr lang="cs-CZ" dirty="0" smtClean="0"/>
              <a:t>Pro </a:t>
            </a:r>
            <a:r>
              <a:rPr lang="cs-CZ" dirty="0"/>
              <a:t>navržený výměník </a:t>
            </a:r>
            <a:r>
              <a:rPr lang="cs-CZ" dirty="0" smtClean="0"/>
              <a:t>dopočítat předpokládané </a:t>
            </a:r>
            <a:r>
              <a:rPr lang="cs-CZ" dirty="0"/>
              <a:t>parametry sdílení </a:t>
            </a:r>
            <a:r>
              <a:rPr lang="cs-CZ" dirty="0" smtClean="0"/>
              <a:t>tepla</a:t>
            </a:r>
          </a:p>
          <a:p>
            <a:r>
              <a:rPr lang="cs-CZ" dirty="0" smtClean="0"/>
              <a:t>Dosažené </a:t>
            </a:r>
            <a:r>
              <a:rPr lang="cs-CZ" dirty="0"/>
              <a:t>výsledky kriticky </a:t>
            </a:r>
            <a:r>
              <a:rPr lang="cs-CZ" dirty="0" smtClean="0"/>
              <a:t>zhodnotit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7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Zjištění výkonu školního trubkového výměníku</a:t>
            </a:r>
          </a:p>
          <a:p>
            <a:r>
              <a:rPr lang="cs-CZ" dirty="0" smtClean="0"/>
              <a:t>Dopočtení teplosměnné plochy deskového výměníku</a:t>
            </a:r>
          </a:p>
          <a:p>
            <a:r>
              <a:rPr lang="cs-CZ" dirty="0" smtClean="0"/>
              <a:t>Určení výkonové charakteristiky deskového výměníku</a:t>
            </a:r>
          </a:p>
          <a:p>
            <a:r>
              <a:rPr lang="cs-CZ" smtClean="0"/>
              <a:t>Porovnání výkonových </a:t>
            </a:r>
            <a:r>
              <a:rPr lang="cs-CZ" dirty="0" smtClean="0"/>
              <a:t>charakteristik trubkového a deskového výměníku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2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Výkon školního trubkového výměníku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Přístup do laboratoří VŠTE omezen</a:t>
            </a:r>
          </a:p>
          <a:p>
            <a:r>
              <a:rPr lang="cs-CZ" dirty="0" smtClean="0"/>
              <a:t>Použity data z bakalářských prací </a:t>
            </a:r>
            <a:r>
              <a:rPr lang="cs-CZ" dirty="0" err="1" smtClean="0"/>
              <a:t>Loudína</a:t>
            </a:r>
            <a:r>
              <a:rPr lang="cs-CZ" dirty="0" smtClean="0"/>
              <a:t> (2017) a Kubešové (2019)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22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Teplosměnná plocha deskového výměníku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Šířka kanálu zvolena: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dirty="0" smtClean="0">
                          <a:latin typeface="Cambria Math"/>
                        </a:rPr>
                        <m:t>A</m:t>
                      </m:r>
                      <m:r>
                        <a:rPr lang="cs-CZ">
                          <a:latin typeface="Cambria Math"/>
                        </a:rPr>
                        <m:t>=</m:t>
                      </m:r>
                      <m:r>
                        <a:rPr lang="cs-CZ" b="0" i="0" smtClean="0">
                          <a:latin typeface="Cambria Math"/>
                        </a:rPr>
                        <m:t>0,3 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dirty="0" smtClean="0"/>
                  <a:t>Celková teplosměnná plocha vypočtena: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i="0" smtClean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m:t>S</m:t>
                      </m:r>
                      <m:r>
                        <a:rPr lang="cs-CZ" i="0" smtClean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effectLst/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i="0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i="0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  <m:t>k</m:t>
                          </m:r>
                          <m:r>
                            <a:rPr lang="cs-CZ" i="0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cs-CZ" i="0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  <m:t>LMTD</m:t>
                          </m:r>
                        </m:den>
                      </m:f>
                    </m:oMath>
                  </m:oMathPara>
                </a14:m>
                <a:endParaRPr lang="cs-CZ" dirty="0" smtClean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cs-CZ" dirty="0" smtClean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effectLst/>
                          <a:latin typeface="Cambria Math"/>
                        </a:rPr>
                        <m:t>S</m:t>
                      </m:r>
                      <m:r>
                        <a:rPr lang="cs-CZ">
                          <a:effectLst/>
                          <a:latin typeface="Cambria Math"/>
                        </a:rPr>
                        <m:t>=0,132 </m:t>
                      </m:r>
                      <m:sSup>
                        <m:sSupPr>
                          <m:ctrlPr>
                            <a:rPr lang="cs-CZ" b="0" i="1" smtClean="0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effectLst/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cs-CZ" b="0" i="1" smtClean="0"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 smtClean="0"/>
              </a:p>
              <a:p>
                <a:r>
                  <a:rPr lang="cs-CZ" dirty="0"/>
                  <a:t>Délka kanálu dopočtena</a:t>
                </a:r>
                <a:r>
                  <a:rPr lang="cs-CZ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dirty="0" smtClean="0">
                          <a:latin typeface="Cambria Math"/>
                        </a:rPr>
                        <m:t>B</m:t>
                      </m:r>
                      <m:r>
                        <a:rPr lang="cs-CZ">
                          <a:latin typeface="Cambria Math"/>
                        </a:rPr>
                        <m:t>=0,</m:t>
                      </m:r>
                      <m:r>
                        <a:rPr lang="cs-CZ" b="0" i="0" smtClean="0">
                          <a:latin typeface="Cambria Math"/>
                        </a:rPr>
                        <m:t>44 </m:t>
                      </m:r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29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Výkonová charakteristika deskového výměníku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3934"/>
            <a:ext cx="8229600" cy="4849331"/>
          </a:xfrm>
        </p:spPr>
      </p:pic>
    </p:spTree>
    <p:extLst>
      <p:ext uri="{BB962C8B-B14F-4D97-AF65-F5344CB8AC3E}">
        <p14:creationId xmlns:p14="http://schemas.microsoft.com/office/powerpoint/2010/main" val="318528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Porovnání výkonových charakteristik výměníků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Deskový výměník</a:t>
            </a:r>
          </a:p>
          <a:p>
            <a:r>
              <a:rPr lang="cs-CZ" dirty="0" smtClean="0"/>
              <a:t>(Zdroj: vlastní)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55499"/>
            <a:ext cx="3932238" cy="2317089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Trubkový výměník</a:t>
            </a:r>
          </a:p>
          <a:p>
            <a:r>
              <a:rPr lang="cs-CZ" dirty="0" smtClean="0"/>
              <a:t>(Zdroj: Kubešová 2019)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3" y="3152894"/>
            <a:ext cx="3932237" cy="2522299"/>
          </a:xfrm>
        </p:spPr>
      </p:pic>
    </p:spTree>
    <p:extLst>
      <p:ext uri="{BB962C8B-B14F-4D97-AF65-F5344CB8AC3E}">
        <p14:creationId xmlns:p14="http://schemas.microsoft.com/office/powerpoint/2010/main" val="263377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Otázka oponenta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„Jako </a:t>
            </a:r>
            <a:r>
              <a:rPr lang="cs-CZ" dirty="0"/>
              <a:t>výchozí parametry pro nově navrhovaný výměník uvádíte hodnoty od autora </a:t>
            </a:r>
            <a:r>
              <a:rPr lang="cs-CZ" dirty="0" err="1"/>
              <a:t>Loudín</a:t>
            </a:r>
            <a:r>
              <a:rPr lang="cs-CZ" dirty="0"/>
              <a:t> (2017), který uvádí 25 měřených režimů. Vyšel jste z průměrných hodnot jednotlivých sloupců. Uveďte, jaký fyzikální význam má tento průměr, případně zda by nebyl vhodnější jiný </a:t>
            </a:r>
            <a:r>
              <a:rPr lang="cs-CZ" dirty="0" smtClean="0"/>
              <a:t>přístup.“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786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</TotalTime>
  <Words>231</Words>
  <Application>Microsoft Office PowerPoint</Application>
  <PresentationFormat>Předvádění na obrazovce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Přehlednost</vt:lpstr>
      <vt:lpstr>Stanovení výkonu výměníku tepla</vt:lpstr>
      <vt:lpstr>Motivace a důvody k řešení daného problému</vt:lpstr>
      <vt:lpstr>Cíl práce </vt:lpstr>
      <vt:lpstr>Výzkumné otázky</vt:lpstr>
      <vt:lpstr>Výkon školního trubkového výměníku</vt:lpstr>
      <vt:lpstr>Teplosměnná plocha deskového výměníku</vt:lpstr>
      <vt:lpstr>Výkonová charakteristika deskového výměníku </vt:lpstr>
      <vt:lpstr>Porovnání výkonových charakteristik výměníků</vt:lpstr>
      <vt:lpstr>Otázka oponenta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Stanovení výkonu výměníku tepla</dc:title>
  <dc:creator>Asus</dc:creator>
  <cp:lastModifiedBy>Asus</cp:lastModifiedBy>
  <cp:revision>15</cp:revision>
  <dcterms:created xsi:type="dcterms:W3CDTF">2020-06-04T18:19:31Z</dcterms:created>
  <dcterms:modified xsi:type="dcterms:W3CDTF">2020-06-09T08:00:58Z</dcterms:modified>
</cp:coreProperties>
</file>