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2"/>
  </p:notesMasterIdLst>
  <p:sldIdLst>
    <p:sldId id="260" r:id="rId2"/>
    <p:sldId id="270" r:id="rId3"/>
    <p:sldId id="259" r:id="rId4"/>
    <p:sldId id="265" r:id="rId5"/>
    <p:sldId id="257" r:id="rId6"/>
    <p:sldId id="269" r:id="rId7"/>
    <p:sldId id="271" r:id="rId8"/>
    <p:sldId id="272" r:id="rId9"/>
    <p:sldId id="273" r:id="rId10"/>
    <p:sldId id="261" r:id="rId11"/>
    <p:sldId id="258" r:id="rId12"/>
    <p:sldId id="266" r:id="rId13"/>
    <p:sldId id="267" r:id="rId14"/>
    <p:sldId id="274" r:id="rId15"/>
    <p:sldId id="275" r:id="rId16"/>
    <p:sldId id="276" r:id="rId17"/>
    <p:sldId id="277" r:id="rId18"/>
    <p:sldId id="278" r:id="rId19"/>
    <p:sldId id="280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9A2C4-EECD-48D1-B397-92214F868239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0A58D-B28A-41D4-9731-A2A8F7912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940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0A58D-B28A-41D4-9731-A2A8F791220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25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0A58D-B28A-41D4-9731-A2A8F791220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076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0A58D-B28A-41D4-9731-A2A8F791220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11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12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9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9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39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4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95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00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24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7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69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6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FF1BBD8-8B9F-4506-B095-A31F567169F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30600C-189B-4069-992D-C03F409A0AB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30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45B32-4B49-4689-8054-BE9B4096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441877"/>
            <a:ext cx="9404723" cy="1400530"/>
          </a:xfrm>
        </p:spPr>
        <p:txBody>
          <a:bodyPr>
            <a:no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b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 Ústav technicko- technologický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2CF46-E88C-4B33-B560-BD63D7FE9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566" y="2735876"/>
            <a:ext cx="6211888" cy="1139483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Optimalizace materiálových toků a zpracování</a:t>
            </a:r>
          </a:p>
          <a:p>
            <a:pPr marL="0" indent="0" algn="ctr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vratného materiálu ve zvolené firmě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D83DB2E-B0B2-41E9-828E-AD44C0B2F37D}"/>
              </a:ext>
            </a:extLst>
          </p:cNvPr>
          <p:cNvSpPr txBox="1"/>
          <p:nvPr/>
        </p:nvSpPr>
        <p:spPr>
          <a:xfrm>
            <a:off x="1393638" y="4535169"/>
            <a:ext cx="919933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Autor: David Pokorný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 Ing. Ján Majerník, Ph.D.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Oponent: Ing.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Karková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, Ph.D. </a:t>
            </a:r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ČERVEN 2020</a:t>
            </a:r>
          </a:p>
        </p:txBody>
      </p:sp>
      <p:pic>
        <p:nvPicPr>
          <p:cNvPr id="5" name="Logo_vste.jpg" descr="Logo_vste.jpg">
            <a:extLst>
              <a:ext uri="{FF2B5EF4-FFF2-40B4-BE49-F238E27FC236}">
                <a16:creationId xmlns:a16="http://schemas.microsoft.com/office/drawing/2014/main" id="{6B0FF244-8ABB-4FF9-9849-D9DC7B1D5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8079" y="3429000"/>
            <a:ext cx="2286858" cy="228685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41119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F54FA-6F3E-47D3-AFB3-ED1C3CB48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4255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C2974B-B67C-46E7-9746-7F7C97CD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14379"/>
            <a:ext cx="8946541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je současný stav vybavení na recyklaci materiálu ve firmě?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vybavení by dokázalo optimalizovat materiálový tok a zpracovat vratný materiál?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Jaká bude celková úspora materiálu?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Jaká bude návratnost investice a příjem plynoucí z investice?</a:t>
            </a:r>
          </a:p>
        </p:txBody>
      </p:sp>
    </p:spTree>
    <p:extLst>
      <p:ext uri="{BB962C8B-B14F-4D97-AF65-F5344CB8AC3E}">
        <p14:creationId xmlns:p14="http://schemas.microsoft.com/office/powerpoint/2010/main" val="3720436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1FCB7-47CC-4A73-9915-42BBF6E57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B445A-E775-4502-9088-5DEACAA35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současného vybavení ve společnosti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Pozorování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Průzkum trhu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na zlepšení současného stavu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Kalkulace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Doba návratnosti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Diskuze výsledků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911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42754-2D42-423A-B45E-79980D22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846" y="348942"/>
            <a:ext cx="10058400" cy="1450757"/>
          </a:xfrm>
        </p:spPr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 na zlepšení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7DB1A9-B813-4F81-9D4E-F390541C9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1799699"/>
            <a:ext cx="8946541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na drcení technologického materiálu ve formě vtoků v cyklické soustavě v průběhu výroby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na vybavení pro drcení malých vtoků v cyklické soustavě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 každém výrobním cyklu vzniká odpad ve formě vtoků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Schéma cyklické soustavy pro drcení malých vtoků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F3315B7-20E1-463B-82BB-27748D26B7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81" y="3897439"/>
            <a:ext cx="4534535" cy="19716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A1868D0-1BC5-4F90-9B09-47B338E48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71984"/>
              </p:ext>
            </p:extLst>
          </p:nvPr>
        </p:nvGraphicFramePr>
        <p:xfrm>
          <a:off x="7175768" y="3256802"/>
          <a:ext cx="3909573" cy="2475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5636">
                  <a:extLst>
                    <a:ext uri="{9D8B030D-6E8A-4147-A177-3AD203B41FA5}">
                      <a16:colId xmlns:a16="http://schemas.microsoft.com/office/drawing/2014/main" val="2892695765"/>
                    </a:ext>
                  </a:extLst>
                </a:gridCol>
                <a:gridCol w="1513937">
                  <a:extLst>
                    <a:ext uri="{9D8B030D-6E8A-4147-A177-3AD203B41FA5}">
                      <a16:colId xmlns:a16="http://schemas.microsoft.com/office/drawing/2014/main" val="4064010024"/>
                    </a:ext>
                  </a:extLst>
                </a:gridCol>
              </a:tblGrid>
              <a:tr h="27505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Investice do zařízení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94050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Zařízení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09651639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mlýn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5 000 €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04180318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odprašovací zařízení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3 000 €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43068462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el. Nasavač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3 000 €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0136054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potrubí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00416547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připojení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63783466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instalace zařízení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500 €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94462005"/>
                  </a:ext>
                </a:extLst>
              </a:tr>
              <a:tr h="2750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12 300 €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6645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839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9A3AA-0BBB-46A3-A2FA-01CE6356B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86265"/>
            <a:ext cx="10058400" cy="851095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 na zlepšení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81FAF-32F6-41E5-95BC-019301CBA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Kalkulace jsme implementovali na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vstřikolis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IMM006, na kterém se vyrábějí dva typy dílů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IP LOWER- 50% produkce výroby, vznikají dva vtoky, jeden vtok váží 10g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OUTER LIT- 50% produkce výroby, vzniká jeden vtok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Cena 1 kg materiálu je 0,76 eur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Uvažujeme, že firma Yanfeng v zastoupení české republiky má 240 pracovních dní v roce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44CCD21-CBF4-4D5F-9343-0959EC3E2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940689"/>
              </p:ext>
            </p:extLst>
          </p:nvPr>
        </p:nvGraphicFramePr>
        <p:xfrm>
          <a:off x="1097280" y="4290826"/>
          <a:ext cx="5529231" cy="1367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1261">
                  <a:extLst>
                    <a:ext uri="{9D8B030D-6E8A-4147-A177-3AD203B41FA5}">
                      <a16:colId xmlns:a16="http://schemas.microsoft.com/office/drawing/2014/main" val="4272512818"/>
                    </a:ext>
                  </a:extLst>
                </a:gridCol>
                <a:gridCol w="1462675">
                  <a:extLst>
                    <a:ext uri="{9D8B030D-6E8A-4147-A177-3AD203B41FA5}">
                      <a16:colId xmlns:a16="http://schemas.microsoft.com/office/drawing/2014/main" val="3360090350"/>
                    </a:ext>
                  </a:extLst>
                </a:gridCol>
                <a:gridCol w="1185409">
                  <a:extLst>
                    <a:ext uri="{9D8B030D-6E8A-4147-A177-3AD203B41FA5}">
                      <a16:colId xmlns:a16="http://schemas.microsoft.com/office/drawing/2014/main" val="1353504448"/>
                    </a:ext>
                  </a:extLst>
                </a:gridCol>
                <a:gridCol w="1289886">
                  <a:extLst>
                    <a:ext uri="{9D8B030D-6E8A-4147-A177-3AD203B41FA5}">
                      <a16:colId xmlns:a16="http://schemas.microsoft.com/office/drawing/2014/main" val="3360318923"/>
                    </a:ext>
                  </a:extLst>
                </a:gridCol>
              </a:tblGrid>
              <a:tr h="34181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IMM006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984946"/>
                  </a:ext>
                </a:extLst>
              </a:tr>
              <a:tr h="341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díl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materiál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čas cyklu (s)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hmotnost (g)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30968750"/>
                  </a:ext>
                </a:extLst>
              </a:tr>
              <a:tr h="341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IP lower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Finalloy SLV-67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52 ±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563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95118931"/>
                  </a:ext>
                </a:extLst>
              </a:tr>
              <a:tr h="341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outer lit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Finalloy SLV-67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45± 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530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7504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84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3FEFE-8FE6-4C1E-A665-CA17BBA7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Kalkulace pro IP LOWER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CFCBA87-E3F9-45B3-9C31-28A14F6143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Za jednu směnu by se mělo ideálně vyrobit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533,33</m:t>
                    </m:r>
                  </m:oMath>
                </a14:m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dílů.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 každého vyrobeného dílů je 20g materiálu ve formě technologického odpadu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Za jednu směnu vznikne 10,666 Kg materiálu ve formě technologického odpadu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Za jeden pracovní den vznikne 31,999Kg Kg materiálu ve formě technologického odpadu.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𝑟𝑜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č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í ú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𝑠𝑝𝑜𝑟𝑎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𝑚𝑎𝑡𝑒𝑟𝑖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𝑙𝑢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>
                        <a:latin typeface="Cambria Math" panose="02040503050406030204" pitchFamily="18" charset="0"/>
                      </a:rPr>
                      <m:t>31, 999 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∗120=3 839,38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CFCBA87-E3F9-45B3-9C31-28A14F6143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364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8864B-792B-47CB-9109-1F27CFBC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Kalkulace pro OUTER LIT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4164635E-5C80-4EF7-A88D-DABF9F588C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Za jednu směnu by se mělo ideálně vyrobit 613 dílů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 každého vyrobeného dílů je 10 g materiálu ve formě technologického odpadu.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Za jednu směnu vznikne 6,130 Kg materiálu ve formě technologického odpadu.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Za jeden pracovní den vznikne 18,381 Kg materiálu ve formě technologického odpadu.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𝑟𝑜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č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í ú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𝑠𝑝𝑜𝑟𝑎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𝑚𝑎𝑡𝑒𝑟𝑖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𝑙𝑢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>
                        <a:latin typeface="Cambria Math" panose="02040503050406030204" pitchFamily="18" charset="0"/>
                      </a:rPr>
                      <m:t>18,381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∗120=2 205,72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/>
                  <a:t>.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4164635E-5C80-4EF7-A88D-DABF9F588C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515" r="-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772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C6ACB-43AB-4DF7-86E1-68BD95F69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E5C44-C3E9-4DAB-979A-CA08769EA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Celkem za jeden rok společnost recyklací vtoků v cyklické uzavřené soustavě pří stálém provozu na vstřikovacím stroji IMM006 ušetří 6 045,1 kg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Cena za 1kg materiálu je 0,76 eur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 rok by firma ušetřila materiál v hodnotě 4 594,28 eur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308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AA0FB-30AC-4F7D-945E-EE80C1F4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Zhodnocení návratnosti investice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54D64-B1DE-4DFC-AB03-855BDB841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Celková investice do zařízení na cyklickou recyklaci vtoků implementovanou na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vstřikolis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IMM006 je 12 300 €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Drcením malých vtoků v cyklické soustavě by firma ušetřila za jeden rok materiál v hodnotě 4 594,28 eur za jeden rok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Investice by se tedy vrátila za méně než tři roky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150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2204B-A029-471D-8E0E-3C9A46B4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9C3EB-FD9A-4C73-A15F-DDC9A9A3C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praktické části se zabývám vybavením, které firma používá na recyklaci nežádoucích dílů a vtoků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 firmě v současnosti není zařízení, které by bylo schopno drtit malé vtoky a zpět je zpracovat do výroby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Vybavení, které jsem navrhnul by dokázalo optimalizovat materiálový tok a zpětné zpracování vratného materiálu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375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E118A-5371-4E50-8B69-E4C3F7ED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619" y="437180"/>
            <a:ext cx="10058400" cy="1450757"/>
          </a:xfrm>
        </p:spPr>
        <p:txBody>
          <a:bodyPr>
            <a:normAutofit/>
          </a:bodyPr>
          <a:lstStyle/>
          <a:p>
            <a:r>
              <a:rPr lang="cs-CZ" sz="6600" dirty="0">
                <a:solidFill>
                  <a:schemeClr val="accent6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8460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B64E7-6C31-4067-BD61-943016962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47" y="614838"/>
            <a:ext cx="10058400" cy="748348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380AFA00-CCA6-437C-AD46-C0B72716A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022725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❖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Zájem o danou problematiku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❖ Poznání daného podniku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❖ Být přínosem pro firmu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❖ Aplikovatelnost v praxi</a:t>
            </a:r>
          </a:p>
        </p:txBody>
      </p:sp>
    </p:spTree>
    <p:extLst>
      <p:ext uri="{BB962C8B-B14F-4D97-AF65-F5344CB8AC3E}">
        <p14:creationId xmlns:p14="http://schemas.microsoft.com/office/powerpoint/2010/main" val="4080586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087BF-8799-45CC-9090-D44E2BA8A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DB5690-8255-45DB-AFAC-0C752C1A9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jste došel k výsledku hmotnosti technologického odpadu za směnu v kg, když jste používal ve vzorci hodnoty v gramech?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jste došel k závěru že úspora materiálu je to samé jako hodnota hmotností technologického odpadu za 3 směny?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Podnik je schopen odpad recyklovat na 100% aniž by přidal nový materiál? Nesnižuje využití čistého recyklátu kvalitu vyrobeného dílu?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jste došel k hodnotě ”120” ve vzorci roční úspory materiálu a co daná hodnota znamená?</a:t>
            </a:r>
          </a:p>
        </p:txBody>
      </p:sp>
    </p:spTree>
    <p:extLst>
      <p:ext uri="{BB962C8B-B14F-4D97-AF65-F5344CB8AC3E}">
        <p14:creationId xmlns:p14="http://schemas.microsoft.com/office/powerpoint/2010/main" val="171883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9DE6C-654A-4535-8732-F2D350F9E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14739"/>
            <a:ext cx="10058400" cy="1450757"/>
          </a:xfrm>
        </p:spPr>
        <p:txBody>
          <a:bodyPr/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4A518-51CD-4062-9B7E-F9CC5D349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3926"/>
            <a:ext cx="10058400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práce je optimalizovat materiálový tok a zpracování vratného materiálu s ohledem na snížení ekonomicko-ekologického zatížení firmy.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42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571EE-B817-44EA-A58D-6837B4141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208" y="567398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CDBCA84-5BE7-480C-854D-78E5399A1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208" y="2011681"/>
            <a:ext cx="8946541" cy="389909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Představení firmy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Technologie vstřikování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Polymery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Recyklace plastového odpadu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na zlepšení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Kalkulace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Zhodnocení návratnosti investice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3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01623-476A-4857-A0ED-7830A6800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4" y="262598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Představení firmy Yanfeng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Czechia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Automotive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err="1">
                <a:latin typeface="Arial" panose="020B0604020202020204" pitchFamily="34" charset="0"/>
                <a:cs typeface="Arial" panose="020B0604020202020204" pitchFamily="34" charset="0"/>
              </a:rPr>
              <a:t>Interior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 Systems s.r.o.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68637-FD00-44B3-95C2-4E7D162FC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754" y="2066986"/>
            <a:ext cx="8946541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Výroba palubních a přístrojových desek, dveřních panelů a podlahových a stropních konzol pro automobilový průmysl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současnosti zaměstnává více než 33 000 lidí v 20 zemích po celém světě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Divize, která nabízí celý proces výroby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20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ABBBC-5008-4628-9EE1-965EA7D3B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819" y="450167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Technologie vstřikování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91F74-DEC7-44AA-B266-7E19E6C35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819" y="1965789"/>
            <a:ext cx="8946541" cy="41954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Vstřikovací stroje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Vstřikovací formy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Fáze vstřikovacího cyklu</a:t>
            </a:r>
          </a:p>
        </p:txBody>
      </p:sp>
    </p:spTree>
    <p:extLst>
      <p:ext uri="{BB962C8B-B14F-4D97-AF65-F5344CB8AC3E}">
        <p14:creationId xmlns:p14="http://schemas.microsoft.com/office/powerpoint/2010/main" val="38459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B08A4-5B3E-4C65-AA7E-18F754295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822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4414F2-F059-4183-A04E-C77A0A99B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822" y="1944207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Základní rozdělení polymerů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Základní rozdělení plastů vhodných pro vstřikování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Vlastnosti plastů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Přísady formulující zpracovatelnost tavenin</a:t>
            </a:r>
          </a:p>
        </p:txBody>
      </p:sp>
    </p:spTree>
    <p:extLst>
      <p:ext uri="{BB962C8B-B14F-4D97-AF65-F5344CB8AC3E}">
        <p14:creationId xmlns:p14="http://schemas.microsoft.com/office/powerpoint/2010/main" val="412476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A9644-F708-4F3B-ADA6-E2158384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889" y="263527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Recyklace plastového odpadu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65018E-F773-4503-94F5-0A6C9BB5E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889" y="1930141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Druhy recyklací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Zařízení pro materiálovou recyklaci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Chemická recyklace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Energetická recyklace</a:t>
            </a:r>
          </a:p>
        </p:txBody>
      </p:sp>
    </p:spTree>
    <p:extLst>
      <p:ext uri="{BB962C8B-B14F-4D97-AF65-F5344CB8AC3E}">
        <p14:creationId xmlns:p14="http://schemas.microsoft.com/office/powerpoint/2010/main" val="181574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FBAD6-5879-4123-8BE4-436EDCA9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917EA-B900-4C63-A0F3-1D6A62806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3927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Analýza současného stavu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Návrh na zlepšení současného stavu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Kalkulace úspor vzniklých recyklací vtoků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</p:spTree>
    <p:extLst>
      <p:ext uri="{BB962C8B-B14F-4D97-AF65-F5344CB8AC3E}">
        <p14:creationId xmlns:p14="http://schemas.microsoft.com/office/powerpoint/2010/main" val="15757413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B2D1F"/>
      </a:accent1>
      <a:accent2>
        <a:srgbClr val="9B2D1F"/>
      </a:accent2>
      <a:accent3>
        <a:srgbClr val="9B2D1F"/>
      </a:accent3>
      <a:accent4>
        <a:srgbClr val="9B2D1F"/>
      </a:accent4>
      <a:accent5>
        <a:srgbClr val="9B2D1F"/>
      </a:accent5>
      <a:accent6>
        <a:srgbClr val="9B2D1F"/>
      </a:accent6>
      <a:hlink>
        <a:srgbClr val="9B2D1F"/>
      </a:hlink>
      <a:folHlink>
        <a:srgbClr val="D34817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2353</TotalTime>
  <Words>833</Words>
  <Application>Microsoft Office PowerPoint</Application>
  <PresentationFormat>Širokoúhlá obrazovka</PresentationFormat>
  <Paragraphs>177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Wingdings</vt:lpstr>
      <vt:lpstr>Retrospektiva</vt:lpstr>
      <vt:lpstr>Vysoká škola technická a ekonomická v Českých Budějovicích  Ústav technicko- technologický</vt:lpstr>
      <vt:lpstr>Motivace a důvody k řešení daného problému</vt:lpstr>
      <vt:lpstr>Cíl práce</vt:lpstr>
      <vt:lpstr>Obsah</vt:lpstr>
      <vt:lpstr>Představení firmy Yanfeng Czechia Automotive Interior Systems s.r.o. </vt:lpstr>
      <vt:lpstr>Technologie vstřikování</vt:lpstr>
      <vt:lpstr>Polymery</vt:lpstr>
      <vt:lpstr>Recyklace plastového odpadu</vt:lpstr>
      <vt:lpstr>Aplikační část</vt:lpstr>
      <vt:lpstr>Výzkumný problém</vt:lpstr>
      <vt:lpstr>Metodika práce</vt:lpstr>
      <vt:lpstr>Návrh na zlepšení</vt:lpstr>
      <vt:lpstr>Návrh na zlepšení</vt:lpstr>
      <vt:lpstr>Kalkulace pro IP LOWER</vt:lpstr>
      <vt:lpstr>Kalkulace pro OUTER LIT</vt:lpstr>
      <vt:lpstr>Dosažené výsledky</vt:lpstr>
      <vt:lpstr>Zhodnocení návratnosti investice</vt:lpstr>
      <vt:lpstr>Závěr</vt:lpstr>
      <vt:lpstr>Děkuji za pozornost</vt:lpstr>
      <vt:lpstr>Otázky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Ústav technicko-technologický</dc:title>
  <dc:creator>HP</dc:creator>
  <cp:lastModifiedBy>HP</cp:lastModifiedBy>
  <cp:revision>32</cp:revision>
  <dcterms:created xsi:type="dcterms:W3CDTF">2020-06-08T12:42:33Z</dcterms:created>
  <dcterms:modified xsi:type="dcterms:W3CDTF">2020-06-10T21:39:56Z</dcterms:modified>
</cp:coreProperties>
</file>