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DEA5E2A-C26D-4EE1-AEC8-FEC02477C74C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87FE2FF-7DC4-4187-ADDE-F72EA80B5BC0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6" cy="1927226"/>
          </a:xfrm>
        </p:spPr>
        <p:txBody>
          <a:bodyPr anchor="b"/>
          <a:lstStyle>
            <a:lvl1pPr>
              <a:defRPr sz="5400" cap="all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685800" y="3505196"/>
            <a:ext cx="6400800" cy="1752603"/>
          </a:xfrm>
        </p:spPr>
        <p:txBody>
          <a:bodyPr/>
          <a:lstStyle>
            <a:lvl1pPr marL="0" indent="0">
              <a:buNone/>
              <a:defRPr>
                <a:solidFill>
                  <a:srgbClr val="57576E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A5485D-EB74-4A8C-85A5-4C56153B3ADD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E6609-EFEF-4B97-8B7D-86A3E4256183}" type="slidenum">
              <a:t>‹#›</a:t>
            </a:fld>
            <a:endParaRPr lang="cs-CZ"/>
          </a:p>
        </p:txBody>
      </p:sp>
      <p:cxnSp>
        <p:nvCxnSpPr>
          <p:cNvPr id="7" name="Straight Connector 7"/>
          <p:cNvCxnSpPr/>
          <p:nvPr/>
        </p:nvCxnSpPr>
        <p:spPr>
          <a:xfrm>
            <a:off x="685800" y="3398523"/>
            <a:ext cx="7848596" cy="1581"/>
          </a:xfrm>
          <a:prstGeom prst="straightConnector1">
            <a:avLst/>
          </a:prstGeom>
          <a:noFill/>
          <a:ln w="19046">
            <a:solidFill>
              <a:srgbClr val="D2533C"/>
            </a:solidFill>
            <a:prstDash val="solid"/>
          </a:ln>
        </p:spPr>
      </p:cxn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C53F64-DC2E-4534-9936-B855C40C65DA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851FE9-CFAF-4DFA-BC6F-8C9E546CE74C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609603"/>
            <a:ext cx="2057400" cy="5867403"/>
          </a:xfrm>
        </p:spPr>
        <p:txBody>
          <a:bodyPr vert="eaVert"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609603"/>
            <a:ext cx="6019796" cy="58674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A3EBA1-D7FF-440C-BA5E-0D449DFF466E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4D4F0C-661F-4B51-90CE-DA262A5849D6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BE7EC8-2DCA-4354-A9F1-ADC16ED3644B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500DF-50D4-434F-8487-3E37D1F8CB68}" type="slidenum">
              <a:t>‹#›</a:t>
            </a:fld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rgbClr val="D253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2362196"/>
            <a:ext cx="7772400" cy="2200274"/>
          </a:xfrm>
        </p:spPr>
        <p:txBody>
          <a:bodyPr anchor="b"/>
          <a:lstStyle>
            <a:lvl1pPr>
              <a:defRPr sz="4800" cap="all">
                <a:solidFill>
                  <a:srgbClr val="F3F2DC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4626864"/>
            <a:ext cx="7772400" cy="1500182"/>
          </a:xfrm>
        </p:spPr>
        <p:txBody>
          <a:bodyPr/>
          <a:lstStyle>
            <a:lvl1pPr marL="0" indent="0">
              <a:buNone/>
              <a:defRPr>
                <a:solidFill>
                  <a:srgbClr val="F3F2DC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E328CA-EDD1-4C8F-8428-C87A3C51B12D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6C57EA-5F81-4B9F-99E6-A079EE750EFA}" type="slidenum"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596" cy="1591"/>
          </a:xfrm>
          <a:prstGeom prst="straightConnector1">
            <a:avLst/>
          </a:prstGeom>
          <a:noFill/>
          <a:ln w="19046">
            <a:solidFill>
              <a:srgbClr val="F3F2DC"/>
            </a:solidFill>
            <a:prstDash val="solid"/>
          </a:ln>
        </p:spPr>
      </p:cxn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73352"/>
            <a:ext cx="4038603" cy="4718303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673352"/>
            <a:ext cx="4038603" cy="4718303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D6763E-BA43-4AEF-82C8-4E1F7D9AF141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5FD76C-95AD-46BC-BD56-9E0E9D5FFCFA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76396"/>
            <a:ext cx="3931920" cy="639759"/>
          </a:xfrm>
        </p:spPr>
        <p:txBody>
          <a:bodyPr anchor="ctr"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D2533C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438403"/>
            <a:ext cx="3931920" cy="395128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754880" y="1676396"/>
            <a:ext cx="3931920" cy="639759"/>
          </a:xfrm>
        </p:spPr>
        <p:txBody>
          <a:bodyPr anchor="ctr"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D2533C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754880" y="2438403"/>
            <a:ext cx="3931920" cy="395128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A3E22C-E659-4BEA-B77D-7B0D982F4918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B2686A-A982-4F24-BE25-93915358D84F}" type="slidenum">
              <a:t>‹#›</a:t>
            </a:fld>
            <a:endParaRPr lang="cs-CZ"/>
          </a:p>
        </p:txBody>
      </p:sp>
      <p:cxnSp>
        <p:nvCxnSpPr>
          <p:cNvPr id="10" name="Straight Connector 10"/>
          <p:cNvCxnSpPr/>
          <p:nvPr/>
        </p:nvCxnSpPr>
        <p:spPr>
          <a:xfrm rot="5400013">
            <a:off x="2217813" y="4045826"/>
            <a:ext cx="4709160" cy="787"/>
          </a:xfrm>
          <a:prstGeom prst="straightConnector1">
            <a:avLst/>
          </a:prstGeom>
          <a:noFill/>
          <a:ln w="19046">
            <a:solidFill>
              <a:srgbClr val="D2533C"/>
            </a:solidFill>
            <a:prstDash val="solid"/>
          </a:ln>
        </p:spPr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8C4C1B-87DB-4A87-AF35-0C8B9F9AAC5B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38A261-B2C8-4054-A4DB-DA4ED9A2E9AC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019F97-FC0C-40B4-806B-9DA0A978F59B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042B38-6590-4A1C-9804-E8AC505BAAF8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spcBef>
                <a:spcPts val="800"/>
              </a:spcBef>
              <a:defRPr sz="3200"/>
            </a:lvl1pPr>
            <a:lvl2pPr>
              <a:spcBef>
                <a:spcPts val="700"/>
              </a:spcBef>
              <a:defRPr sz="2800"/>
            </a:lvl2pPr>
            <a:lvl3pPr>
              <a:spcBef>
                <a:spcPts val="600"/>
              </a:spcBef>
              <a:defRPr sz="2400"/>
            </a:lvl3pPr>
            <a:lvl4pPr>
              <a:spcBef>
                <a:spcPts val="500"/>
              </a:spcBef>
              <a:defRPr sz="2000"/>
            </a:lvl4pPr>
            <a:lvl5pPr>
              <a:spcBef>
                <a:spcPts val="500"/>
              </a:spcBef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30551"/>
            <a:ext cx="2139696" cy="4243611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316430-A51B-4BEC-A69F-0170AE1C8D34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862D9E-A206-409A-9E58-1B70986E5E1B}" type="slidenum">
              <a:t>‹#›</a:t>
            </a:fld>
            <a:endParaRPr lang="cs-CZ"/>
          </a:p>
        </p:txBody>
      </p:sp>
      <p:cxnSp>
        <p:nvCxnSpPr>
          <p:cNvPr id="8" name="Straight Connector 8"/>
          <p:cNvCxnSpPr/>
          <p:nvPr/>
        </p:nvCxnSpPr>
        <p:spPr>
          <a:xfrm rot="5400013">
            <a:off x="-13113" y="3580205"/>
            <a:ext cx="5577839" cy="1591"/>
          </a:xfrm>
          <a:prstGeom prst="straightConnector1">
            <a:avLst/>
          </a:prstGeom>
          <a:noFill/>
          <a:ln w="19046">
            <a:solidFill>
              <a:srgbClr val="D2533C"/>
            </a:solidFill>
            <a:prstDash val="solid"/>
          </a:ln>
        </p:spPr>
      </p:cxn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792483"/>
            <a:ext cx="2142676" cy="1264916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858606" y="838203"/>
            <a:ext cx="5904390" cy="5500454"/>
          </a:xfrm>
          <a:solidFill>
            <a:srgbClr val="F3F2DC"/>
          </a:solidFill>
          <a:ln w="76196">
            <a:solidFill>
              <a:srgbClr val="FFFFFF"/>
            </a:solidFill>
            <a:prstDash val="solid"/>
            <a:miter/>
          </a:ln>
          <a:effectLst>
            <a:outerShdw dist="12701" dir="5400000" algn="tl">
              <a:srgbClr val="000000">
                <a:alpha val="59000"/>
              </a:srgbClr>
            </a:outerShdw>
          </a:effectLst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2133596"/>
            <a:ext cx="2139696" cy="4242816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072F6-7016-4E1F-8C24-F4C60B56AE53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421522-4622-419F-ABB7-376F2C38211F}" type="slidenum"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0" y="220781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Title Placeholder 1"/>
          <p:cNvSpPr txBox="1">
            <a:spLocks noGrp="1"/>
          </p:cNvSpPr>
          <p:nvPr>
            <p:ph type="title"/>
          </p:nvPr>
        </p:nvSpPr>
        <p:spPr>
          <a:xfrm>
            <a:off x="457200" y="533396"/>
            <a:ext cx="8229600" cy="9905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93A299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200" y="18288"/>
            <a:ext cx="2895603" cy="329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fld id="{782E792F-4B77-4382-AED4-73AE8BDE1AC9}" type="datetime1">
              <a:rPr lang="cs-CZ"/>
              <a:pPr lvl="0"/>
              <a:t>10.6.2020</a:t>
            </a:fld>
            <a:endParaRPr lang="cs-CZ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619996" y="18288"/>
            <a:ext cx="1066803" cy="3291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1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fld id="{9C03BDE5-14FB-490D-B823-28C8D3580D5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000" b="0" i="0" u="none" strike="noStrike" kern="1200" cap="none" spc="-100" baseline="0">
          <a:solidFill>
            <a:srgbClr val="D2533C"/>
          </a:solidFill>
          <a:uFillTx/>
          <a:latin typeface="Arial"/>
        </a:defRPr>
      </a:lvl1pPr>
    </p:titleStyle>
    <p:bodyStyle>
      <a:lvl1pPr marL="182880" marR="0" lvl="0" indent="-18288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Clr>
          <a:srgbClr val="93A299"/>
        </a:buClr>
        <a:buSzPct val="85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292934"/>
          </a:solidFill>
          <a:uFillTx/>
          <a:latin typeface="Arial"/>
        </a:defRPr>
      </a:lvl1pPr>
      <a:lvl2pPr marL="45720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Clr>
          <a:srgbClr val="93A299"/>
        </a:buClr>
        <a:buSzPct val="85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292934"/>
          </a:solidFill>
          <a:uFillTx/>
          <a:latin typeface="Arial"/>
        </a:defRPr>
      </a:lvl2pPr>
      <a:lvl3pPr marL="73152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3A299"/>
        </a:buClr>
        <a:buSzPct val="9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292934"/>
          </a:solidFill>
          <a:uFillTx/>
          <a:latin typeface="Arial"/>
        </a:defRPr>
      </a:lvl3pPr>
      <a:lvl4pPr marL="100584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93A299"/>
        </a:buClr>
        <a:buSzPct val="100000"/>
        <a:buFont typeface="Arial" pitchFamily="34"/>
        <a:buChar char="•"/>
        <a:tabLst/>
        <a:defRPr lang="cs-CZ" sz="1600" b="0" i="0" u="none" strike="noStrike" kern="1200" cap="none" spc="0" baseline="0">
          <a:solidFill>
            <a:srgbClr val="292934"/>
          </a:solidFill>
          <a:uFillTx/>
          <a:latin typeface="Arial"/>
        </a:defRPr>
      </a:lvl4pPr>
      <a:lvl5pPr marL="1188720" marR="0" lvl="4" indent="-137160" algn="l" defTabSz="914400" rtl="0" fontAlgn="auto" hangingPunct="1">
        <a:lnSpc>
          <a:spcPct val="100000"/>
        </a:lnSpc>
        <a:spcBef>
          <a:spcPts val="300"/>
        </a:spcBef>
        <a:spcAft>
          <a:spcPts val="0"/>
        </a:spcAft>
        <a:buClr>
          <a:srgbClr val="93A299"/>
        </a:buClr>
        <a:buSzPct val="100000"/>
        <a:buFont typeface="Arial" pitchFamily="34"/>
        <a:buChar char="•"/>
        <a:tabLst/>
        <a:defRPr lang="cs-CZ" sz="1400" b="0" i="0" u="none" strike="noStrike" kern="1200" cap="none" spc="0" baseline="0">
          <a:solidFill>
            <a:srgbClr val="292934"/>
          </a:solidFill>
          <a:uFillTx/>
          <a:latin typeface="Arial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539550" y="2402302"/>
            <a:ext cx="7848596" cy="1927226"/>
          </a:xfrm>
        </p:spPr>
        <p:txBody>
          <a:bodyPr/>
          <a:lstStyle/>
          <a:p>
            <a:pPr lvl="0"/>
            <a:r>
              <a:rPr lang="cs-CZ" sz="4000" b="1"/>
              <a:t>Řešení brzdové soustavy experimentálního vozidla</a:t>
            </a:r>
            <a:r>
              <a:rPr lang="cs-CZ" sz="2400"/>
              <a:t/>
            </a:r>
            <a:br>
              <a:rPr lang="cs-CZ" sz="2400"/>
            </a:br>
            <a:endParaRPr lang="cs-CZ" sz="2400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752603"/>
          </a:xfrm>
        </p:spPr>
        <p:txBody>
          <a:bodyPr/>
          <a:lstStyle/>
          <a:p>
            <a:pPr lvl="0"/>
            <a:r>
              <a:rPr lang="cs-CZ">
                <a:solidFill>
                  <a:srgbClr val="292934"/>
                </a:solidFill>
              </a:rPr>
              <a:t>Autor: Jan Nekola</a:t>
            </a:r>
          </a:p>
          <a:p>
            <a:pPr lvl="0"/>
            <a:r>
              <a:rPr lang="cs-CZ">
                <a:solidFill>
                  <a:srgbClr val="292934"/>
                </a:solidFill>
              </a:rPr>
              <a:t>Vedoucí práce: Ing. Jan Kolínský, Ph.D.</a:t>
            </a:r>
          </a:p>
          <a:p>
            <a:pPr lvl="0"/>
            <a:r>
              <a:rPr lang="cs-CZ">
                <a:solidFill>
                  <a:srgbClr val="292934"/>
                </a:solidFill>
              </a:rPr>
              <a:t>Oponent: Ing. Martin Podařil, PhD.</a:t>
            </a:r>
          </a:p>
        </p:txBody>
      </p:sp>
      <p:sp>
        <p:nvSpPr>
          <p:cNvPr id="4" name="TextovéPole 4"/>
          <p:cNvSpPr txBox="1"/>
          <p:nvPr/>
        </p:nvSpPr>
        <p:spPr>
          <a:xfrm>
            <a:off x="1665753" y="1052739"/>
            <a:ext cx="5812493" cy="138499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292934"/>
                </a:solidFill>
                <a:uFillTx/>
                <a:latin typeface="Arial"/>
              </a:rPr>
              <a:t>Vysoká škola technická a ekonomická </a:t>
            </a:r>
            <a:br>
              <a:rPr lang="cs-CZ" sz="2800" b="1" i="0" u="none" strike="noStrike" kern="1200" cap="none" spc="0" baseline="0">
                <a:solidFill>
                  <a:srgbClr val="292934"/>
                </a:solidFill>
                <a:uFillTx/>
                <a:latin typeface="Arial"/>
              </a:rPr>
            </a:br>
            <a:r>
              <a:rPr lang="cs-CZ" sz="2800" b="1" i="0" u="none" strike="noStrike" kern="1200" cap="none" spc="0" baseline="0">
                <a:solidFill>
                  <a:srgbClr val="292934"/>
                </a:solidFill>
                <a:uFillTx/>
                <a:latin typeface="Arial"/>
              </a:rPr>
              <a:t>v Českých Budějovicích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292934"/>
              </a:solidFill>
              <a:uFillTx/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1981203"/>
            <a:ext cx="8229600" cy="4876796"/>
          </a:xfrm>
        </p:spPr>
        <p:txBody>
          <a:bodyPr/>
          <a:lstStyle/>
          <a:p>
            <a:pPr lvl="0"/>
            <a:r>
              <a:rPr lang="cs-CZ" sz="6600"/>
              <a:t>Děkuji 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600" b="1">
                <a:ea typeface="ＭＳ Ｐゴシック" pitchFamily="34"/>
              </a:rPr>
              <a:t>Motivace a důvody k řešení daného problému</a:t>
            </a:r>
            <a:endParaRPr lang="cs-CZ" sz="3600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Zájem o automobilový průmysl</a:t>
            </a:r>
          </a:p>
          <a:p>
            <a:pPr lvl="0"/>
            <a:r>
              <a:rPr lang="cs-CZ"/>
              <a:t>Práce v konstrukci</a:t>
            </a:r>
          </a:p>
          <a:p>
            <a:pPr lvl="0"/>
            <a:r>
              <a:rPr lang="cs-CZ"/>
              <a:t>Získání vědomostí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/>
              <a:t>Cíl práce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Návrh brzdové soustavy</a:t>
            </a:r>
          </a:p>
          <a:p>
            <a:pPr lvl="0"/>
            <a:r>
              <a:rPr lang="cs-CZ"/>
              <a:t>Volba vhodných komponent</a:t>
            </a:r>
          </a:p>
          <a:p>
            <a:pPr lvl="0"/>
            <a:r>
              <a:rPr lang="cs-CZ"/>
              <a:t>Sestava ve funkční celek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>
                <a:ea typeface="ＭＳ Ｐゴシック" pitchFamily="34"/>
              </a:rPr>
              <a:t>Výzkumné otázky</a:t>
            </a:r>
            <a:endParaRPr lang="cs-CZ"/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Vhodnost hydraulických brzd hlediska účinnosti a konstrukce?</a:t>
            </a:r>
          </a:p>
          <a:p>
            <a:pPr lvl="0"/>
            <a:r>
              <a:rPr lang="cs-CZ"/>
              <a:t>Jak se projeví volba typu pneumatik a průměru ráfku na celkovou brzdnou sílu?</a:t>
            </a:r>
          </a:p>
          <a:p>
            <a:pPr lvl="0"/>
            <a:r>
              <a:rPr lang="cs-CZ"/>
              <a:t>Bude brzdný systém potencionálně provozu schopný?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Použité metody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Volba vhodných komponent</a:t>
            </a:r>
          </a:p>
          <a:p>
            <a:pPr lvl="0"/>
            <a:r>
              <a:rPr lang="cs-CZ"/>
              <a:t>Technické výpočty</a:t>
            </a:r>
          </a:p>
          <a:p>
            <a:pPr lvl="0"/>
            <a:r>
              <a:rPr lang="cs-CZ"/>
              <a:t>3D model</a:t>
            </a:r>
          </a:p>
          <a:p>
            <a:pPr lvl="0"/>
            <a:r>
              <a:rPr lang="cs-CZ"/>
              <a:t>Volba vstupních parametrů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Dosažené výsledky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Energie potřebná k zastavení</a:t>
            </a:r>
          </a:p>
          <a:p>
            <a:pPr lvl="0"/>
            <a:r>
              <a:rPr lang="cs-CZ"/>
              <a:t>Kinematika brzdového pedálu</a:t>
            </a:r>
          </a:p>
          <a:p>
            <a:pPr lvl="0"/>
            <a:r>
              <a:rPr lang="cs-CZ"/>
              <a:t>Tlak v brzdovém okruhu</a:t>
            </a:r>
          </a:p>
          <a:p>
            <a:pPr lvl="0"/>
            <a:r>
              <a:rPr lang="cs-CZ"/>
              <a:t>Moment na brzdovém kotouči</a:t>
            </a:r>
          </a:p>
          <a:p>
            <a:pPr lvl="0"/>
            <a:r>
              <a:rPr lang="cs-CZ"/>
              <a:t>Brzdná dráha</a:t>
            </a:r>
          </a:p>
          <a:p>
            <a:pPr lvl="0"/>
            <a:r>
              <a:rPr lang="cs-CZ"/>
              <a:t>Uložení brzdového pedálu</a:t>
            </a:r>
          </a:p>
          <a:p>
            <a:pPr lvl="0"/>
            <a:r>
              <a:rPr lang="cs-CZ"/>
              <a:t>Kalkulace materiálu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Dosažené výsledky	</a:t>
            </a:r>
          </a:p>
        </p:txBody>
      </p:sp>
      <p:pic>
        <p:nvPicPr>
          <p:cNvPr id="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59829" y="1556793"/>
            <a:ext cx="3191694" cy="4876796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Diskuse výsledků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Volba značky komponent</a:t>
            </a:r>
          </a:p>
          <a:p>
            <a:pPr lvl="0"/>
            <a:r>
              <a:rPr lang="cs-CZ"/>
              <a:t>Brzdný účinek v závislosti na kotouči</a:t>
            </a:r>
          </a:p>
          <a:p>
            <a:pPr lvl="0"/>
            <a:r>
              <a:rPr lang="cs-CZ"/>
              <a:t>Typ zapojení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Závěrečné shrnutí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Navržen brzdový systém</a:t>
            </a:r>
          </a:p>
          <a:p>
            <a:pPr lvl="0"/>
            <a:r>
              <a:rPr lang="cs-CZ"/>
              <a:t>Sestaveny vhodné komponenty</a:t>
            </a:r>
          </a:p>
          <a:p>
            <a:pPr lvl="0"/>
            <a:r>
              <a:rPr lang="cs-CZ"/>
              <a:t>Kontrolní výpočty</a:t>
            </a:r>
          </a:p>
          <a:p>
            <a:pPr lvl="0"/>
            <a:r>
              <a:rPr lang="cs-CZ"/>
              <a:t>3D model brzdového pedálu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hlednos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134</Words>
  <Application>Microsoft Office PowerPoint</Application>
  <PresentationFormat>Předvádění na obrazovce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Přehlednost</vt:lpstr>
      <vt:lpstr>Řešení brzdové soustavy experimentálního vozidla </vt:lpstr>
      <vt:lpstr>Motivace a důvody k řešení daného problému</vt:lpstr>
      <vt:lpstr>Cíl práce</vt:lpstr>
      <vt:lpstr>Výzkumné otázky</vt:lpstr>
      <vt:lpstr>Použité metody</vt:lpstr>
      <vt:lpstr>Dosažené výsledky</vt:lpstr>
      <vt:lpstr>Dosažené výsledky </vt:lpstr>
      <vt:lpstr>Diskuse výsledků</vt:lpstr>
      <vt:lpstr>Závěrečné shrnutí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brzdové soustavy experimentálního vozidla</dc:title>
  <dc:creator>Honza Nekola</dc:creator>
  <cp:lastModifiedBy>Obdrzalek</cp:lastModifiedBy>
  <cp:revision>1</cp:revision>
  <dcterms:created xsi:type="dcterms:W3CDTF">2020-06-08T15:11:22Z</dcterms:created>
  <dcterms:modified xsi:type="dcterms:W3CDTF">2020-06-10T06:30:27Z</dcterms:modified>
</cp:coreProperties>
</file>