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58" r:id="rId4"/>
    <p:sldId id="265" r:id="rId5"/>
    <p:sldId id="266" r:id="rId6"/>
    <p:sldId id="259" r:id="rId7"/>
    <p:sldId id="260" r:id="rId8"/>
    <p:sldId id="272" r:id="rId9"/>
    <p:sldId id="270" r:id="rId10"/>
    <p:sldId id="271" r:id="rId11"/>
    <p:sldId id="261" r:id="rId12"/>
    <p:sldId id="262" r:id="rId13"/>
    <p:sldId id="26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om&#225;&#353;\Downloads\n&#225;klady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00602181351465"/>
          <c:y val="0.13535869751845755"/>
          <c:w val="0.66343516292827398"/>
          <c:h val="0.69686596270448065"/>
        </c:manualLayout>
      </c:layout>
      <c:scatterChart>
        <c:scatterStyle val="lineMarker"/>
        <c:varyColors val="0"/>
        <c:ser>
          <c:idx val="0"/>
          <c:order val="0"/>
          <c:tx>
            <c:v>Obrábění</c:v>
          </c:tx>
          <c:spPr>
            <a:ln w="19050" cap="rnd">
              <a:solidFill>
                <a:schemeClr val="accent1">
                  <a:alpha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List1!$C$2:$C$21</c:f>
              <c:numCache>
                <c:formatCode>General</c:formatCode>
                <c:ptCount val="20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  <c:pt idx="6">
                  <c:v>7000</c:v>
                </c:pt>
                <c:pt idx="7">
                  <c:v>8000</c:v>
                </c:pt>
                <c:pt idx="8">
                  <c:v>9000</c:v>
                </c:pt>
                <c:pt idx="9">
                  <c:v>10000</c:v>
                </c:pt>
                <c:pt idx="10">
                  <c:v>11000</c:v>
                </c:pt>
                <c:pt idx="11">
                  <c:v>12000</c:v>
                </c:pt>
                <c:pt idx="12">
                  <c:v>13000</c:v>
                </c:pt>
                <c:pt idx="13">
                  <c:v>14000</c:v>
                </c:pt>
                <c:pt idx="14">
                  <c:v>15000</c:v>
                </c:pt>
                <c:pt idx="15">
                  <c:v>16000</c:v>
                </c:pt>
                <c:pt idx="16">
                  <c:v>17000</c:v>
                </c:pt>
                <c:pt idx="17">
                  <c:v>18000</c:v>
                </c:pt>
                <c:pt idx="18">
                  <c:v>19000</c:v>
                </c:pt>
                <c:pt idx="19">
                  <c:v>20000</c:v>
                </c:pt>
              </c:numCache>
            </c:numRef>
          </c:xVal>
          <c:yVal>
            <c:numRef>
              <c:f>List1!$D$2:$D$21</c:f>
              <c:numCache>
                <c:formatCode>General</c:formatCode>
                <c:ptCount val="20"/>
                <c:pt idx="0">
                  <c:v>42300</c:v>
                </c:pt>
                <c:pt idx="1">
                  <c:v>84600</c:v>
                </c:pt>
                <c:pt idx="2">
                  <c:v>126899.99999999999</c:v>
                </c:pt>
                <c:pt idx="3">
                  <c:v>169200</c:v>
                </c:pt>
                <c:pt idx="4">
                  <c:v>211500</c:v>
                </c:pt>
                <c:pt idx="5">
                  <c:v>253799.99999999997</c:v>
                </c:pt>
                <c:pt idx="6">
                  <c:v>296100</c:v>
                </c:pt>
                <c:pt idx="7">
                  <c:v>338400</c:v>
                </c:pt>
                <c:pt idx="8">
                  <c:v>380700</c:v>
                </c:pt>
                <c:pt idx="9">
                  <c:v>423000</c:v>
                </c:pt>
                <c:pt idx="10">
                  <c:v>465299.99999999994</c:v>
                </c:pt>
                <c:pt idx="11">
                  <c:v>507599.99999999994</c:v>
                </c:pt>
                <c:pt idx="12">
                  <c:v>549900</c:v>
                </c:pt>
                <c:pt idx="13">
                  <c:v>592200</c:v>
                </c:pt>
                <c:pt idx="14">
                  <c:v>634500</c:v>
                </c:pt>
                <c:pt idx="15">
                  <c:v>676800</c:v>
                </c:pt>
                <c:pt idx="16">
                  <c:v>719100</c:v>
                </c:pt>
                <c:pt idx="17">
                  <c:v>761400</c:v>
                </c:pt>
                <c:pt idx="18">
                  <c:v>803700</c:v>
                </c:pt>
                <c:pt idx="19">
                  <c:v>846000</c:v>
                </c:pt>
              </c:numCache>
            </c:numRef>
          </c:yVal>
          <c:smooth val="0"/>
        </c:ser>
        <c:ser>
          <c:idx val="1"/>
          <c:order val="1"/>
          <c:tx>
            <c:v>Vstřikování</c:v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List1!$C$2:$C$21</c:f>
              <c:numCache>
                <c:formatCode>General</c:formatCode>
                <c:ptCount val="20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  <c:pt idx="6">
                  <c:v>7000</c:v>
                </c:pt>
                <c:pt idx="7">
                  <c:v>8000</c:v>
                </c:pt>
                <c:pt idx="8">
                  <c:v>9000</c:v>
                </c:pt>
                <c:pt idx="9">
                  <c:v>10000</c:v>
                </c:pt>
                <c:pt idx="10">
                  <c:v>11000</c:v>
                </c:pt>
                <c:pt idx="11">
                  <c:v>12000</c:v>
                </c:pt>
                <c:pt idx="12">
                  <c:v>13000</c:v>
                </c:pt>
                <c:pt idx="13">
                  <c:v>14000</c:v>
                </c:pt>
                <c:pt idx="14">
                  <c:v>15000</c:v>
                </c:pt>
                <c:pt idx="15">
                  <c:v>16000</c:v>
                </c:pt>
                <c:pt idx="16">
                  <c:v>17000</c:v>
                </c:pt>
                <c:pt idx="17">
                  <c:v>18000</c:v>
                </c:pt>
                <c:pt idx="18">
                  <c:v>19000</c:v>
                </c:pt>
                <c:pt idx="19">
                  <c:v>20000</c:v>
                </c:pt>
              </c:numCache>
            </c:numRef>
          </c:xVal>
          <c:yVal>
            <c:numRef>
              <c:f>List1!$F$2:$F$21</c:f>
              <c:numCache>
                <c:formatCode>General</c:formatCode>
                <c:ptCount val="20"/>
                <c:pt idx="0">
                  <c:v>480830</c:v>
                </c:pt>
                <c:pt idx="1">
                  <c:v>481660</c:v>
                </c:pt>
                <c:pt idx="2">
                  <c:v>482490</c:v>
                </c:pt>
                <c:pt idx="3">
                  <c:v>483320</c:v>
                </c:pt>
                <c:pt idx="4">
                  <c:v>484150</c:v>
                </c:pt>
                <c:pt idx="5">
                  <c:v>484980</c:v>
                </c:pt>
                <c:pt idx="6">
                  <c:v>485810</c:v>
                </c:pt>
                <c:pt idx="7">
                  <c:v>486640</c:v>
                </c:pt>
                <c:pt idx="8">
                  <c:v>487470</c:v>
                </c:pt>
                <c:pt idx="9">
                  <c:v>488300</c:v>
                </c:pt>
                <c:pt idx="10">
                  <c:v>489130</c:v>
                </c:pt>
                <c:pt idx="11">
                  <c:v>489960</c:v>
                </c:pt>
                <c:pt idx="12">
                  <c:v>490790</c:v>
                </c:pt>
                <c:pt idx="13">
                  <c:v>491620</c:v>
                </c:pt>
                <c:pt idx="14">
                  <c:v>492450</c:v>
                </c:pt>
                <c:pt idx="15">
                  <c:v>493280</c:v>
                </c:pt>
                <c:pt idx="16">
                  <c:v>494110</c:v>
                </c:pt>
                <c:pt idx="17">
                  <c:v>494940</c:v>
                </c:pt>
                <c:pt idx="18">
                  <c:v>495770</c:v>
                </c:pt>
                <c:pt idx="19">
                  <c:v>496600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861376"/>
        <c:axId val="177863296"/>
      </c:scatterChart>
      <c:valAx>
        <c:axId val="177861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2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cs-CZ" sz="2000" b="0" dirty="0"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Počet</a:t>
                </a:r>
                <a:r>
                  <a:rPr lang="cs-CZ" sz="2000" b="0" baseline="0" dirty="0"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 vyrobených kusů</a:t>
                </a:r>
                <a:endParaRPr lang="cs-CZ" sz="2000" b="0" dirty="0">
                  <a:latin typeface="Verdana" panose="020B0604030504040204" pitchFamily="34" charset="0"/>
                  <a:ea typeface="Verdana" panose="020B0604030504040204" pitchFamily="34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29066130226442688"/>
              <c:y val="0.9243615187538084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7863296"/>
        <c:crosses val="autoZero"/>
        <c:crossBetween val="midCat"/>
      </c:valAx>
      <c:valAx>
        <c:axId val="17786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2000" b="0" i="0" baseline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Tahoma" panose="020B0604030504040204" pitchFamily="34" charset="0"/>
                  </a:defRPr>
                </a:pPr>
                <a:r>
                  <a:rPr lang="cs-CZ" sz="2000" b="0" i="0" baseline="0" dirty="0">
                    <a:effectLst/>
                    <a:latin typeface="Verdana" panose="020B0604030504040204" pitchFamily="34" charset="0"/>
                    <a:ea typeface="Verdana" panose="020B0604030504040204" pitchFamily="34" charset="0"/>
                    <a:cs typeface="Tahoma" panose="020B0604030504040204" pitchFamily="34" charset="0"/>
                  </a:rPr>
                  <a:t>Počáteční náklady</a:t>
                </a:r>
              </a:p>
            </c:rich>
          </c:tx>
          <c:layout>
            <c:manualLayout>
              <c:xMode val="edge"/>
              <c:yMode val="edge"/>
              <c:x val="1.773765694195882E-4"/>
              <c:y val="0.2451907700491191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25000"/>
                <a:lumOff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cs-CZ"/>
          </a:p>
        </c:txPr>
        <c:crossAx val="1778613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429999990779632"/>
          <c:y val="0.33148968296451908"/>
          <c:w val="0.20570000009220354"/>
          <c:h val="0.23362197971269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0.23185</cdr:x>
      <cdr:y>0.50753</cdr:y>
    </cdr:from>
    <cdr:to>
      <cdr:x>0.35824</cdr:x>
      <cdr:y>0.57754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345489" y="2002549"/>
          <a:ext cx="73342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/>
        </a:p>
      </cdr:txBody>
    </cdr:sp>
  </cdr:relSizeAnchor>
  <cdr:relSizeAnchor xmlns:cdr="http://schemas.openxmlformats.org/drawingml/2006/chartDrawing">
    <cdr:from>
      <cdr:x>0.29877</cdr:x>
      <cdr:y>0.30303</cdr:y>
    </cdr:from>
    <cdr:to>
      <cdr:x>0.42515</cdr:x>
      <cdr:y>0.36579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2592288" y="1440160"/>
          <a:ext cx="1096531" cy="2982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8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Bod zvratu</a:t>
          </a:r>
        </a:p>
      </cdr:txBody>
    </cdr:sp>
  </cdr:relSizeAnchor>
  <cdr:relSizeAnchor xmlns:cdr="http://schemas.openxmlformats.org/drawingml/2006/chartDrawing">
    <cdr:from>
      <cdr:x>0.40666</cdr:x>
      <cdr:y>0.37879</cdr:y>
    </cdr:from>
    <cdr:to>
      <cdr:x>0.43784</cdr:x>
      <cdr:y>0.4319</cdr:y>
    </cdr:to>
    <cdr:cxnSp macro="">
      <cdr:nvCxnSpPr>
        <cdr:cNvPr id="5" name="Přímá spojnice se šipkou 4"/>
        <cdr:cNvCxnSpPr/>
      </cdr:nvCxnSpPr>
      <cdr:spPr>
        <a:xfrm xmlns:a="http://schemas.openxmlformats.org/drawingml/2006/main">
          <a:off x="3528392" y="1800200"/>
          <a:ext cx="270532" cy="25240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0.43986</cdr:x>
      <cdr:y>0.43939</cdr:y>
    </cdr:from>
    <cdr:to>
      <cdr:x>0.4477</cdr:x>
      <cdr:y>0.45098</cdr:y>
    </cdr:to>
    <cdr:sp macro="" textlink="">
      <cdr:nvSpPr>
        <cdr:cNvPr id="8" name="Ovál 7"/>
        <cdr:cNvSpPr/>
      </cdr:nvSpPr>
      <cdr:spPr>
        <a:xfrm xmlns:a="http://schemas.openxmlformats.org/drawingml/2006/main" flipH="1">
          <a:off x="3816424" y="2088232"/>
          <a:ext cx="68023" cy="55082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dk1">
            <a:shade val="50000"/>
          </a:schemeClr>
        </a:lnRef>
        <a:fillRef xmlns:a="http://schemas.openxmlformats.org/drawingml/2006/main" idx="1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42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0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17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9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80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3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0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8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62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98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4A43F-53EF-47E8-97CA-5D060C0E0520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6754-15B6-476A-9590-857813F9C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04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>
            <a:noAutofit/>
          </a:bodyPr>
          <a:lstStyle/>
          <a:p>
            <a: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 </a:t>
            </a:r>
            <a:r>
              <a:rPr lang="cs-CZ" sz="40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Porovnání </a:t>
            </a:r>
            <a: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technologie </a:t>
            </a:r>
            <a:r>
              <a:rPr lang="cs-CZ" sz="40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třískového </a:t>
            </a:r>
            <a: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obrábění a vstřikování plastů u výroby konkrétního konstrukčního dílu</a:t>
            </a:r>
            <a:br>
              <a:rPr lang="cs-CZ" sz="4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cs-CZ" sz="4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365104"/>
            <a:ext cx="7056784" cy="1728192"/>
          </a:xfrm>
        </p:spPr>
        <p:txBody>
          <a:bodyPr>
            <a:noAutofit/>
          </a:bodyPr>
          <a:lstStyle/>
          <a:p>
            <a:pPr algn="l"/>
            <a:r>
              <a:rPr lang="cs-CZ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Autor bakalářské práce:	Tomáš Mlčák</a:t>
            </a:r>
            <a:b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Vedoucí bakalářské práce:	Ing. Ján Majerník, Ph.D.</a:t>
            </a:r>
            <a:b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České Budějovice, 2020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3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Výpočet návratnosti</a:t>
            </a:r>
            <a:endParaRPr lang="cs-CZ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000" dirty="0" smtClean="0"/>
                  <a:t>Cena za jeden kus</a:t>
                </a:r>
              </a:p>
              <a:p>
                <a:pPr marL="0" indent="0" algn="just">
                  <a:buNone/>
                </a:pPr>
                <a:r>
                  <a:rPr lang="cs-CZ" sz="2000" dirty="0" smtClean="0"/>
                  <a:t>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𝐶</m:t>
                        </m:r>
                        <m:r>
                          <a:rPr lang="cs-CZ" sz="2000" i="1">
                            <a:latin typeface="Cambria Math"/>
                          </a:rPr>
                          <m:t>/</m:t>
                        </m:r>
                        <m:r>
                          <a:rPr lang="cs-CZ" sz="2000" i="1">
                            <a:latin typeface="Cambria Math"/>
                          </a:rPr>
                          <m:t>𝑘𝑠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𝑝</m:t>
                        </m:r>
                        <m:r>
                          <a:rPr lang="cs-CZ" sz="2000" i="1">
                            <a:latin typeface="Cambria Math"/>
                          </a:rPr>
                          <m:t>𝑘𝑠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endParaRPr lang="cs-CZ" sz="2000" dirty="0"/>
              </a:p>
              <a:p>
                <a:endParaRPr lang="cs-CZ" sz="2000" dirty="0" smtClean="0"/>
              </a:p>
              <a:p>
                <a:r>
                  <a:rPr lang="cs-CZ" sz="2000" dirty="0" smtClean="0"/>
                  <a:t>Rozdíl nákladů za rok</a:t>
                </a:r>
              </a:p>
              <a:p>
                <a:pPr marL="0" indent="0">
                  <a:buNone/>
                </a:pPr>
                <a:r>
                  <a:rPr lang="cs-CZ" sz="2000" dirty="0" smtClean="0"/>
                  <a:t>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  <m:r>
                          <a:rPr lang="cs-CZ" sz="2000" i="1">
                            <a:latin typeface="Cambria Math"/>
                          </a:rPr>
                          <m:t>/</m:t>
                        </m:r>
                        <m:r>
                          <a:rPr lang="cs-CZ" sz="2000" i="1">
                            <a:latin typeface="Cambria Math"/>
                          </a:rPr>
                          <m:t>𝑟𝑜𝑘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  <m:r>
                          <a:rPr lang="cs-CZ" sz="2000" i="1">
                            <a:latin typeface="Cambria Math"/>
                          </a:rPr>
                          <m:t>/</m:t>
                        </m:r>
                        <m:r>
                          <a:rPr lang="cs-CZ" sz="2000" i="1">
                            <a:latin typeface="Cambria Math"/>
                          </a:rPr>
                          <m:t>𝑘𝑠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×</m:t>
                    </m:r>
                    <m:r>
                      <a:rPr lang="cs-CZ" sz="2000" i="1">
                        <a:latin typeface="Cambria Math"/>
                      </a:rPr>
                      <m:t>𝑁</m:t>
                    </m:r>
                  </m:oMath>
                </a14:m>
                <a:r>
                  <a:rPr lang="cs-CZ" sz="2000" i="1" dirty="0"/>
                  <a:t> </a:t>
                </a: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r>
                  <a:rPr lang="cs-CZ" sz="2000" dirty="0" smtClean="0"/>
                  <a:t>Bod zvratu za vyrobené kusy</a:t>
                </a:r>
              </a:p>
              <a:p>
                <a:pPr marL="0" indent="0">
                  <a:buNone/>
                </a:pPr>
                <a:r>
                  <a:rPr lang="cs-CZ" sz="2000" dirty="0" smtClean="0"/>
                  <a:t>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𝑍</m:t>
                        </m:r>
                        <m:r>
                          <a:rPr lang="cs-CZ" sz="2000" i="1">
                            <a:latin typeface="Cambria Math"/>
                          </a:rPr>
                          <m:t>/</m:t>
                        </m:r>
                        <m:r>
                          <a:rPr lang="cs-CZ" sz="2000" i="1">
                            <a:latin typeface="Cambria Math"/>
                          </a:rPr>
                          <m:t>𝑘𝑠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×</m:t>
                    </m:r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𝑍</m:t>
                        </m:r>
                        <m:r>
                          <a:rPr lang="cs-CZ" sz="2000" i="1">
                            <a:latin typeface="Cambria Math"/>
                          </a:rPr>
                          <m:t>/</m:t>
                        </m:r>
                        <m:r>
                          <a:rPr lang="cs-CZ" sz="2000" i="1">
                            <a:latin typeface="Cambria Math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cs-CZ" sz="2000" i="1" dirty="0"/>
                  <a:t> </a:t>
                </a: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5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2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 po úpravách – vyhovuje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Technické požadavky na vstřikovaný díl  – vyhovuje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Obráběný díl – 42,3 Kč/ks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Vstřikovaný díl – 0,83 Kč/ks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Bod zvratu – 11 667 ks</a:t>
            </a:r>
          </a:p>
        </p:txBody>
      </p:sp>
    </p:spTree>
    <p:extLst>
      <p:ext uri="{BB962C8B-B14F-4D97-AF65-F5344CB8AC3E}">
        <p14:creationId xmlns:p14="http://schemas.microsoft.com/office/powerpoint/2010/main" val="37791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72819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Vstupní hodnoty grafu výrobních nákladů:</a:t>
            </a:r>
            <a:b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obráběný díl 42,3 Kč/ks</a:t>
            </a:r>
            <a:b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vstřikovaný díl 0,83 Kč/ks</a:t>
            </a:r>
            <a:b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cena vstřikovací formy 480 000 Kč</a:t>
            </a:r>
            <a:endParaRPr lang="cs-CZ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875847"/>
              </p:ext>
            </p:extLst>
          </p:nvPr>
        </p:nvGraphicFramePr>
        <p:xfrm>
          <a:off x="251520" y="1916832"/>
          <a:ext cx="86764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15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Teoretická část</a:t>
            </a:r>
          </a:p>
          <a:p>
            <a:r>
              <a:rPr lang="cs-CZ" sz="2000" dirty="0" smtClean="0"/>
              <a:t>Třískové obrábění</a:t>
            </a:r>
          </a:p>
          <a:p>
            <a:r>
              <a:rPr lang="cs-CZ" sz="2000" dirty="0" smtClean="0"/>
              <a:t>Vstřikování plastů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Aplikační část </a:t>
            </a:r>
          </a:p>
          <a:p>
            <a:r>
              <a:rPr lang="cs-CZ" sz="2000" dirty="0" smtClean="0"/>
              <a:t>Porovnání konstrukčních úprav</a:t>
            </a:r>
          </a:p>
          <a:p>
            <a:r>
              <a:rPr lang="cs-CZ" sz="2000" dirty="0" smtClean="0"/>
              <a:t>Porovnání materiálů dílců</a:t>
            </a:r>
          </a:p>
          <a:p>
            <a:r>
              <a:rPr lang="cs-CZ" sz="2000" dirty="0" smtClean="0"/>
              <a:t>Zjištění časů výroby pomocí technologických postupů </a:t>
            </a:r>
          </a:p>
          <a:p>
            <a:r>
              <a:rPr lang="cs-CZ" sz="2000" dirty="0" smtClean="0"/>
              <a:t>Kalkulace, výpočet bodu zvratu 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1370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551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</a:t>
            </a:r>
            <a:r>
              <a:rPr lang="cs-CZ" sz="4000" dirty="0" smtClean="0"/>
              <a:t>otazy vedoucího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1"/>
            </a:pPr>
            <a:r>
              <a:rPr lang="cs-CZ" sz="2000" dirty="0" smtClean="0"/>
              <a:t>Z jakého důvodu se </a:t>
            </a:r>
            <a:r>
              <a:rPr lang="cs-CZ" sz="2000" dirty="0" smtClean="0"/>
              <a:t>vykonávaly </a:t>
            </a:r>
            <a:r>
              <a:rPr lang="cs-CZ" sz="2000" dirty="0" smtClean="0"/>
              <a:t>konstrukční úpravy dílce s ohledem na technologičnost výroby? </a:t>
            </a:r>
          </a:p>
          <a:p>
            <a:pPr marL="0" indent="0">
              <a:buNone/>
            </a:pPr>
            <a:r>
              <a:rPr lang="cs-CZ" sz="2000" dirty="0" smtClean="0"/>
              <a:t>     - Kvůli správnému </a:t>
            </a:r>
            <a:r>
              <a:rPr lang="cs-CZ" sz="2000" dirty="0" err="1" smtClean="0"/>
              <a:t>odformování</a:t>
            </a:r>
            <a:r>
              <a:rPr lang="cs-CZ" sz="2000" dirty="0" smtClean="0"/>
              <a:t> dílce.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775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Dotazy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1"/>
            </a:pPr>
            <a:r>
              <a:rPr lang="cs-CZ" sz="2000" dirty="0" smtClean="0"/>
              <a:t>Uveďte srovnatelné materiálové vlastnosti klíčové pro možnou náhradu duralu prezentovaným plastem.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- Pevnost v tahu: dural - 370 </a:t>
            </a:r>
            <a:r>
              <a:rPr lang="cs-CZ" sz="2000" dirty="0" err="1" smtClean="0"/>
              <a:t>MPa</a:t>
            </a:r>
            <a:r>
              <a:rPr lang="cs-CZ" sz="2000" dirty="0" smtClean="0"/>
              <a:t>, </a:t>
            </a:r>
            <a:r>
              <a:rPr lang="cs-CZ" sz="2000" dirty="0" err="1" smtClean="0"/>
              <a:t>Mosten</a:t>
            </a:r>
            <a:r>
              <a:rPr lang="cs-CZ" sz="2000" dirty="0" smtClean="0"/>
              <a:t> MA 350 - 30 </a:t>
            </a:r>
            <a:r>
              <a:rPr lang="cs-CZ" sz="2000" dirty="0" err="1" smtClean="0"/>
              <a:t>MPa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Arial" panose="020B0604020202020204" pitchFamily="34" charset="0"/>
              <a:buChar char="2"/>
            </a:pPr>
            <a:r>
              <a:rPr lang="cs-CZ" sz="2000" dirty="0" smtClean="0"/>
              <a:t>Jaká je předpokládaná drsnost vstřikovaného plastového dílu?</a:t>
            </a:r>
          </a:p>
          <a:p>
            <a:pPr marL="0" indent="0">
              <a:buNone/>
            </a:pPr>
            <a:r>
              <a:rPr lang="cs-CZ" sz="2000" dirty="0" smtClean="0"/>
              <a:t>     - Dle dutiny formy 0,1 </a:t>
            </a:r>
            <a:r>
              <a:rPr lang="cs-CZ" sz="2000" dirty="0" err="1" smtClean="0"/>
              <a:t>Ra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170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Dotazy oponenta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3"/>
            </a:pPr>
            <a:r>
              <a:rPr lang="cs-CZ" sz="2000" dirty="0"/>
              <a:t>Z jakého důvodu je ve výpočtech počítáno s výškou válce 44 mm, když v technologickém postupu je definována výška válce polotovaru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42 </a:t>
            </a:r>
            <a:r>
              <a:rPr lang="cs-CZ" sz="2000" dirty="0"/>
              <a:t>mm?</a:t>
            </a:r>
          </a:p>
          <a:p>
            <a:pPr marL="0" indent="0">
              <a:buNone/>
            </a:pPr>
            <a:r>
              <a:rPr lang="cs-CZ" sz="2000" dirty="0"/>
              <a:t>     </a:t>
            </a:r>
            <a:r>
              <a:rPr lang="cs-CZ" sz="2000" dirty="0" smtClean="0"/>
              <a:t>- Přídavek na </a:t>
            </a:r>
            <a:r>
              <a:rPr lang="cs-CZ" sz="2000" dirty="0"/>
              <a:t>zarovnání </a:t>
            </a:r>
            <a:r>
              <a:rPr lang="cs-CZ" sz="2000" dirty="0" smtClean="0"/>
              <a:t>čela.</a:t>
            </a:r>
            <a:endParaRPr lang="cs-CZ" sz="2000" dirty="0"/>
          </a:p>
          <a:p>
            <a:pPr marL="457200" indent="-457200">
              <a:buFont typeface="+mj-lt"/>
              <a:buAutoNum type="arabicPeriod"/>
            </a:pPr>
            <a:endParaRPr lang="cs-CZ" sz="2000" dirty="0"/>
          </a:p>
          <a:p>
            <a:pPr>
              <a:buFont typeface="Arial" panose="020B0604020202020204" pitchFamily="34" charset="0"/>
              <a:buChar char="4"/>
            </a:pPr>
            <a:r>
              <a:rPr lang="cs-CZ" sz="2000" dirty="0" smtClean="0"/>
              <a:t>Máte </a:t>
            </a:r>
            <a:r>
              <a:rPr lang="cs-CZ" sz="2000" dirty="0"/>
              <a:t>informace, zda firma daný díl vyrábí a pokud ano, zda zvolila </a:t>
            </a:r>
            <a:r>
              <a:rPr lang="cs-CZ" sz="2000" dirty="0" smtClean="0"/>
              <a:t> Vámi </a:t>
            </a:r>
            <a:r>
              <a:rPr lang="cs-CZ" sz="2000" dirty="0"/>
              <a:t>navrhované řešení? </a:t>
            </a:r>
          </a:p>
          <a:p>
            <a:pPr marL="0" indent="0">
              <a:buNone/>
            </a:pPr>
            <a:r>
              <a:rPr lang="cs-CZ" sz="2000" dirty="0"/>
              <a:t>    </a:t>
            </a:r>
            <a:r>
              <a:rPr lang="cs-CZ" sz="2000" dirty="0" smtClean="0"/>
              <a:t> </a:t>
            </a:r>
            <a:r>
              <a:rPr lang="cs-CZ" sz="2000" dirty="0"/>
              <a:t>- F</a:t>
            </a:r>
            <a:r>
              <a:rPr lang="cs-CZ" sz="2000" dirty="0" smtClean="0"/>
              <a:t>irma návrh zvažuje, nicméně je stále ve fázi kalkulací.</a:t>
            </a:r>
            <a:endParaRPr lang="cs-CZ" sz="2000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36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548680"/>
            <a:ext cx="8352928" cy="86409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základě dohody s firmou, která si nepřeje zveřejnit účel ani název součásti, je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dílec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uváděn pod názvem „součást XY“. </a:t>
            </a:r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568" y="1844824"/>
            <a:ext cx="4690864" cy="347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bakalářské práce je kvantitativně popsat a vyhodnotit výrobní a ekonomické rozdíly výroby konkrétního dílu vyráběného konvenční metodou třískového obrábění ve srovnání s technologií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Injection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Moulding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2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Technologie třískového obrábění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cs-CZ" sz="2000" dirty="0" smtClean="0"/>
              <a:t>Rozlišujeme:</a:t>
            </a:r>
          </a:p>
          <a:p>
            <a:pPr lvl="2"/>
            <a:r>
              <a:rPr lang="cs-CZ" sz="2000" dirty="0" smtClean="0"/>
              <a:t>obrábění rotačních ploch (</a:t>
            </a:r>
            <a:r>
              <a:rPr lang="cs-CZ" sz="2000" dirty="0" smtClean="0"/>
              <a:t>soustružení, frézování)</a:t>
            </a:r>
            <a:endParaRPr lang="cs-CZ" sz="2000" dirty="0" smtClean="0"/>
          </a:p>
          <a:p>
            <a:pPr lvl="2"/>
            <a:r>
              <a:rPr lang="cs-CZ" sz="2000" dirty="0" smtClean="0"/>
              <a:t>obrábění nerotačních ploch (frézování, broušení)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Arial" panose="020B0604020202020204" pitchFamily="34" charset="0"/>
              <a:buChar char="‒"/>
            </a:pPr>
            <a:r>
              <a:rPr lang="cs-CZ" sz="2000" dirty="0" smtClean="0"/>
              <a:t>CNC soustružení a frézování</a:t>
            </a:r>
          </a:p>
          <a:p>
            <a:pPr marL="914400" lvl="2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966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Technologie vstřikování plastů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38" y="1600200"/>
            <a:ext cx="759012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Konstrukční změny a správná funkce součásti XY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Technické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požadavky na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součást XY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Ekonomická výhodnost, návratnost nákladů na pořízení formy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Sběr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dat 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výrobě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jejich zpracování a vyhodnocení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výsledků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Software 3D CAD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SolidWorks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Odvození návratnosti výroby zjištěním bodu zvratu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5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Konstrukční úpravy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17" y="1556792"/>
            <a:ext cx="4990894" cy="4525963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05" r="57832" b="11489"/>
          <a:stretch/>
        </p:blipFill>
        <p:spPr bwMode="auto">
          <a:xfrm>
            <a:off x="5524578" y="2492896"/>
            <a:ext cx="3240360" cy="2520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491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91264" cy="778098"/>
          </a:xfrm>
        </p:spPr>
        <p:txBody>
          <a:bodyPr>
            <a:noAutofit/>
          </a:bodyPr>
          <a:lstStyle/>
          <a:p>
            <a:r>
              <a:rPr lang="cs-CZ" sz="4000" dirty="0" smtClean="0"/>
              <a:t>Materiál a doba výroby dílců dle</a:t>
            </a:r>
            <a:br>
              <a:rPr lang="cs-CZ" sz="4000" dirty="0" smtClean="0"/>
            </a:br>
            <a:r>
              <a:rPr lang="cs-CZ" sz="4000" dirty="0" smtClean="0"/>
              <a:t>technologického postupu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Obráběný díl </a:t>
            </a:r>
          </a:p>
          <a:p>
            <a:pPr marL="0" indent="0">
              <a:buNone/>
            </a:pPr>
            <a:r>
              <a:rPr lang="cs-CZ" sz="2000" u="sng" dirty="0" smtClean="0"/>
              <a:t>Materiál</a:t>
            </a:r>
          </a:p>
          <a:p>
            <a:pPr marL="457200" lvl="1" indent="0">
              <a:buNone/>
            </a:pPr>
            <a:r>
              <a:rPr lang="cs-CZ" sz="2000" dirty="0" smtClean="0"/>
              <a:t>  - dural EN 2007 - Pevnost v tahu - 370 </a:t>
            </a:r>
            <a:r>
              <a:rPr lang="cs-CZ" sz="2000" dirty="0" err="1" smtClean="0"/>
              <a:t>MPa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u="sng" dirty="0" smtClean="0"/>
              <a:t>Doba výroby jednoho kusu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- 3 min 10 s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Vstřikovaný díl </a:t>
            </a:r>
          </a:p>
          <a:p>
            <a:pPr marL="0" indent="0">
              <a:buNone/>
            </a:pPr>
            <a:r>
              <a:rPr lang="cs-CZ" sz="2000" u="sng" dirty="0" smtClean="0"/>
              <a:t>Materiál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- PP </a:t>
            </a:r>
            <a:r>
              <a:rPr lang="cs-CZ" sz="2000" dirty="0" err="1" smtClean="0"/>
              <a:t>Mosten</a:t>
            </a:r>
            <a:r>
              <a:rPr lang="cs-CZ" sz="2000" dirty="0" smtClean="0"/>
              <a:t> MA 350 - Pevnost vtahu - 30 </a:t>
            </a:r>
            <a:r>
              <a:rPr lang="cs-CZ" sz="2000" dirty="0" err="1" smtClean="0"/>
              <a:t>MPa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u="sng" dirty="0" smtClean="0"/>
              <a:t>Doba výroby jednoho kusu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- 15 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206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6175</TotalTime>
  <Words>391</Words>
  <Application>Microsoft Office PowerPoint</Application>
  <PresentationFormat>Předvádění na obrazovce (4:3)</PresentationFormat>
  <Paragraphs>79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  Porovnání technologie  třískového obrábění a vstřikování plastů u výroby konkrétního konstrukčního dílu </vt:lpstr>
      <vt:lpstr>Prezentace aplikace PowerPoint</vt:lpstr>
      <vt:lpstr>Cíl práce</vt:lpstr>
      <vt:lpstr>Technologie třískového obrábění</vt:lpstr>
      <vt:lpstr>Technologie vstřikování plastů</vt:lpstr>
      <vt:lpstr>Výzkumný problém</vt:lpstr>
      <vt:lpstr>Metodika práce</vt:lpstr>
      <vt:lpstr>Konstrukční úpravy</vt:lpstr>
      <vt:lpstr>Materiál a doba výroby dílců dle technologického postupu</vt:lpstr>
      <vt:lpstr>Výpočet návratnosti</vt:lpstr>
      <vt:lpstr>Výsledky</vt:lpstr>
      <vt:lpstr>Vstupní hodnoty grafu výrobních nákladů:  - obráběný díl 42,3 Kč/ks - vstřikovaný díl 0,83 Kč/ks - cena vstřikovací formy 480 000 Kč</vt:lpstr>
      <vt:lpstr>Shrnutí</vt:lpstr>
      <vt:lpstr>Děkuji za pozornost</vt:lpstr>
      <vt:lpstr>Dotazy vedoucího</vt:lpstr>
      <vt:lpstr>Dotazy oponenta</vt:lpstr>
      <vt:lpstr>Dotazy oponenta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Mlčák</dc:creator>
  <cp:lastModifiedBy>Tomáš Mlčák</cp:lastModifiedBy>
  <cp:revision>65</cp:revision>
  <dcterms:created xsi:type="dcterms:W3CDTF">2020-06-05T14:36:06Z</dcterms:created>
  <dcterms:modified xsi:type="dcterms:W3CDTF">2020-06-10T09:18:24Z</dcterms:modified>
</cp:coreProperties>
</file>