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0" r:id="rId1"/>
  </p:sldMasterIdLst>
  <p:sldIdLst>
    <p:sldId id="256" r:id="rId2"/>
    <p:sldId id="260" r:id="rId3"/>
    <p:sldId id="261" r:id="rId4"/>
    <p:sldId id="262" r:id="rId5"/>
    <p:sldId id="274" r:id="rId6"/>
    <p:sldId id="264" r:id="rId7"/>
    <p:sldId id="270" r:id="rId8"/>
    <p:sldId id="271" r:id="rId9"/>
    <p:sldId id="272" r:id="rId10"/>
    <p:sldId id="273" r:id="rId11"/>
    <p:sldId id="265" r:id="rId12"/>
    <p:sldId id="266" r:id="rId13"/>
    <p:sldId id="268" r:id="rId14"/>
    <p:sldId id="258" r:id="rId15"/>
    <p:sldId id="259" r:id="rId16"/>
    <p:sldId id="26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l Krlín" initials="MK" lastIdx="1" clrIdx="0">
    <p:extLst>
      <p:ext uri="{19B8F6BF-5375-455C-9EA6-DF929625EA0E}">
        <p15:presenceInfo xmlns:p15="http://schemas.microsoft.com/office/powerpoint/2012/main" userId="b59a38241088787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02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6/9/2020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879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6/9/2020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002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6/9/2020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833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6/9/2020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51162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6/9/2020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0632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6/9/2020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672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6/9/2020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443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6/9/2020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053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6/9/2020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98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6/9/2020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860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6/9/2020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815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6/9/2020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629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6/9/2020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607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6/9/2020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431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6/9/2020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760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6/9/2020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871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6/9/2020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477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6/9/2020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3143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  <p:sldLayoutId id="2147483885" r:id="rId15"/>
    <p:sldLayoutId id="2147483886" r:id="rId16"/>
    <p:sldLayoutId id="214748388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42000"/>
                <a:hueMod val="42000"/>
                <a:satMod val="124000"/>
                <a:lumMod val="62000"/>
              </a:schemeClr>
              <a:schemeClr val="bg2">
                <a:tint val="96000"/>
                <a:satMod val="13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1000"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4">
            <a:extLst>
              <a:ext uri="{FF2B5EF4-FFF2-40B4-BE49-F238E27FC236}">
                <a16:creationId xmlns:a16="http://schemas.microsoft.com/office/drawing/2014/main" id="{BED40652-2041-40A8-BD19-2174322668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3F9E3962-D4A6-4AE1-88E9-74BCE5EB8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9" name="Oval 138">
            <a:extLst>
              <a:ext uri="{FF2B5EF4-FFF2-40B4-BE49-F238E27FC236}">
                <a16:creationId xmlns:a16="http://schemas.microsoft.com/office/drawing/2014/main" id="{4C6C9A81-EBD8-4A7D-BE1B-7520E2A46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79C71F41-5AA1-428C-A1E3-0BD5A7691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8AA17048-7FB7-46CB-B99B-8D9D66ECA5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5" name="Rectangle 144">
            <a:extLst>
              <a:ext uri="{FF2B5EF4-FFF2-40B4-BE49-F238E27FC236}">
                <a16:creationId xmlns:a16="http://schemas.microsoft.com/office/drawing/2014/main" id="{1CFBC036-F1E2-42B1-B205-11560583B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6B5E6BC-62A6-4C8B-9A5D-16CF687AE1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92" y="620664"/>
            <a:ext cx="6716935" cy="162232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Konstrukční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řešení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uložení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zadní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nápravy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experimentálního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vozidla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C62BD3B-FFF8-489B-B6C8-CCAB26D7A3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305" y="4965291"/>
            <a:ext cx="7666565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fontAlgn="ctr"/>
            <a:r>
              <a:rPr lang="en-US" cap="none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Autor </a:t>
            </a:r>
            <a:r>
              <a:rPr lang="en-US" cap="none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bakalářské</a:t>
            </a:r>
            <a:r>
              <a:rPr lang="en-US" cap="none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cap="none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práce</a:t>
            </a:r>
            <a:r>
              <a:rPr lang="cs-CZ" cap="none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		</a:t>
            </a:r>
            <a:r>
              <a:rPr lang="en-US" cap="none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Michal Krlín</a:t>
            </a:r>
          </a:p>
          <a:p>
            <a:pPr fontAlgn="ctr"/>
            <a:r>
              <a:rPr lang="en-US" cap="none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Vedoucí</a:t>
            </a:r>
            <a:r>
              <a:rPr lang="en-US" cap="none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cap="none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bakalářské</a:t>
            </a:r>
            <a:r>
              <a:rPr lang="en-US" cap="none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cap="none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práce</a:t>
            </a:r>
            <a:r>
              <a:rPr lang="en-US" cap="none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cs-CZ" cap="none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cap="none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Ing. Jan </a:t>
            </a:r>
            <a:r>
              <a:rPr lang="en-US" cap="none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Kolínský</a:t>
            </a:r>
            <a:r>
              <a:rPr lang="en-US" cap="none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Ph.D.</a:t>
            </a:r>
          </a:p>
          <a:p>
            <a:pPr fontAlgn="ctr"/>
            <a:r>
              <a:rPr lang="en-US" cap="none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Oponent</a:t>
            </a:r>
            <a:r>
              <a:rPr lang="en-US" cap="none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cs-CZ" cap="none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	</a:t>
            </a:r>
            <a:r>
              <a:rPr lang="en-US" cap="none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Ing. Marek </a:t>
            </a:r>
            <a:r>
              <a:rPr lang="en-US" cap="none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Šafář</a:t>
            </a:r>
            <a:b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7" name="Freeform 31">
            <a:extLst>
              <a:ext uri="{FF2B5EF4-FFF2-40B4-BE49-F238E27FC236}">
                <a16:creationId xmlns:a16="http://schemas.microsoft.com/office/drawing/2014/main" id="{BCCA001F-96BC-4B90-8E8E-C57A71CBE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76249615-E479-4FED-952F-F16BADB21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1" y="0"/>
            <a:ext cx="406254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Freeform 5">
            <a:extLst>
              <a:ext uri="{FF2B5EF4-FFF2-40B4-BE49-F238E27FC236}">
                <a16:creationId xmlns:a16="http://schemas.microsoft.com/office/drawing/2014/main" id="{1E866DA6-165C-4E69-93E5-E701B6B922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472531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1026" name="Picture 2" descr="Vysoká škola technická a ekonomická v Českých Budějovicích – Wikipedie">
            <a:extLst>
              <a:ext uri="{FF2B5EF4-FFF2-40B4-BE49-F238E27FC236}">
                <a16:creationId xmlns:a16="http://schemas.microsoft.com/office/drawing/2014/main" id="{BFEAB966-1309-4424-8339-F928A7CFA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9871" y="1721993"/>
            <a:ext cx="3414010" cy="34140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" name="Rectangle 152">
            <a:extLst>
              <a:ext uri="{FF2B5EF4-FFF2-40B4-BE49-F238E27FC236}">
                <a16:creationId xmlns:a16="http://schemas.microsoft.com/office/drawing/2014/main" id="{2E26EE37-584B-42B5-A4D3-878F365D6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00107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7A8836-7EE2-4243-9BA8-24E6D7F63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Klasické modelovací metody Inventoru</a:t>
            </a:r>
            <a:endParaRPr lang="cs-CZ" sz="40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978CFD7-C071-4BAB-AACC-7520E4E7A80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08" y="1527552"/>
            <a:ext cx="6509689" cy="1901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190A69F-CB06-40FE-AA51-7F14E89D114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7" t="12316"/>
          <a:stretch/>
        </p:blipFill>
        <p:spPr bwMode="auto">
          <a:xfrm>
            <a:off x="7065365" y="1527552"/>
            <a:ext cx="4136444" cy="1901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7BBF6E9-71A8-43A0-9DE7-DC49650ED6AB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5"/>
          <a:stretch/>
        </p:blipFill>
        <p:spPr bwMode="auto">
          <a:xfrm>
            <a:off x="354708" y="3599359"/>
            <a:ext cx="5151789" cy="2810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4422F49-C0B1-47F7-8A44-D694065A3E37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3" r="1995"/>
          <a:stretch/>
        </p:blipFill>
        <p:spPr bwMode="auto">
          <a:xfrm>
            <a:off x="5707464" y="3601737"/>
            <a:ext cx="3193637" cy="2810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5C667E6-8C64-472E-8306-080118B8E0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6" b="943"/>
          <a:stretch/>
        </p:blipFill>
        <p:spPr bwMode="auto">
          <a:xfrm>
            <a:off x="9102068" y="3601737"/>
            <a:ext cx="2703340" cy="280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7899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D9A1FA-E0CB-449C-B7ED-3860DE9CD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85015"/>
          </a:xfrm>
        </p:spPr>
        <p:txBody>
          <a:bodyPr/>
          <a:lstStyle/>
          <a:p>
            <a:r>
              <a:rPr lang="cs-CZ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Výsledky</a:t>
            </a:r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7E41E727-B6D4-46BA-BE99-C3454212B4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537429"/>
              </p:ext>
            </p:extLst>
          </p:nvPr>
        </p:nvGraphicFramePr>
        <p:xfrm>
          <a:off x="1622994" y="1473201"/>
          <a:ext cx="8791005" cy="3158068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531831">
                  <a:extLst>
                    <a:ext uri="{9D8B030D-6E8A-4147-A177-3AD203B41FA5}">
                      <a16:colId xmlns:a16="http://schemas.microsoft.com/office/drawing/2014/main" val="933021684"/>
                    </a:ext>
                  </a:extLst>
                </a:gridCol>
                <a:gridCol w="2644496">
                  <a:extLst>
                    <a:ext uri="{9D8B030D-6E8A-4147-A177-3AD203B41FA5}">
                      <a16:colId xmlns:a16="http://schemas.microsoft.com/office/drawing/2014/main" val="2008571996"/>
                    </a:ext>
                  </a:extLst>
                </a:gridCol>
                <a:gridCol w="2318368">
                  <a:extLst>
                    <a:ext uri="{9D8B030D-6E8A-4147-A177-3AD203B41FA5}">
                      <a16:colId xmlns:a16="http://schemas.microsoft.com/office/drawing/2014/main" val="3775524643"/>
                    </a:ext>
                  </a:extLst>
                </a:gridCol>
                <a:gridCol w="1105951">
                  <a:extLst>
                    <a:ext uri="{9D8B030D-6E8A-4147-A177-3AD203B41FA5}">
                      <a16:colId xmlns:a16="http://schemas.microsoft.com/office/drawing/2014/main" val="2991020818"/>
                    </a:ext>
                  </a:extLst>
                </a:gridCol>
                <a:gridCol w="1190359">
                  <a:extLst>
                    <a:ext uri="{9D8B030D-6E8A-4147-A177-3AD203B41FA5}">
                      <a16:colId xmlns:a16="http://schemas.microsoft.com/office/drawing/2014/main" val="493020655"/>
                    </a:ext>
                  </a:extLst>
                </a:gridCol>
              </a:tblGrid>
              <a:tr h="1021042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93460" marR="93460" marT="46730" marB="4673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Maximální průhyb při deformaci silou …[mm]</a:t>
                      </a:r>
                    </a:p>
                  </a:txBody>
                  <a:tcPr marL="93460" marR="93460" marT="46730" marB="4673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051119"/>
                  </a:ext>
                </a:extLst>
              </a:tr>
              <a:tr h="413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Materiál</a:t>
                      </a:r>
                    </a:p>
                  </a:txBody>
                  <a:tcPr marL="105241" marR="105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Rozměry profilů [mm]</a:t>
                      </a:r>
                    </a:p>
                  </a:txBody>
                  <a:tcPr marL="105241" marR="105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Hmotnost rámu [kg]</a:t>
                      </a:r>
                    </a:p>
                  </a:txBody>
                  <a:tcPr marL="105241" marR="105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800 [N]</a:t>
                      </a:r>
                    </a:p>
                  </a:txBody>
                  <a:tcPr marL="105241" marR="105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2000 [N]</a:t>
                      </a:r>
                    </a:p>
                  </a:txBody>
                  <a:tcPr marL="105241" marR="105241" marT="0" marB="0"/>
                </a:tc>
                <a:extLst>
                  <a:ext uri="{0D108BD9-81ED-4DB2-BD59-A6C34878D82A}">
                    <a16:rowId xmlns:a16="http://schemas.microsoft.com/office/drawing/2014/main" val="3310880401"/>
                  </a:ext>
                </a:extLst>
              </a:tr>
              <a:tr h="2872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Ocel</a:t>
                      </a:r>
                    </a:p>
                  </a:txBody>
                  <a:tcPr marL="105241" marR="105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 x 25 x 2,5</a:t>
                      </a:r>
                    </a:p>
                  </a:txBody>
                  <a:tcPr marL="105241" marR="105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22,904</a:t>
                      </a:r>
                    </a:p>
                  </a:txBody>
                  <a:tcPr marL="105241" marR="105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2,564</a:t>
                      </a:r>
                    </a:p>
                  </a:txBody>
                  <a:tcPr marL="105241" marR="105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6,056</a:t>
                      </a:r>
                    </a:p>
                  </a:txBody>
                  <a:tcPr marL="105241" marR="105241" marT="0" marB="0"/>
                </a:tc>
                <a:extLst>
                  <a:ext uri="{0D108BD9-81ED-4DB2-BD59-A6C34878D82A}">
                    <a16:rowId xmlns:a16="http://schemas.microsoft.com/office/drawing/2014/main" val="992802120"/>
                  </a:ext>
                </a:extLst>
              </a:tr>
              <a:tr h="2872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Ocel</a:t>
                      </a:r>
                    </a:p>
                  </a:txBody>
                  <a:tcPr marL="105241" marR="105241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 x 30 x 2,5</a:t>
                      </a:r>
                    </a:p>
                  </a:txBody>
                  <a:tcPr marL="105241" marR="105241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28,097</a:t>
                      </a:r>
                    </a:p>
                  </a:txBody>
                  <a:tcPr marL="105241" marR="105241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1,497</a:t>
                      </a:r>
                    </a:p>
                  </a:txBody>
                  <a:tcPr marL="105241" marR="105241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3,491</a:t>
                      </a:r>
                    </a:p>
                  </a:txBody>
                  <a:tcPr marL="105241" marR="105241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3288054"/>
                  </a:ext>
                </a:extLst>
              </a:tr>
              <a:tr h="2872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Ocel</a:t>
                      </a:r>
                    </a:p>
                  </a:txBody>
                  <a:tcPr marL="105241" marR="105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 x 40 x 2,5</a:t>
                      </a:r>
                    </a:p>
                  </a:txBody>
                  <a:tcPr marL="105241" marR="105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38,051</a:t>
                      </a:r>
                    </a:p>
                  </a:txBody>
                  <a:tcPr marL="105241" marR="105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0,639</a:t>
                      </a:r>
                    </a:p>
                  </a:txBody>
                  <a:tcPr marL="105241" marR="105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1,455</a:t>
                      </a:r>
                    </a:p>
                  </a:txBody>
                  <a:tcPr marL="105241" marR="105241" marT="0" marB="0"/>
                </a:tc>
                <a:extLst>
                  <a:ext uri="{0D108BD9-81ED-4DB2-BD59-A6C34878D82A}">
                    <a16:rowId xmlns:a16="http://schemas.microsoft.com/office/drawing/2014/main" val="1932007182"/>
                  </a:ext>
                </a:extLst>
              </a:tr>
              <a:tr h="2872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Hliník</a:t>
                      </a:r>
                    </a:p>
                  </a:txBody>
                  <a:tcPr marL="105241" marR="105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 x 25 x 2,5</a:t>
                      </a:r>
                    </a:p>
                  </a:txBody>
                  <a:tcPr marL="105241" marR="105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7,878</a:t>
                      </a:r>
                    </a:p>
                  </a:txBody>
                  <a:tcPr marL="105241" marR="105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7,711</a:t>
                      </a:r>
                    </a:p>
                  </a:txBody>
                  <a:tcPr marL="105241" marR="105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18,890</a:t>
                      </a:r>
                    </a:p>
                  </a:txBody>
                  <a:tcPr marL="105241" marR="105241" marT="0" marB="0"/>
                </a:tc>
                <a:extLst>
                  <a:ext uri="{0D108BD9-81ED-4DB2-BD59-A6C34878D82A}">
                    <a16:rowId xmlns:a16="http://schemas.microsoft.com/office/drawing/2014/main" val="2422799691"/>
                  </a:ext>
                </a:extLst>
              </a:tr>
              <a:tr h="2872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Hliník</a:t>
                      </a:r>
                    </a:p>
                  </a:txBody>
                  <a:tcPr marL="105241" marR="105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 x 30 x 2,5</a:t>
                      </a:r>
                    </a:p>
                  </a:txBody>
                  <a:tcPr marL="105241" marR="105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9,657</a:t>
                      </a:r>
                    </a:p>
                  </a:txBody>
                  <a:tcPr marL="105241" marR="105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4,230</a:t>
                      </a:r>
                    </a:p>
                  </a:txBody>
                  <a:tcPr marL="105241" marR="105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10,310</a:t>
                      </a:r>
                    </a:p>
                  </a:txBody>
                  <a:tcPr marL="105241" marR="105241" marT="0" marB="0"/>
                </a:tc>
                <a:extLst>
                  <a:ext uri="{0D108BD9-81ED-4DB2-BD59-A6C34878D82A}">
                    <a16:rowId xmlns:a16="http://schemas.microsoft.com/office/drawing/2014/main" val="3983971301"/>
                  </a:ext>
                </a:extLst>
              </a:tr>
              <a:tr h="2872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Hliník</a:t>
                      </a:r>
                    </a:p>
                  </a:txBody>
                  <a:tcPr marL="105241" marR="105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 x 40 x 2,5</a:t>
                      </a:r>
                    </a:p>
                  </a:txBody>
                  <a:tcPr marL="105241" marR="105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13,100</a:t>
                      </a:r>
                    </a:p>
                  </a:txBody>
                  <a:tcPr marL="105241" marR="105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1,760</a:t>
                      </a:r>
                    </a:p>
                  </a:txBody>
                  <a:tcPr marL="105241" marR="105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4,251</a:t>
                      </a:r>
                    </a:p>
                  </a:txBody>
                  <a:tcPr marL="105241" marR="105241" marT="0" marB="0"/>
                </a:tc>
                <a:extLst>
                  <a:ext uri="{0D108BD9-81ED-4DB2-BD59-A6C34878D82A}">
                    <a16:rowId xmlns:a16="http://schemas.microsoft.com/office/drawing/2014/main" val="3801087735"/>
                  </a:ext>
                </a:extLst>
              </a:tr>
            </a:tbl>
          </a:graphicData>
        </a:graphic>
      </p:graphicFrame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184CF712-1302-4041-ACB6-179E7A20B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337487"/>
            <a:ext cx="4773993" cy="4195481"/>
          </a:xfrm>
        </p:spPr>
        <p:txBody>
          <a:bodyPr>
            <a:normAutofit/>
          </a:bodyPr>
          <a:lstStyle/>
          <a:p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5487E977-9DA7-40E5-822E-7BF50C833E81}"/>
              </a:ext>
            </a:extLst>
          </p:cNvPr>
          <p:cNvSpPr txBox="1">
            <a:spLocks/>
          </p:cNvSpPr>
          <p:nvPr/>
        </p:nvSpPr>
        <p:spPr>
          <a:xfrm>
            <a:off x="1524722" y="4771212"/>
            <a:ext cx="8355879" cy="1730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Hliníkové profily jsou zhruba 3x lehčí než ocelové</a:t>
            </a:r>
          </a:p>
          <a:p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Deformace hliníkových profilů je zhruba 3x větší než u ocelových</a:t>
            </a:r>
          </a:p>
          <a:p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Volíme ocelové profily 30 x 30 x 2,5 mm</a:t>
            </a:r>
          </a:p>
        </p:txBody>
      </p:sp>
    </p:spTree>
    <p:extLst>
      <p:ext uri="{BB962C8B-B14F-4D97-AF65-F5344CB8AC3E}">
        <p14:creationId xmlns:p14="http://schemas.microsoft.com/office/powerpoint/2010/main" val="4114748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D9A1FA-E0CB-449C-B7ED-3860DE9CD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Závěrečné shrnutí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27040F-0332-459F-8297-9C0F3593C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202" y="1331259"/>
            <a:ext cx="4460474" cy="4195481"/>
          </a:xfrm>
        </p:spPr>
        <p:txBody>
          <a:bodyPr>
            <a:normAutofit/>
          </a:bodyPr>
          <a:lstStyle/>
          <a:p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Volba komponentů zadního kola</a:t>
            </a:r>
          </a:p>
          <a:p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Návrh rámu</a:t>
            </a:r>
          </a:p>
          <a:p>
            <a:pPr lvl="1"/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Analýza rámové konstrukce různých konfigurací profilů</a:t>
            </a:r>
          </a:p>
          <a:p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Návrh dílů pro uložení kola dle PM standardu</a:t>
            </a:r>
          </a:p>
          <a:p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Spojení v jednu sestavu a přidání CAD modelů třmenu brzdy a kola</a:t>
            </a:r>
          </a:p>
          <a:p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Naplnění cíle</a:t>
            </a:r>
          </a:p>
          <a:p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B692979-4F50-492A-930A-70510DFDC2C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31" b="57490"/>
          <a:stretch/>
        </p:blipFill>
        <p:spPr bwMode="auto">
          <a:xfrm>
            <a:off x="5564767" y="452718"/>
            <a:ext cx="4981833" cy="3423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19E45F3-4D6C-4C9A-A534-26CE6BD25CE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3960"/>
          <a:stretch/>
        </p:blipFill>
        <p:spPr bwMode="auto">
          <a:xfrm>
            <a:off x="7005848" y="3526618"/>
            <a:ext cx="4981833" cy="31379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63761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42000"/>
                <a:hueMod val="42000"/>
                <a:satMod val="124000"/>
                <a:lumMod val="62000"/>
              </a:schemeClr>
              <a:schemeClr val="bg2">
                <a:tint val="96000"/>
                <a:satMod val="13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2753EF2A-E126-4B21-AC3D-7BF4258F6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BBC4FB4-19BD-4626-A293-D8411F0E2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6BAB8189-D27D-423E-B154-5E4DFD3F5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122E102-9E03-43D3-B783-795507F4D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AF0C8C1-0967-4B1A-9850-8B4AF2F3F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7DD20243-46C6-46E5-A705-B67ADDC88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79C4C8E-197B-4679-AE96-B5147F971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bg2">
                <a:lumMod val="60000"/>
                <a:lumOff val="4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BED9A1FA-E0CB-449C-B7ED-3860DE9CD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5" y="1266958"/>
            <a:ext cx="6808362" cy="452845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200" dirty="0" err="1"/>
              <a:t>Děkuji</a:t>
            </a:r>
            <a:r>
              <a:rPr lang="en-US" sz="7200" dirty="0"/>
              <a:t> za </a:t>
            </a:r>
            <a:r>
              <a:rPr lang="en-US" sz="7200" dirty="0" err="1"/>
              <a:t>pozornost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333832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CD754A-770B-45E1-BA12-E0E9169BB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Otázky oponenta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86F1C0-36B1-46C5-BA2F-6C7CDF80D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1331259"/>
            <a:ext cx="8946541" cy="1674831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Jakým momentem se budou utahovat šrouby, které spojují díly pro uložení kol s rámem?</a:t>
            </a:r>
          </a:p>
          <a:p>
            <a:pPr marL="0" indent="0">
              <a:buNone/>
            </a:pP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Utahovací moment závisí na pevnostní třídě šroubů a na koeficientu tření f.</a:t>
            </a:r>
          </a:p>
          <a:p>
            <a:pPr marL="0" indent="0">
              <a:buNone/>
            </a:pPr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CC7B533-DAA4-436E-9BDE-7AC8AE611C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086"/>
          <a:stretch/>
        </p:blipFill>
        <p:spPr>
          <a:xfrm>
            <a:off x="2049834" y="3316982"/>
            <a:ext cx="8001000" cy="281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97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C2B02C-DDAA-4FC7-8D69-2CE88778F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Otázky oponenta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9F84C7-4C3C-4763-93D4-0A60288FE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8427" y="1367275"/>
            <a:ext cx="4389404" cy="412506"/>
          </a:xfrm>
        </p:spPr>
        <p:txBody>
          <a:bodyPr/>
          <a:lstStyle/>
          <a:p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toto spojení samosvorné?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C19C55AA-31BB-42FB-BE8D-87832C0B0867}"/>
                  </a:ext>
                </a:extLst>
              </p:cNvPr>
              <p:cNvSpPr txBox="1"/>
              <p:nvPr/>
            </p:nvSpPr>
            <p:spPr>
              <a:xfrm>
                <a:off x="2261967" y="4343592"/>
                <a:ext cx="77886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𝜶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≤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𝒇</m:t>
                      </m:r>
                    </m:oMath>
                  </m:oMathPara>
                </a14:m>
                <a:endParaRPr lang="cs-CZ" sz="2000" b="1" dirty="0"/>
              </a:p>
            </p:txBody>
          </p:sp>
        </mc:Choice>
        <mc:Fallback xmlns=""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C19C55AA-31BB-42FB-BE8D-87832C0B08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1967" y="4343592"/>
                <a:ext cx="778868" cy="307777"/>
              </a:xfrm>
              <a:prstGeom prst="rect">
                <a:avLst/>
              </a:prstGeom>
              <a:blipFill>
                <a:blip r:embed="rId2"/>
                <a:stretch>
                  <a:fillRect l="-3906" r="-10938" b="-3800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ovéPole 4">
                <a:extLst>
                  <a:ext uri="{FF2B5EF4-FFF2-40B4-BE49-F238E27FC236}">
                    <a16:creationId xmlns:a16="http://schemas.microsoft.com/office/drawing/2014/main" id="{F66D8404-A424-407E-B4D3-2212ED9B74B2}"/>
                  </a:ext>
                </a:extLst>
              </p:cNvPr>
              <p:cNvSpPr txBox="1"/>
              <p:nvPr/>
            </p:nvSpPr>
            <p:spPr>
              <a:xfrm>
                <a:off x="7303070" y="4497480"/>
                <a:ext cx="3440301" cy="25545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 – součinitel smykového tření</a:t>
                </a:r>
              </a:p>
              <a:p>
                <a:r>
                  <a:rPr lang="cs-CZ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 – stoupání závitu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cs-CZ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a:rPr lang="cs-CZ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cs-CZ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– střední průměr závitu</a:t>
                </a:r>
              </a:p>
              <a:p>
                <a:r>
                  <a:rPr lang="cs-CZ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𝜶 – úhel stoupání</a:t>
                </a:r>
              </a:p>
              <a:p>
                <a:r>
                  <a:rPr lang="cs-CZ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𝝋 – úhel třecí</a:t>
                </a:r>
              </a:p>
              <a:p>
                <a:endParaRPr lang="cs-CZ" sz="2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cs-CZ" sz="2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cs-CZ" sz="2000" dirty="0"/>
              </a:p>
            </p:txBody>
          </p:sp>
        </mc:Choice>
        <mc:Fallback>
          <p:sp>
            <p:nvSpPr>
              <p:cNvPr id="5" name="TextovéPole 4">
                <a:extLst>
                  <a:ext uri="{FF2B5EF4-FFF2-40B4-BE49-F238E27FC236}">
                    <a16:creationId xmlns:a16="http://schemas.microsoft.com/office/drawing/2014/main" id="{F66D8404-A424-407E-B4D3-2212ED9B74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3070" y="4497480"/>
                <a:ext cx="3440301" cy="2554545"/>
              </a:xfrm>
              <a:prstGeom prst="rect">
                <a:avLst/>
              </a:prstGeom>
              <a:blipFill>
                <a:blip r:embed="rId3"/>
                <a:stretch>
                  <a:fillRect l="-1773" t="-1432" r="-88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>
                <a:extLst>
                  <a:ext uri="{FF2B5EF4-FFF2-40B4-BE49-F238E27FC236}">
                    <a16:creationId xmlns:a16="http://schemas.microsoft.com/office/drawing/2014/main" id="{C17DCE52-11D0-4D24-BC13-AC4C6D38DCC9}"/>
                  </a:ext>
                </a:extLst>
              </p:cNvPr>
              <p:cNvSpPr txBox="1"/>
              <p:nvPr/>
            </p:nvSpPr>
            <p:spPr>
              <a:xfrm>
                <a:off x="1108427" y="3460519"/>
                <a:ext cx="4060342" cy="6347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𝑡𝑔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cs-CZ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cs-CZ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1,5</m:t>
                          </m:r>
                        </m:num>
                        <m:den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∗9,026</m:t>
                          </m:r>
                        </m:den>
                      </m:f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=0,0529</m:t>
                      </m:r>
                    </m:oMath>
                  </m:oMathPara>
                </a14:m>
                <a:endParaRPr lang="cs-CZ" sz="2000" i="1" dirty="0"/>
              </a:p>
            </p:txBody>
          </p:sp>
        </mc:Choice>
        <mc:Fallback xmlns="">
          <p:sp>
            <p:nvSpPr>
              <p:cNvPr id="6" name="TextovéPole 5">
                <a:extLst>
                  <a:ext uri="{FF2B5EF4-FFF2-40B4-BE49-F238E27FC236}">
                    <a16:creationId xmlns:a16="http://schemas.microsoft.com/office/drawing/2014/main" id="{C17DCE52-11D0-4D24-BC13-AC4C6D38DC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427" y="3460519"/>
                <a:ext cx="4060342" cy="6347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>
                <a:extLst>
                  <a:ext uri="{FF2B5EF4-FFF2-40B4-BE49-F238E27FC236}">
                    <a16:creationId xmlns:a16="http://schemas.microsoft.com/office/drawing/2014/main" id="{59E6379F-F5AC-4175-B8EC-571C2ACA4480}"/>
                  </a:ext>
                </a:extLst>
              </p:cNvPr>
              <p:cNvSpPr txBox="1"/>
              <p:nvPr/>
            </p:nvSpPr>
            <p:spPr>
              <a:xfrm>
                <a:off x="1649475" y="4817131"/>
                <a:ext cx="188231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0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</a:rPr>
                        <m:t>𝟎𝟓𝟐𝟗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𝟎𝟖</m:t>
                      </m:r>
                    </m:oMath>
                  </m:oMathPara>
                </a14:m>
                <a:endParaRPr lang="cs-CZ" sz="2000" b="1" i="1" dirty="0"/>
              </a:p>
            </p:txBody>
          </p:sp>
        </mc:Choice>
        <mc:Fallback xmlns="">
          <p:sp>
            <p:nvSpPr>
              <p:cNvPr id="7" name="TextovéPole 6">
                <a:extLst>
                  <a:ext uri="{FF2B5EF4-FFF2-40B4-BE49-F238E27FC236}">
                    <a16:creationId xmlns:a16="http://schemas.microsoft.com/office/drawing/2014/main" id="{59E6379F-F5AC-4175-B8EC-571C2ACA4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475" y="4817131"/>
                <a:ext cx="1882310" cy="307777"/>
              </a:xfrm>
              <a:prstGeom prst="rect">
                <a:avLst/>
              </a:prstGeom>
              <a:blipFill>
                <a:blip r:embed="rId5"/>
                <a:stretch>
                  <a:fillRect l="-974" r="-974" b="-1568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ovéPole 7">
            <a:extLst>
              <a:ext uri="{FF2B5EF4-FFF2-40B4-BE49-F238E27FC236}">
                <a16:creationId xmlns:a16="http://schemas.microsoft.com/office/drawing/2014/main" id="{9ABF9BF2-14F9-4B7F-982A-F96ACE600503}"/>
              </a:ext>
            </a:extLst>
          </p:cNvPr>
          <p:cNvSpPr txBox="1"/>
          <p:nvPr/>
        </p:nvSpPr>
        <p:spPr>
          <a:xfrm>
            <a:off x="1209545" y="5173137"/>
            <a:ext cx="2967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Šroub je samosvorný.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FFCC99A-A172-445A-95AC-ED9E13849F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500" t="42128" r="48812" b="38021"/>
          <a:stretch/>
        </p:blipFill>
        <p:spPr>
          <a:xfrm>
            <a:off x="7303070" y="2083664"/>
            <a:ext cx="3958941" cy="21868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543E4A3E-043F-48F6-BFA3-CA060EB21233}"/>
                  </a:ext>
                </a:extLst>
              </p:cNvPr>
              <p:cNvSpPr txBox="1"/>
              <p:nvPr/>
            </p:nvSpPr>
            <p:spPr>
              <a:xfrm>
                <a:off x="2218708" y="2241274"/>
                <a:ext cx="77245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𝜶</m:t>
                      </m:r>
                      <m:r>
                        <a:rPr lang="cs-CZ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l-GR" sz="2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𝝋</m:t>
                      </m:r>
                    </m:oMath>
                  </m:oMathPara>
                </a14:m>
                <a:endParaRPr lang="cs-CZ" sz="2000" b="1" dirty="0"/>
              </a:p>
            </p:txBody>
          </p:sp>
        </mc:Choice>
        <mc:Fallback xmlns=""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543E4A3E-043F-48F6-BFA3-CA060EB212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8708" y="2241274"/>
                <a:ext cx="772456" cy="307777"/>
              </a:xfrm>
              <a:prstGeom prst="rect">
                <a:avLst/>
              </a:prstGeom>
              <a:blipFill>
                <a:blip r:embed="rId7"/>
                <a:stretch>
                  <a:fillRect l="-3937" r="-7087" b="-3000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ovéPole 10">
                <a:extLst>
                  <a:ext uri="{FF2B5EF4-FFF2-40B4-BE49-F238E27FC236}">
                    <a16:creationId xmlns:a16="http://schemas.microsoft.com/office/drawing/2014/main" id="{5D8864B3-51AE-446A-8259-57004D4491C6}"/>
                  </a:ext>
                </a:extLst>
              </p:cNvPr>
              <p:cNvSpPr txBox="1"/>
              <p:nvPr/>
            </p:nvSpPr>
            <p:spPr>
              <a:xfrm>
                <a:off x="1108427" y="2655414"/>
                <a:ext cx="596419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 šrouby s ostrým vrcholovým úhlem se používá součinitel smykového tření v závitech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cs-CZ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𝝋</m:t>
                    </m:r>
                    <m:r>
                      <m:rPr>
                        <m:nor/>
                      </m:rPr>
                      <a:rPr lang="cs-CZ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cs-CZ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</m:t>
                    </m:r>
                  </m:oMath>
                </a14:m>
                <a:endParaRPr lang="cs-CZ" sz="2000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" name="TextovéPole 10">
                <a:extLst>
                  <a:ext uri="{FF2B5EF4-FFF2-40B4-BE49-F238E27FC236}">
                    <a16:creationId xmlns:a16="http://schemas.microsoft.com/office/drawing/2014/main" id="{5D8864B3-51AE-446A-8259-57004D449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427" y="2655414"/>
                <a:ext cx="5964193" cy="707886"/>
              </a:xfrm>
              <a:prstGeom prst="rect">
                <a:avLst/>
              </a:prstGeom>
              <a:blipFill>
                <a:blip r:embed="rId8"/>
                <a:stretch>
                  <a:fillRect l="-1125" t="-5172" b="-1465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ovéPole 11">
            <a:extLst>
              <a:ext uri="{FF2B5EF4-FFF2-40B4-BE49-F238E27FC236}">
                <a16:creationId xmlns:a16="http://schemas.microsoft.com/office/drawing/2014/main" id="{8E8D714C-176B-403B-8FE4-5C97FD1231B1}"/>
              </a:ext>
            </a:extLst>
          </p:cNvPr>
          <p:cNvSpPr txBox="1"/>
          <p:nvPr/>
        </p:nvSpPr>
        <p:spPr>
          <a:xfrm>
            <a:off x="1108427" y="1817905"/>
            <a:ext cx="30685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Podmínka samosvornosti:</a:t>
            </a:r>
          </a:p>
        </p:txBody>
      </p:sp>
    </p:spTree>
    <p:extLst>
      <p:ext uri="{BB962C8B-B14F-4D97-AF65-F5344CB8AC3E}">
        <p14:creationId xmlns:p14="http://schemas.microsoft.com/office/powerpoint/2010/main" val="1975855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C2B02C-DDAA-4FC7-8D69-2CE88778F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Otázky oponenta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9F84C7-4C3C-4763-93D4-0A60288FE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242" y="1346579"/>
            <a:ext cx="10437462" cy="1077289"/>
          </a:xfrm>
        </p:spPr>
        <p:txBody>
          <a:bodyPr>
            <a:normAutofit/>
          </a:bodyPr>
          <a:lstStyle/>
          <a:p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Mohl by být rám vozidla karbonový? Popište výhody a nevýhody karbonového rámu.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D8864B3-51AE-446A-8259-57004D4491C6}"/>
              </a:ext>
            </a:extLst>
          </p:cNvPr>
          <p:cNvSpPr txBox="1"/>
          <p:nvPr/>
        </p:nvSpPr>
        <p:spPr>
          <a:xfrm>
            <a:off x="729681" y="1768985"/>
            <a:ext cx="5964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Ano, rám by mohl být karbonový.</a:t>
            </a:r>
          </a:p>
        </p:txBody>
      </p:sp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61E66AFB-2597-44FC-A8B8-807132234455}"/>
              </a:ext>
            </a:extLst>
          </p:cNvPr>
          <p:cNvSpPr txBox="1">
            <a:spLocks/>
          </p:cNvSpPr>
          <p:nvPr/>
        </p:nvSpPr>
        <p:spPr>
          <a:xfrm>
            <a:off x="681242" y="2252466"/>
            <a:ext cx="5781474" cy="4605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Výhody:</a:t>
            </a:r>
          </a:p>
          <a:p>
            <a:pPr lvl="1"/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Vysoká pevnost</a:t>
            </a:r>
          </a:p>
          <a:p>
            <a:pPr lvl="1"/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Nízká hmotnost</a:t>
            </a:r>
          </a:p>
          <a:p>
            <a:pPr lvl="1"/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Vysoká trvanlivost</a:t>
            </a:r>
          </a:p>
          <a:p>
            <a:pPr lvl="1"/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Schopnost tlumit vibrace a nárazy</a:t>
            </a:r>
          </a:p>
          <a:p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Nevýhody:</a:t>
            </a:r>
          </a:p>
          <a:p>
            <a:pPr lvl="1"/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Náchylnost na náraz z jiného směru, než na jaký je rám konstruovaný</a:t>
            </a:r>
          </a:p>
          <a:p>
            <a:pPr lvl="1"/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Vysoká cena</a:t>
            </a:r>
          </a:p>
          <a:p>
            <a:pPr lvl="1"/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Složitější výroba</a:t>
            </a:r>
          </a:p>
          <a:p>
            <a:pPr lvl="1"/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04216ED-47CF-4610-8A88-F1E7FA88DE26}"/>
              </a:ext>
            </a:extLst>
          </p:cNvPr>
          <p:cNvSpPr txBox="1"/>
          <p:nvPr/>
        </p:nvSpPr>
        <p:spPr>
          <a:xfrm>
            <a:off x="6462715" y="4636057"/>
            <a:ext cx="5048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Karbonový rám vozidla pro Shell </a:t>
            </a:r>
            <a:r>
              <a:rPr lang="cs-CZ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Eco-marathon</a:t>
            </a:r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Imperial </a:t>
            </a:r>
            <a:r>
              <a:rPr lang="cs-CZ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College</a:t>
            </a:r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London</a:t>
            </a:r>
          </a:p>
        </p:txBody>
      </p:sp>
      <p:pic>
        <p:nvPicPr>
          <p:cNvPr id="2052" name="Picture 4" descr="Shell Eco Marathon chassis">
            <a:extLst>
              <a:ext uri="{FF2B5EF4-FFF2-40B4-BE49-F238E27FC236}">
                <a16:creationId xmlns:a16="http://schemas.microsoft.com/office/drawing/2014/main" id="{9C1A2249-3ECF-4703-BA28-BE296539C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1" t="26754"/>
          <a:stretch/>
        </p:blipFill>
        <p:spPr bwMode="auto">
          <a:xfrm>
            <a:off x="6511155" y="2084832"/>
            <a:ext cx="5384275" cy="25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125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42000"/>
                <a:hueMod val="42000"/>
                <a:satMod val="124000"/>
                <a:lumMod val="62000"/>
              </a:schemeClr>
              <a:schemeClr val="bg2">
                <a:tint val="96000"/>
                <a:satMod val="13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33B2DC-03D6-4413-9D3F-79E12E6AC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Motivace a důvody k řešení daného problému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8514AB-E245-4373-80B3-19BACEEFC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Osobní zájem o soutěž Shell </a:t>
            </a:r>
            <a:r>
              <a:rPr lang="cs-CZ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Eco-marathon</a:t>
            </a:r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Osobní zájem o CAD software</a:t>
            </a:r>
          </a:p>
          <a:p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Návaznost na práce minulých a budoucích absolventů </a:t>
            </a:r>
          </a:p>
          <a:p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31734ED-D51A-46D5-9D4F-887C2B3986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00" t="32432" r="32100" b="33435"/>
          <a:stretch/>
        </p:blipFill>
        <p:spPr>
          <a:xfrm>
            <a:off x="4017200" y="3599162"/>
            <a:ext cx="3474720" cy="227990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3AEE97C-8CE8-42C4-BE10-7BA4199D09D2}"/>
              </a:ext>
            </a:extLst>
          </p:cNvPr>
          <p:cNvSpPr txBox="1"/>
          <p:nvPr/>
        </p:nvSpPr>
        <p:spPr>
          <a:xfrm>
            <a:off x="1171687" y="6035950"/>
            <a:ext cx="8569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Filip Koutník, 2019 - Optimalizace designu vozidla pro Shell </a:t>
            </a:r>
            <a:r>
              <a:rPr lang="cs-CZ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Eco-Marathon</a:t>
            </a: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2070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4C217C-3099-410F-BC3A-A9626F0EA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Cíl práce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DBFB94-64D8-402C-8ECD-3CFD23D93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1504279"/>
            <a:ext cx="8946541" cy="949362"/>
          </a:xfrm>
        </p:spPr>
        <p:txBody>
          <a:bodyPr/>
          <a:lstStyle/>
          <a:p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Návrh zavěšení zadní nápravy experimentálního vozidla vyhovujícího specifikaci Shell </a:t>
            </a:r>
            <a:r>
              <a:rPr lang="cs-CZ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Eco-marathonu</a:t>
            </a:r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 použití sériově vyráběných dílů</a:t>
            </a:r>
          </a:p>
        </p:txBody>
      </p:sp>
    </p:spTree>
    <p:extLst>
      <p:ext uri="{BB962C8B-B14F-4D97-AF65-F5344CB8AC3E}">
        <p14:creationId xmlns:p14="http://schemas.microsoft.com/office/powerpoint/2010/main" val="3837702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D9A1FA-E0CB-449C-B7ED-3860DE9CD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Výzkumný problém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27040F-0332-459F-8297-9C0F3593C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1443318"/>
            <a:ext cx="8946541" cy="4195481"/>
          </a:xfrm>
        </p:spPr>
        <p:txBody>
          <a:bodyPr>
            <a:normAutofit/>
          </a:bodyPr>
          <a:lstStyle/>
          <a:p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výzkumný problém</a:t>
            </a:r>
          </a:p>
          <a:p>
            <a:pPr lvl="1"/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Volba správných komponentů zadního kola</a:t>
            </a:r>
          </a:p>
          <a:p>
            <a:pPr marL="457200" lvl="1" indent="0">
              <a:buNone/>
            </a:pPr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2. výzkumný problém</a:t>
            </a:r>
          </a:p>
          <a:p>
            <a:pPr lvl="1"/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Návrh vhodného rámu a dílů pro uložení zadního kola </a:t>
            </a:r>
          </a:p>
          <a:p>
            <a:pPr lvl="1"/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Volba vhodné konfigurace rozměrů profilů a materiálu</a:t>
            </a:r>
          </a:p>
          <a:p>
            <a:pPr marL="457200" lvl="1" indent="0">
              <a:buNone/>
            </a:pPr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výzkumný problém</a:t>
            </a:r>
          </a:p>
          <a:p>
            <a:pPr lvl="1"/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Umístění brzdových třmenů dle Post-Mount standardu</a:t>
            </a:r>
          </a:p>
        </p:txBody>
      </p:sp>
    </p:spTree>
    <p:extLst>
      <p:ext uri="{BB962C8B-B14F-4D97-AF65-F5344CB8AC3E}">
        <p14:creationId xmlns:p14="http://schemas.microsoft.com/office/powerpoint/2010/main" val="2282741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D9A1FA-E0CB-449C-B7ED-3860DE9CD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Inspirace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27040F-0332-459F-8297-9C0F3593C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8044" y="4666895"/>
            <a:ext cx="8946541" cy="4995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Vozidlo vysokoškolského týmu </a:t>
            </a:r>
            <a:r>
              <a:rPr lang="cs-CZ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ENSEMiacs</a:t>
            </a:r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95BE0F8-EB02-46D7-95E5-450E7553676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044" y="1850670"/>
            <a:ext cx="3759200" cy="28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A0B208A-F40F-4BAC-808B-A45C6865A8D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244" y="1853248"/>
            <a:ext cx="5742117" cy="28136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4368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D9A1FA-E0CB-449C-B7ED-3860DE9CD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Použité metody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27040F-0332-459F-8297-9C0F3593C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1443318"/>
            <a:ext cx="8946541" cy="4195481"/>
          </a:xfrm>
        </p:spPr>
        <p:txBody>
          <a:bodyPr>
            <a:normAutofit/>
          </a:bodyPr>
          <a:lstStyle/>
          <a:p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Software Autodesk Inventor Professional 2020</a:t>
            </a:r>
          </a:p>
          <a:p>
            <a:pPr lvl="1"/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3D náčrt</a:t>
            </a:r>
          </a:p>
          <a:p>
            <a:pPr lvl="1"/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Generátor rámových konstrukcí</a:t>
            </a:r>
          </a:p>
          <a:p>
            <a:pPr lvl="1"/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Analýza rámových konstrukcí</a:t>
            </a:r>
          </a:p>
          <a:p>
            <a:pPr lvl="1"/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Klasické modelovací metody Inventoru</a:t>
            </a:r>
          </a:p>
          <a:p>
            <a:pPr lvl="1"/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902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D9A1FA-E0CB-449C-B7ED-3860DE9CD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Konstrukční návrh rámu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1A01C469-1FFC-48F9-877E-7292973DFA3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207" y="1853248"/>
            <a:ext cx="5937885" cy="3324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1781EB13-B1D9-4A79-A4D0-6969933ED1A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7"/>
          <a:stretch/>
        </p:blipFill>
        <p:spPr bwMode="auto">
          <a:xfrm>
            <a:off x="265908" y="1853248"/>
            <a:ext cx="5562136" cy="332486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7C31DC92-2009-46B5-B395-76E05137F9F4}"/>
              </a:ext>
            </a:extLst>
          </p:cNvPr>
          <p:cNvSpPr txBox="1"/>
          <p:nvPr/>
        </p:nvSpPr>
        <p:spPr>
          <a:xfrm>
            <a:off x="1662208" y="1413597"/>
            <a:ext cx="2586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3D náčrt kostry rámu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751C4D7E-AA7C-4F9C-A90F-EA6DF8099BC9}"/>
              </a:ext>
            </a:extLst>
          </p:cNvPr>
          <p:cNvSpPr txBox="1"/>
          <p:nvPr/>
        </p:nvSpPr>
        <p:spPr>
          <a:xfrm>
            <a:off x="7255933" y="1426200"/>
            <a:ext cx="37235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Generátor rámových konstrukcí</a:t>
            </a:r>
          </a:p>
        </p:txBody>
      </p:sp>
    </p:spTree>
    <p:extLst>
      <p:ext uri="{BB962C8B-B14F-4D97-AF65-F5344CB8AC3E}">
        <p14:creationId xmlns:p14="http://schemas.microsoft.com/office/powerpoint/2010/main" val="3320531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D9A1FA-E0CB-449C-B7ED-3860DE9CD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Konstrukční návrh rámu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7C31DC92-2009-46B5-B395-76E05137F9F4}"/>
              </a:ext>
            </a:extLst>
          </p:cNvPr>
          <p:cNvSpPr txBox="1"/>
          <p:nvPr/>
        </p:nvSpPr>
        <p:spPr>
          <a:xfrm>
            <a:off x="2011525" y="1245898"/>
            <a:ext cx="22765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Rám před úpravou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751C4D7E-AA7C-4F9C-A90F-EA6DF8099BC9}"/>
              </a:ext>
            </a:extLst>
          </p:cNvPr>
          <p:cNvSpPr txBox="1"/>
          <p:nvPr/>
        </p:nvSpPr>
        <p:spPr>
          <a:xfrm>
            <a:off x="8091312" y="1246871"/>
            <a:ext cx="1901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Rám po úpravě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45A9D6D-5875-4637-A964-A0CC0D1F4C2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8"/>
          <a:stretch/>
        </p:blipFill>
        <p:spPr bwMode="auto">
          <a:xfrm>
            <a:off x="265909" y="1683703"/>
            <a:ext cx="5767754" cy="332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500F4F7-9C75-473E-BDD2-C3FCD13BBB0C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65" b="51954"/>
          <a:stretch/>
        </p:blipFill>
        <p:spPr bwMode="auto">
          <a:xfrm>
            <a:off x="6158337" y="1685699"/>
            <a:ext cx="5767754" cy="3319054"/>
          </a:xfrm>
          <a:prstGeom prst="rect">
            <a:avLst/>
          </a:prstGeom>
          <a:noFill/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2BF255E-E3EE-4C4B-90D5-8DC920DE9E9D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9"/>
          <a:stretch/>
        </p:blipFill>
        <p:spPr bwMode="auto">
          <a:xfrm>
            <a:off x="3006721" y="5432705"/>
            <a:ext cx="3306648" cy="1074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5B6BF21-9990-4D86-81F8-00ACEF8C0FB2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7" t="30336"/>
          <a:stretch/>
        </p:blipFill>
        <p:spPr bwMode="auto">
          <a:xfrm>
            <a:off x="8707073" y="5432706"/>
            <a:ext cx="3219018" cy="1074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BC83C145-8592-41AD-A20C-2FCCF4C894F6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0084" r="8610" b="34482"/>
          <a:stretch/>
        </p:blipFill>
        <p:spPr bwMode="auto">
          <a:xfrm>
            <a:off x="6481803" y="5432705"/>
            <a:ext cx="2056836" cy="10775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9D2E9C05-FF43-451A-8DF3-E09F9501891A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5" t="29147" b="18629"/>
          <a:stretch/>
        </p:blipFill>
        <p:spPr bwMode="auto">
          <a:xfrm>
            <a:off x="265909" y="5432705"/>
            <a:ext cx="2572378" cy="10747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9081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7A8836-7EE2-4243-9BA8-24E6D7F63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Analýza rámových konstrukcí</a:t>
            </a:r>
            <a:endParaRPr lang="cs-CZ" sz="4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FF10426-A102-48BA-8A09-18BDBA1CF56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034" y="1425881"/>
            <a:ext cx="6423697" cy="400623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0A023BB8-5730-4C56-952D-66079D7E9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337487"/>
            <a:ext cx="4773993" cy="4195481"/>
          </a:xfrm>
        </p:spPr>
        <p:txBody>
          <a:bodyPr>
            <a:normAutofit/>
          </a:bodyPr>
          <a:lstStyle/>
          <a:p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Zkouška byla provedena při zatížení 800N a 2000N na konfiguracích:</a:t>
            </a:r>
          </a:p>
          <a:p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Ocelové profily</a:t>
            </a:r>
          </a:p>
          <a:p>
            <a:pPr lvl="1"/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 x 40 x 2,5 mm</a:t>
            </a:r>
          </a:p>
          <a:p>
            <a:pPr lvl="1"/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x 30 x 2,5 mm</a:t>
            </a:r>
          </a:p>
          <a:p>
            <a:pPr lvl="1"/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 x 25 x 2,5 mm</a:t>
            </a:r>
          </a:p>
          <a:p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Hliníkové profily</a:t>
            </a:r>
          </a:p>
          <a:p>
            <a:pPr lvl="1"/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 x 40 x 2,5 mm</a:t>
            </a:r>
          </a:p>
          <a:p>
            <a:pPr lvl="1"/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x 30 x 2,5 mm</a:t>
            </a:r>
          </a:p>
          <a:p>
            <a:pPr lvl="1"/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 x 25 x 2,5 mm</a:t>
            </a:r>
          </a:p>
          <a:p>
            <a:pPr lvl="1"/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0745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Vlastní 4">
      <a:dk1>
        <a:sysClr val="windowText" lastClr="000000"/>
      </a:dk1>
      <a:lt1>
        <a:sysClr val="window" lastClr="FFFFFF"/>
      </a:lt1>
      <a:dk2>
        <a:srgbClr val="A70909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512</Words>
  <Application>Microsoft Office PowerPoint</Application>
  <PresentationFormat>Širokoúhlá obrazovka</PresentationFormat>
  <Paragraphs>127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2" baseType="lpstr">
      <vt:lpstr>Arial</vt:lpstr>
      <vt:lpstr>Cambria Math</vt:lpstr>
      <vt:lpstr>Century Gothic</vt:lpstr>
      <vt:lpstr>Tahoma</vt:lpstr>
      <vt:lpstr>Wingdings 3</vt:lpstr>
      <vt:lpstr>Ion</vt:lpstr>
      <vt:lpstr>Konstrukční řešení uložení zadní nápravy experimentálního vozidla </vt:lpstr>
      <vt:lpstr>Motivace a důvody k řešení daného problému</vt:lpstr>
      <vt:lpstr>Cíl práce</vt:lpstr>
      <vt:lpstr>Výzkumný problém</vt:lpstr>
      <vt:lpstr>Inspirace</vt:lpstr>
      <vt:lpstr>Použité metody</vt:lpstr>
      <vt:lpstr>Konstrukční návrh rámu</vt:lpstr>
      <vt:lpstr>Konstrukční návrh rámu</vt:lpstr>
      <vt:lpstr>Analýza rámových konstrukcí</vt:lpstr>
      <vt:lpstr>Klasické modelovací metody Inventoru</vt:lpstr>
      <vt:lpstr>Výsledky</vt:lpstr>
      <vt:lpstr>Závěrečné shrnutí</vt:lpstr>
      <vt:lpstr>Děkuji za pozornost</vt:lpstr>
      <vt:lpstr>Otázky oponenta</vt:lpstr>
      <vt:lpstr>Otázky oponenta</vt:lpstr>
      <vt:lpstr>Otázky oponenta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Konstrukční řešení uložení zadní nápravy experimentálního vozidla </dc:title>
  <dc:creator>Michal Krlín</dc:creator>
  <cp:lastModifiedBy>Michal Krlín</cp:lastModifiedBy>
  <cp:revision>3</cp:revision>
  <dcterms:created xsi:type="dcterms:W3CDTF">2020-06-09T19:06:11Z</dcterms:created>
  <dcterms:modified xsi:type="dcterms:W3CDTF">2020-06-09T19:16:57Z</dcterms:modified>
</cp:coreProperties>
</file>