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57" r:id="rId4"/>
    <p:sldId id="271" r:id="rId5"/>
    <p:sldId id="259" r:id="rId6"/>
    <p:sldId id="268" r:id="rId7"/>
    <p:sldId id="260" r:id="rId8"/>
    <p:sldId id="270" r:id="rId9"/>
    <p:sldId id="262" r:id="rId10"/>
    <p:sldId id="263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1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onza\Desktop\VSTE\BP\Data%20BP%20(version%201).xls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Bakalarka\Data%20B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130" b="1" dirty="0">
                <a:solidFill>
                  <a:sysClr val="windowText" lastClr="000000"/>
                </a:solidFill>
              </a:rPr>
              <a:t>KOMPARACE</a:t>
            </a:r>
            <a:r>
              <a:rPr lang="cs-CZ" sz="2130" b="1" baseline="0" dirty="0">
                <a:solidFill>
                  <a:sysClr val="windowText" lastClr="000000"/>
                </a:solidFill>
              </a:rPr>
              <a:t> DVOJICE VENTILÁTORŮ PRO 12V a 8V</a:t>
            </a:r>
            <a:endParaRPr lang="cs-CZ" sz="2130" b="1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2815803590244649"/>
          <c:y val="3.44390173543044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7.7876636027697746E-2"/>
          <c:y val="0.16420024746593531"/>
          <c:w val="0.90011656307282706"/>
          <c:h val="0.59243802857976091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List1!$I$51</c:f>
              <c:strCache>
                <c:ptCount val="1"/>
                <c:pt idx="0">
                  <c:v>Rozdíl tlaků pro 12V [Pa]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List1!$H$52:$H$65</c:f>
              <c:numCache>
                <c:formatCode>General</c:formatCode>
                <c:ptCount val="14"/>
                <c:pt idx="0">
                  <c:v>4.2404999999999998E-2</c:v>
                </c:pt>
                <c:pt idx="1">
                  <c:v>3.8830000000000003E-2</c:v>
                </c:pt>
                <c:pt idx="2">
                  <c:v>3.5749999999999997E-2</c:v>
                </c:pt>
                <c:pt idx="3">
                  <c:v>3.2009999999999997E-2</c:v>
                </c:pt>
                <c:pt idx="4">
                  <c:v>2.8324999999999999E-2</c:v>
                </c:pt>
                <c:pt idx="5">
                  <c:v>2.563E-2</c:v>
                </c:pt>
                <c:pt idx="6">
                  <c:v>2.2055000000000002E-2</c:v>
                </c:pt>
                <c:pt idx="7">
                  <c:v>1.9029999999999998E-2</c:v>
                </c:pt>
                <c:pt idx="8">
                  <c:v>1.5894999999999999E-2</c:v>
                </c:pt>
                <c:pt idx="9">
                  <c:v>1.32E-2</c:v>
                </c:pt>
                <c:pt idx="10">
                  <c:v>9.7350000000000006E-3</c:v>
                </c:pt>
                <c:pt idx="11">
                  <c:v>6.7650000000000002E-3</c:v>
                </c:pt>
                <c:pt idx="12">
                  <c:v>4.7850000000000002E-3</c:v>
                </c:pt>
                <c:pt idx="13">
                  <c:v>2.4750000000000002E-3</c:v>
                </c:pt>
              </c:numCache>
            </c:numRef>
          </c:xVal>
          <c:yVal>
            <c:numRef>
              <c:f>List1!$I$52:$I$65</c:f>
              <c:numCache>
                <c:formatCode>General</c:formatCode>
                <c:ptCount val="14"/>
                <c:pt idx="0">
                  <c:v>18</c:v>
                </c:pt>
                <c:pt idx="1">
                  <c:v>23</c:v>
                </c:pt>
                <c:pt idx="2">
                  <c:v>29</c:v>
                </c:pt>
                <c:pt idx="3">
                  <c:v>34</c:v>
                </c:pt>
                <c:pt idx="4">
                  <c:v>40</c:v>
                </c:pt>
                <c:pt idx="5">
                  <c:v>46</c:v>
                </c:pt>
                <c:pt idx="6">
                  <c:v>51</c:v>
                </c:pt>
                <c:pt idx="7">
                  <c:v>55</c:v>
                </c:pt>
                <c:pt idx="8">
                  <c:v>59</c:v>
                </c:pt>
                <c:pt idx="9">
                  <c:v>65</c:v>
                </c:pt>
                <c:pt idx="10">
                  <c:v>70</c:v>
                </c:pt>
                <c:pt idx="11">
                  <c:v>75</c:v>
                </c:pt>
                <c:pt idx="12">
                  <c:v>80</c:v>
                </c:pt>
                <c:pt idx="13">
                  <c:v>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E39-4D6B-92D8-21BEB6D5DED8}"/>
            </c:ext>
          </c:extLst>
        </c:ser>
        <c:ser>
          <c:idx val="1"/>
          <c:order val="1"/>
          <c:tx>
            <c:strRef>
              <c:f>List1!$K$51</c:f>
              <c:strCache>
                <c:ptCount val="1"/>
                <c:pt idx="0">
                  <c:v>Rozdíl tlaků pro 8V [Pa]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List1!$J$52:$J$65</c:f>
              <c:numCache>
                <c:formatCode>General</c:formatCode>
                <c:ptCount val="14"/>
                <c:pt idx="0">
                  <c:v>2.8324999999999999E-2</c:v>
                </c:pt>
                <c:pt idx="1">
                  <c:v>2.2550000000000001E-2</c:v>
                </c:pt>
                <c:pt idx="2">
                  <c:v>1.7819999999999999E-2</c:v>
                </c:pt>
                <c:pt idx="3">
                  <c:v>1.4245000000000001E-2</c:v>
                </c:pt>
                <c:pt idx="4">
                  <c:v>1.001E-2</c:v>
                </c:pt>
                <c:pt idx="5">
                  <c:v>5.7200000000000003E-3</c:v>
                </c:pt>
                <c:pt idx="6">
                  <c:v>2.8600000000000001E-3</c:v>
                </c:pt>
                <c:pt idx="7">
                  <c:v>1.155E-3</c:v>
                </c:pt>
              </c:numCache>
            </c:numRef>
          </c:xVal>
          <c:yVal>
            <c:numRef>
              <c:f>List1!$K$52:$K$65</c:f>
              <c:numCache>
                <c:formatCode>General</c:formatCode>
                <c:ptCount val="14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29</c:v>
                </c:pt>
                <c:pt idx="5">
                  <c:v>34</c:v>
                </c:pt>
                <c:pt idx="6">
                  <c:v>40</c:v>
                </c:pt>
                <c:pt idx="7">
                  <c:v>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E39-4D6B-92D8-21BEB6D5DED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09536880"/>
        <c:axId val="109536488"/>
      </c:scatterChart>
      <c:valAx>
        <c:axId val="109536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300" dirty="0">
                    <a:solidFill>
                      <a:sysClr val="windowText" lastClr="000000"/>
                    </a:solidFill>
                  </a:rPr>
                  <a:t>Objemový průtok </a:t>
                </a:r>
                <a:r>
                  <a:rPr lang="cs-CZ" sz="1300" dirty="0" err="1">
                    <a:solidFill>
                      <a:sysClr val="windowText" lastClr="000000"/>
                    </a:solidFill>
                  </a:rPr>
                  <a:t>Qv</a:t>
                </a:r>
                <a:r>
                  <a:rPr lang="cs-CZ" sz="1300" dirty="0">
                    <a:solidFill>
                      <a:sysClr val="windowText" lastClr="000000"/>
                    </a:solidFill>
                  </a:rPr>
                  <a:t> [m</a:t>
                </a:r>
                <a:r>
                  <a:rPr lang="cs-CZ" sz="1300" baseline="30000" dirty="0">
                    <a:solidFill>
                      <a:sysClr val="windowText" lastClr="000000"/>
                    </a:solidFill>
                  </a:rPr>
                  <a:t>3</a:t>
                </a:r>
                <a:r>
                  <a:rPr lang="cs-CZ" sz="1300" dirty="0">
                    <a:solidFill>
                      <a:sysClr val="windowText" lastClr="000000"/>
                    </a:solidFill>
                  </a:rPr>
                  <a:t>/s]</a:t>
                </a:r>
              </a:p>
            </c:rich>
          </c:tx>
          <c:layout>
            <c:manualLayout>
              <c:xMode val="edge"/>
              <c:yMode val="edge"/>
              <c:x val="0.36960974768664873"/>
              <c:y val="0.837500508106761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9536488"/>
        <c:crosses val="autoZero"/>
        <c:crossBetween val="midCat"/>
      </c:valAx>
      <c:valAx>
        <c:axId val="109536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300">
                    <a:solidFill>
                      <a:sysClr val="windowText" lastClr="000000"/>
                    </a:solidFill>
                  </a:rPr>
                  <a:t>Rozdíl tlaků ∆p </a:t>
                </a:r>
                <a:r>
                  <a:rPr lang="en-US" sz="1300">
                    <a:solidFill>
                      <a:sysClr val="windowText" lastClr="000000"/>
                    </a:solidFill>
                  </a:rPr>
                  <a:t>[</a:t>
                </a:r>
                <a:r>
                  <a:rPr lang="cs-CZ" sz="1300">
                    <a:solidFill>
                      <a:sysClr val="windowText" lastClr="000000"/>
                    </a:solidFill>
                  </a:rPr>
                  <a:t>Pa</a:t>
                </a:r>
                <a:r>
                  <a:rPr lang="en-US" sz="1300">
                    <a:solidFill>
                      <a:sysClr val="windowText" lastClr="000000"/>
                    </a:solidFill>
                  </a:rPr>
                  <a:t>]</a:t>
                </a:r>
                <a:endParaRPr lang="cs-CZ" sz="1300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95368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7459112094974"/>
          <c:y val="0.90781383096343704"/>
          <c:w val="0.63450817758100519"/>
          <c:h val="6.2882139732533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>
                <a:solidFill>
                  <a:schemeClr val="tx1"/>
                </a:solidFill>
              </a:rPr>
              <a:t>Komparace rychlosti proudění</a:t>
            </a:r>
          </a:p>
        </c:rich>
      </c:tx>
      <c:layout>
        <c:manualLayout>
          <c:xMode val="edge"/>
          <c:yMode val="edge"/>
          <c:x val="0.31495836008597411"/>
          <c:y val="2.26354082457558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3.8032572940765411E-2"/>
          <c:y val="0.30970911035173132"/>
          <c:w val="0.94734462725677326"/>
          <c:h val="0.558657640909178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List1!$C$81</c:f>
              <c:strCache>
                <c:ptCount val="1"/>
                <c:pt idx="0">
                  <c:v>Proud při paralelním uložení [A]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List1!$C$82:$C$95</c:f>
              <c:numCache>
                <c:formatCode>General</c:formatCode>
                <c:ptCount val="14"/>
                <c:pt idx="0">
                  <c:v>0.83</c:v>
                </c:pt>
                <c:pt idx="1">
                  <c:v>0.83</c:v>
                </c:pt>
                <c:pt idx="2">
                  <c:v>0.81</c:v>
                </c:pt>
                <c:pt idx="3">
                  <c:v>0.79</c:v>
                </c:pt>
                <c:pt idx="4">
                  <c:v>0.79</c:v>
                </c:pt>
                <c:pt idx="5">
                  <c:v>0.8</c:v>
                </c:pt>
                <c:pt idx="6">
                  <c:v>0.82</c:v>
                </c:pt>
                <c:pt idx="7">
                  <c:v>0.83</c:v>
                </c:pt>
                <c:pt idx="8">
                  <c:v>0.84</c:v>
                </c:pt>
                <c:pt idx="9">
                  <c:v>0.84</c:v>
                </c:pt>
                <c:pt idx="10">
                  <c:v>0.84</c:v>
                </c:pt>
                <c:pt idx="11">
                  <c:v>0.85</c:v>
                </c:pt>
                <c:pt idx="12">
                  <c:v>0.85</c:v>
                </c:pt>
                <c:pt idx="13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31-4804-91BC-849A768CF876}"/>
            </c:ext>
          </c:extLst>
        </c:ser>
        <c:ser>
          <c:idx val="1"/>
          <c:order val="1"/>
          <c:tx>
            <c:strRef>
              <c:f>List1!$D$81</c:f>
              <c:strCache>
                <c:ptCount val="1"/>
                <c:pt idx="0">
                  <c:v>Rychlost proudění při paralelním uložení [m/s]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List1!$D$82:$D$95</c:f>
              <c:numCache>
                <c:formatCode>General</c:formatCode>
                <c:ptCount val="14"/>
                <c:pt idx="0">
                  <c:v>7.71</c:v>
                </c:pt>
                <c:pt idx="1">
                  <c:v>7.06</c:v>
                </c:pt>
                <c:pt idx="2">
                  <c:v>6.5</c:v>
                </c:pt>
                <c:pt idx="3">
                  <c:v>5.82</c:v>
                </c:pt>
                <c:pt idx="4">
                  <c:v>5.15</c:v>
                </c:pt>
                <c:pt idx="5">
                  <c:v>4.66</c:v>
                </c:pt>
                <c:pt idx="6">
                  <c:v>4.01</c:v>
                </c:pt>
                <c:pt idx="7">
                  <c:v>3.46</c:v>
                </c:pt>
                <c:pt idx="8">
                  <c:v>2.89</c:v>
                </c:pt>
                <c:pt idx="9">
                  <c:v>2.4</c:v>
                </c:pt>
                <c:pt idx="10">
                  <c:v>1.77</c:v>
                </c:pt>
                <c:pt idx="11">
                  <c:v>1.23</c:v>
                </c:pt>
                <c:pt idx="12">
                  <c:v>0.87</c:v>
                </c:pt>
                <c:pt idx="13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31-4804-91BC-849A768CF876}"/>
            </c:ext>
          </c:extLst>
        </c:ser>
        <c:ser>
          <c:idx val="2"/>
          <c:order val="2"/>
          <c:tx>
            <c:strRef>
              <c:f>List1!$E$81</c:f>
              <c:strCache>
                <c:ptCount val="1"/>
                <c:pt idx="0">
                  <c:v>Proud při sériovém uložení [A]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List1!$E$82:$E$95</c:f>
              <c:numCache>
                <c:formatCode>General</c:formatCode>
                <c:ptCount val="14"/>
                <c:pt idx="0">
                  <c:v>0.88</c:v>
                </c:pt>
                <c:pt idx="1">
                  <c:v>0.86</c:v>
                </c:pt>
                <c:pt idx="2">
                  <c:v>0.8</c:v>
                </c:pt>
                <c:pt idx="3">
                  <c:v>0.78</c:v>
                </c:pt>
                <c:pt idx="4">
                  <c:v>0.8</c:v>
                </c:pt>
                <c:pt idx="5">
                  <c:v>0.85</c:v>
                </c:pt>
                <c:pt idx="6">
                  <c:v>0.87</c:v>
                </c:pt>
                <c:pt idx="7">
                  <c:v>0.85</c:v>
                </c:pt>
                <c:pt idx="8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31-4804-91BC-849A768CF876}"/>
            </c:ext>
          </c:extLst>
        </c:ser>
        <c:ser>
          <c:idx val="3"/>
          <c:order val="3"/>
          <c:tx>
            <c:strRef>
              <c:f>List1!$F$81</c:f>
              <c:strCache>
                <c:ptCount val="1"/>
                <c:pt idx="0">
                  <c:v>Rychlost proudění při sériovém uložení [m/s]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List1!$F$82:$F$95</c:f>
              <c:numCache>
                <c:formatCode>General</c:formatCode>
                <c:ptCount val="14"/>
                <c:pt idx="0">
                  <c:v>7.7</c:v>
                </c:pt>
                <c:pt idx="1">
                  <c:v>7</c:v>
                </c:pt>
                <c:pt idx="2">
                  <c:v>6.1000000000000014</c:v>
                </c:pt>
                <c:pt idx="3">
                  <c:v>4.9400000000000004</c:v>
                </c:pt>
                <c:pt idx="4">
                  <c:v>3.99</c:v>
                </c:pt>
                <c:pt idx="5">
                  <c:v>3.03</c:v>
                </c:pt>
                <c:pt idx="6">
                  <c:v>2</c:v>
                </c:pt>
                <c:pt idx="7">
                  <c:v>0.91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E31-4804-91BC-849A768CF8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520105520"/>
        <c:axId val="1384175824"/>
      </c:barChart>
      <c:catAx>
        <c:axId val="1520105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Odebíraný proud [A]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84175824"/>
        <c:crosses val="autoZero"/>
        <c:auto val="1"/>
        <c:lblAlgn val="ctr"/>
        <c:lblOffset val="100"/>
        <c:noMultiLvlLbl val="0"/>
      </c:catAx>
      <c:valAx>
        <c:axId val="138417582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Rychlost proudění [m/s]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crossAx val="152010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130" b="1" dirty="0">
                <a:solidFill>
                  <a:sysClr val="windowText" lastClr="000000"/>
                </a:solidFill>
              </a:rPr>
              <a:t>KOMPARACE</a:t>
            </a:r>
            <a:r>
              <a:rPr lang="cs-CZ" sz="2130" b="1" baseline="0" dirty="0">
                <a:solidFill>
                  <a:sysClr val="windowText" lastClr="000000"/>
                </a:solidFill>
              </a:rPr>
              <a:t> DVOJICE VENTILÁTORŮ S JEDNÍM VENTILÁTOREM PŘI STEJNÉM NAPĚTÍ 12V</a:t>
            </a:r>
            <a:endParaRPr lang="cs-CZ" sz="2130" b="1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4139788438452527"/>
          <c:y val="2.787286997371084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6.9534992818839902E-2"/>
          <c:y val="0.19487456953895316"/>
          <c:w val="0.89837953573860074"/>
          <c:h val="0.56875343277833745"/>
        </c:manualLayout>
      </c:layout>
      <c:scatterChart>
        <c:scatterStyle val="smoothMarker"/>
        <c:varyColors val="0"/>
        <c:ser>
          <c:idx val="0"/>
          <c:order val="0"/>
          <c:tx>
            <c:strRef>
              <c:f>List1!$T$84</c:f>
              <c:strCache>
                <c:ptCount val="1"/>
                <c:pt idx="0">
                  <c:v>Rozdíl tlaků pro dva ventilátory při 12V [Pa]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5.5022411829987308E-2"/>
                  <c:y val="3.79674508482366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DE-4EC3-B5BA-3A29FDE9E0BE}"/>
                </c:ext>
              </c:extLst>
            </c:dLbl>
            <c:dLbl>
              <c:idx val="3"/>
              <c:layout>
                <c:manualLayout>
                  <c:x val="-4.0379055388207484E-2"/>
                  <c:y val="5.1355945247031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DE-4EC3-B5BA-3A29FDE9E0BE}"/>
                </c:ext>
              </c:extLst>
            </c:dLbl>
            <c:dLbl>
              <c:idx val="4"/>
              <c:layout>
                <c:manualLayout>
                  <c:x val="-1.6583601170315494E-2"/>
                  <c:y val="7.8132934044621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DE-4EC3-B5BA-3A29FDE9E0BE}"/>
                </c:ext>
              </c:extLst>
            </c:dLbl>
            <c:dLbl>
              <c:idx val="5"/>
              <c:layout>
                <c:manualLayout>
                  <c:x val="-2.0244440280760417E-2"/>
                  <c:y val="8.70585969771520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DE-4EC3-B5BA-3A29FDE9E0BE}"/>
                </c:ext>
              </c:extLst>
            </c:dLbl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List1!$S$85:$S$98</c:f>
              <c:numCache>
                <c:formatCode>General</c:formatCode>
                <c:ptCount val="14"/>
                <c:pt idx="0">
                  <c:v>4.2404999999999998E-2</c:v>
                </c:pt>
                <c:pt idx="1">
                  <c:v>3.8830000000000003E-2</c:v>
                </c:pt>
                <c:pt idx="2">
                  <c:v>3.5749999999999997E-2</c:v>
                </c:pt>
                <c:pt idx="3">
                  <c:v>3.2009999999999997E-2</c:v>
                </c:pt>
                <c:pt idx="4">
                  <c:v>2.8324999999999999E-2</c:v>
                </c:pt>
                <c:pt idx="5">
                  <c:v>2.563E-2</c:v>
                </c:pt>
                <c:pt idx="6">
                  <c:v>2.2055000000000002E-2</c:v>
                </c:pt>
                <c:pt idx="7">
                  <c:v>1.9029999999999998E-2</c:v>
                </c:pt>
                <c:pt idx="8">
                  <c:v>1.5894999999999999E-2</c:v>
                </c:pt>
                <c:pt idx="9">
                  <c:v>1.32E-2</c:v>
                </c:pt>
                <c:pt idx="10">
                  <c:v>9.7350000000000006E-3</c:v>
                </c:pt>
                <c:pt idx="11">
                  <c:v>6.7650000000000002E-3</c:v>
                </c:pt>
                <c:pt idx="12">
                  <c:v>4.7850000000000002E-3</c:v>
                </c:pt>
                <c:pt idx="13">
                  <c:v>2.4750000000000002E-3</c:v>
                </c:pt>
              </c:numCache>
            </c:numRef>
          </c:xVal>
          <c:yVal>
            <c:numRef>
              <c:f>List1!$T$85:$T$98</c:f>
              <c:numCache>
                <c:formatCode>General</c:formatCode>
                <c:ptCount val="14"/>
                <c:pt idx="0">
                  <c:v>18</c:v>
                </c:pt>
                <c:pt idx="1">
                  <c:v>23</c:v>
                </c:pt>
                <c:pt idx="2">
                  <c:v>29</c:v>
                </c:pt>
                <c:pt idx="3">
                  <c:v>34</c:v>
                </c:pt>
                <c:pt idx="4">
                  <c:v>40</c:v>
                </c:pt>
                <c:pt idx="5">
                  <c:v>46</c:v>
                </c:pt>
                <c:pt idx="6">
                  <c:v>51</c:v>
                </c:pt>
                <c:pt idx="7">
                  <c:v>55</c:v>
                </c:pt>
                <c:pt idx="8">
                  <c:v>59</c:v>
                </c:pt>
                <c:pt idx="9">
                  <c:v>65</c:v>
                </c:pt>
                <c:pt idx="10">
                  <c:v>70</c:v>
                </c:pt>
                <c:pt idx="11">
                  <c:v>75</c:v>
                </c:pt>
                <c:pt idx="12">
                  <c:v>80</c:v>
                </c:pt>
                <c:pt idx="13">
                  <c:v>87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49DE-4EC3-B5BA-3A29FDE9E0BE}"/>
            </c:ext>
          </c:extLst>
        </c:ser>
        <c:ser>
          <c:idx val="2"/>
          <c:order val="1"/>
          <c:tx>
            <c:strRef>
              <c:f>List1!$V$84</c:f>
              <c:strCache>
                <c:ptCount val="1"/>
                <c:pt idx="0">
                  <c:v>Rozdíl tlaků pro jeden ventilátor při 12V [Pa]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4.6744303359612584E-2"/>
                  <c:y val="-7.36033358083892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DE-4EC3-B5BA-3A29FDE9E0BE}"/>
                </c:ext>
              </c:extLst>
            </c:dLbl>
            <c:dLbl>
              <c:idx val="1"/>
              <c:layout>
                <c:manualLayout>
                  <c:x val="3.1588429442370475E-2"/>
                  <c:y val="-0.1717856280662200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9DE-4EC3-B5BA-3A29FDE9E0BE}"/>
                </c:ext>
              </c:extLst>
            </c:dLbl>
            <c:dLbl>
              <c:idx val="2"/>
              <c:layout>
                <c:manualLayout>
                  <c:x val="-2.8815415879970732E-2"/>
                  <c:y val="-0.1583971336674248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DE-4EC3-B5BA-3A29FDE9E0BE}"/>
                </c:ext>
              </c:extLst>
            </c:dLbl>
            <c:dLbl>
              <c:idx val="3"/>
              <c:layout>
                <c:manualLayout>
                  <c:x val="-3.2476254990415516E-2"/>
                  <c:y val="-0.1583971336674249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DE-4EC3-B5BA-3A29FDE9E0BE}"/>
                </c:ext>
              </c:extLst>
            </c:dLbl>
            <c:dLbl>
              <c:idx val="4"/>
              <c:layout>
                <c:manualLayout>
                  <c:x val="-3.613709410086044E-2"/>
                  <c:y val="-0.1673227965999549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DE-4EC3-B5BA-3A29FDE9E0BE}"/>
                </c:ext>
              </c:extLst>
            </c:dLbl>
            <c:dLbl>
              <c:idx val="5"/>
              <c:layout>
                <c:manualLayout>
                  <c:x val="-4.2946254846287932E-2"/>
                  <c:y val="-0.1360829763360997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9DE-4EC3-B5BA-3A29FDE9E0BE}"/>
                </c:ext>
              </c:extLst>
            </c:dLbl>
            <c:dLbl>
              <c:idx val="6"/>
              <c:layout>
                <c:manualLayout>
                  <c:x val="-3.4306674545637982E-2"/>
                  <c:y val="9.15214284434170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9DE-4EC3-B5BA-3A29FDE9E0BE}"/>
                </c:ext>
              </c:extLst>
            </c:dLbl>
            <c:dLbl>
              <c:idx val="7"/>
              <c:layout>
                <c:manualLayout>
                  <c:x val="-3.4306674545637982E-2"/>
                  <c:y val="9.1521428443417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9DE-4EC3-B5BA-3A29FDE9E0BE}"/>
                </c:ext>
              </c:extLst>
            </c:dLbl>
            <c:dLbl>
              <c:idx val="8"/>
              <c:layout>
                <c:manualLayout>
                  <c:x val="-3.613709410086044E-2"/>
                  <c:y val="0.122761248707272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9DE-4EC3-B5BA-3A29FDE9E0BE}"/>
                </c:ext>
              </c:extLst>
            </c:dLbl>
            <c:dLbl>
              <c:idx val="9"/>
              <c:layout>
                <c:manualLayout>
                  <c:x val="-3.613709410086044E-2"/>
                  <c:y val="8.25957655108870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9DE-4EC3-B5BA-3A29FDE9E0BE}"/>
                </c:ext>
              </c:extLst>
            </c:dLbl>
            <c:dLbl>
              <c:idx val="10"/>
              <c:layout>
                <c:manualLayout>
                  <c:x val="-1.7265657427254118E-2"/>
                  <c:y val="0.158051460962661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9DE-4EC3-B5BA-3A29FDE9E0BE}"/>
                </c:ext>
              </c:extLst>
            </c:dLbl>
            <c:dLbl>
              <c:idx val="11"/>
              <c:layout>
                <c:manualLayout>
                  <c:x val="-2.332415721430325E-2"/>
                  <c:y val="6.0281608179561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9DE-4EC3-B5BA-3A29FDE9E0BE}"/>
                </c:ext>
              </c:extLst>
            </c:dLbl>
            <c:dLbl>
              <c:idx val="12"/>
              <c:layout>
                <c:manualLayout>
                  <c:x val="-2.873600161422827E-2"/>
                  <c:y val="0.1537164316886334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9DE-4EC3-B5BA-3A29FDE9E0BE}"/>
                </c:ext>
              </c:extLst>
            </c:dLbl>
            <c:dLbl>
              <c:idx val="13"/>
              <c:layout>
                <c:manualLayout>
                  <c:x val="-3.7847555511687656E-2"/>
                  <c:y val="8.23807906551103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9DE-4EC3-B5BA-3A29FDE9E0BE}"/>
                </c:ext>
              </c:extLst>
            </c:dLbl>
            <c:spPr>
              <a:solidFill>
                <a:srgbClr val="00B05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List1!$S$85:$S$98</c:f>
              <c:numCache>
                <c:formatCode>General</c:formatCode>
                <c:ptCount val="14"/>
                <c:pt idx="0">
                  <c:v>4.2404999999999998E-2</c:v>
                </c:pt>
                <c:pt idx="1">
                  <c:v>3.8830000000000003E-2</c:v>
                </c:pt>
                <c:pt idx="2">
                  <c:v>3.5749999999999997E-2</c:v>
                </c:pt>
                <c:pt idx="3">
                  <c:v>3.2009999999999997E-2</c:v>
                </c:pt>
                <c:pt idx="4">
                  <c:v>2.8324999999999999E-2</c:v>
                </c:pt>
                <c:pt idx="5">
                  <c:v>2.563E-2</c:v>
                </c:pt>
                <c:pt idx="6">
                  <c:v>2.2055000000000002E-2</c:v>
                </c:pt>
                <c:pt idx="7">
                  <c:v>1.9029999999999998E-2</c:v>
                </c:pt>
                <c:pt idx="8">
                  <c:v>1.5894999999999999E-2</c:v>
                </c:pt>
                <c:pt idx="9">
                  <c:v>1.32E-2</c:v>
                </c:pt>
                <c:pt idx="10">
                  <c:v>9.7350000000000006E-3</c:v>
                </c:pt>
                <c:pt idx="11">
                  <c:v>6.7650000000000002E-3</c:v>
                </c:pt>
                <c:pt idx="12">
                  <c:v>4.7850000000000002E-3</c:v>
                </c:pt>
                <c:pt idx="13">
                  <c:v>2.4750000000000002E-3</c:v>
                </c:pt>
              </c:numCache>
            </c:numRef>
          </c:xVal>
          <c:yVal>
            <c:numRef>
              <c:f>List1!$V$85:$V$98</c:f>
              <c:numCache>
                <c:formatCode>General</c:formatCode>
                <c:ptCount val="14"/>
                <c:pt idx="0">
                  <c:v>0.91</c:v>
                </c:pt>
                <c:pt idx="1">
                  <c:v>15.79</c:v>
                </c:pt>
                <c:pt idx="2">
                  <c:v>37.57</c:v>
                </c:pt>
                <c:pt idx="3">
                  <c:v>41.58</c:v>
                </c:pt>
                <c:pt idx="4">
                  <c:v>45.08</c:v>
                </c:pt>
                <c:pt idx="5">
                  <c:v>50.7</c:v>
                </c:pt>
                <c:pt idx="6">
                  <c:v>52.88</c:v>
                </c:pt>
                <c:pt idx="7">
                  <c:v>56.16</c:v>
                </c:pt>
                <c:pt idx="8">
                  <c:v>58.79</c:v>
                </c:pt>
                <c:pt idx="9">
                  <c:v>59.35</c:v>
                </c:pt>
                <c:pt idx="10">
                  <c:v>58.5</c:v>
                </c:pt>
                <c:pt idx="11">
                  <c:v>56.24</c:v>
                </c:pt>
                <c:pt idx="12">
                  <c:v>53.82</c:v>
                </c:pt>
                <c:pt idx="13">
                  <c:v>52.88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3-49DE-4EC3-B5BA-3A29FDE9E0B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39878448"/>
        <c:axId val="139878840"/>
      </c:scatterChart>
      <c:valAx>
        <c:axId val="139878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ctr"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300" dirty="0">
                    <a:solidFill>
                      <a:sysClr val="windowText" lastClr="000000"/>
                    </a:solidFill>
                  </a:rPr>
                  <a:t>Objemový průtok QV[m</a:t>
                </a:r>
                <a:r>
                  <a:rPr lang="cs-CZ" sz="1300" baseline="30000" dirty="0">
                    <a:solidFill>
                      <a:sysClr val="windowText" lastClr="000000"/>
                    </a:solidFill>
                  </a:rPr>
                  <a:t>3</a:t>
                </a:r>
                <a:r>
                  <a:rPr lang="cs-CZ" sz="1300" dirty="0">
                    <a:solidFill>
                      <a:sysClr val="windowText" lastClr="000000"/>
                    </a:solidFill>
                  </a:rPr>
                  <a:t>/s]</a:t>
                </a:r>
              </a:p>
            </c:rich>
          </c:tx>
          <c:layout>
            <c:manualLayout>
              <c:xMode val="edge"/>
              <c:yMode val="edge"/>
              <c:x val="0.3950478142569484"/>
              <c:y val="0.819052953869852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9878840"/>
        <c:crosses val="autoZero"/>
        <c:crossBetween val="midCat"/>
      </c:valAx>
      <c:valAx>
        <c:axId val="139878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300" b="0" i="0" baseline="0">
                    <a:solidFill>
                      <a:sysClr val="windowText" lastClr="000000"/>
                    </a:solidFill>
                    <a:effectLst/>
                  </a:rPr>
                  <a:t>Rozdíl tlaků ∆p </a:t>
                </a:r>
                <a:r>
                  <a:rPr lang="en-US" sz="1300" b="0" i="0" baseline="0">
                    <a:solidFill>
                      <a:sysClr val="windowText" lastClr="000000"/>
                    </a:solidFill>
                    <a:effectLst/>
                  </a:rPr>
                  <a:t>[</a:t>
                </a:r>
                <a:r>
                  <a:rPr lang="cs-CZ" sz="1300" b="0" i="0" baseline="0">
                    <a:solidFill>
                      <a:sysClr val="windowText" lastClr="000000"/>
                    </a:solidFill>
                    <a:effectLst/>
                  </a:rPr>
                  <a:t>Pa</a:t>
                </a:r>
                <a:r>
                  <a:rPr lang="en-US" sz="1300" b="0" i="0" baseline="0">
                    <a:solidFill>
                      <a:sysClr val="windowText" lastClr="000000"/>
                    </a:solidFill>
                    <a:effectLst/>
                  </a:rPr>
                  <a:t>]</a:t>
                </a:r>
                <a:endParaRPr lang="cs-CZ" sz="1300">
                  <a:solidFill>
                    <a:sysClr val="windowText" lastClr="000000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1.5177484116043699E-2"/>
              <c:y val="0.25634638030795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987844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523466494786664"/>
          <c:w val="1"/>
          <c:h val="9.14476020038182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66B640E-FEC5-42A0-A101-171B5E498C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CBD5AFF-90FE-4747-BA2A-89F2F373FD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187C6-BAE3-49DB-869F-8BA0E96D4DCC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DA2E82-C08A-4098-B423-A5D08EB9D7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AC1C7E-2B03-4493-A603-9341774E0A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E76D1-CF06-4DCE-AA2B-7F909028C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760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8D63A-42FE-477E-B52C-5FD49929A5BC}" type="datetimeFigureOut">
              <a:rPr lang="cs-CZ" smtClean="0"/>
              <a:t>10. 6. 2020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B4802-4BAC-483D-AAE7-3943EACC3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7759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BDDC-43E7-4C59-8DCA-DACB18EF9EA9}" type="datetime1">
              <a:rPr lang="cs-CZ" smtClean="0"/>
              <a:t>10. 6. 2020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42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917-E872-4DB7-AB50-796C9EEC81C6}" type="datetime1">
              <a:rPr lang="cs-CZ" smtClean="0"/>
              <a:t>10. 6. 2020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57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6A5-BBF0-49B5-9D25-0E39FBBE30C0}" type="datetime1">
              <a:rPr lang="cs-CZ" smtClean="0"/>
              <a:t>10. 6. 2020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34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361D-5C43-4A7F-BDA6-BB6D578B220E}" type="datetime1">
              <a:rPr lang="cs-CZ" smtClean="0"/>
              <a:t>10. 6. 2020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98659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63CD-AAB2-4EEB-AA46-6DA7F5700EA9}" type="datetime1">
              <a:rPr lang="cs-CZ" smtClean="0"/>
              <a:t>10. 6. 2020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48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39C0-77D8-4EF5-8C2E-D4DE4C6B34C3}" type="datetime1">
              <a:rPr lang="cs-CZ" smtClean="0"/>
              <a:t>10. 6. 2020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57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1E05-E53C-4BE5-8ADE-6E474CE19C53}" type="datetime1">
              <a:rPr lang="cs-CZ" smtClean="0"/>
              <a:t>10. 6. 2020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66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B0D1-439E-4F2E-AEF4-FBFD1AF5FECF}" type="datetime1">
              <a:rPr lang="cs-CZ" smtClean="0"/>
              <a:t>10. 6. 2020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/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72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93A1-EDCE-470F-BF2E-CC3DD8EEC859}" type="datetime1">
              <a:rPr lang="cs-CZ" smtClean="0"/>
              <a:t>10. 6. 2020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44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5915-39E2-4131-BDA3-5253A8BD3335}" type="datetime1">
              <a:rPr lang="cs-CZ" smtClean="0"/>
              <a:t>10. 6. 2020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99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5D2F-503F-42E3-AF2B-FA857E848747}" type="datetime1">
              <a:rPr lang="cs-CZ" smtClean="0"/>
              <a:t>10. 6. 2020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42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361D-5C43-4A7F-BDA6-BB6D578B220E}" type="datetime1">
              <a:rPr lang="cs-CZ" smtClean="0"/>
              <a:t>10. 6. 2020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6CE22-4485-4AC9-9412-49A0B0D75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7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4C6A6F-9A1D-4C13-A689-7F3B56CB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256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Bakalářská práce </a:t>
            </a:r>
            <a:br>
              <a:rPr lang="cs-CZ" dirty="0"/>
            </a:br>
            <a:r>
              <a:rPr lang="cs-CZ" b="1" dirty="0"/>
              <a:t>Měření charakteristiky dvojice ventilátorů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B1A34F-245F-472E-8065-48DA3B0DB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8551"/>
            <a:ext cx="9144000" cy="194620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/>
              <a:t>Autor bakalářské práce:	</a:t>
            </a:r>
            <a:r>
              <a:rPr lang="cs-CZ" sz="2500" dirty="0"/>
              <a:t>Jan Jeremiáš</a:t>
            </a:r>
          </a:p>
          <a:p>
            <a:pPr algn="l"/>
            <a:r>
              <a:rPr lang="cs-CZ" sz="2500" b="1" dirty="0"/>
              <a:t>Vedoucí bakalářské práce:	</a:t>
            </a:r>
            <a:r>
              <a:rPr lang="cs-CZ" sz="2500" dirty="0"/>
              <a:t>Ing. Jan Kolínský, Ph.D</a:t>
            </a:r>
          </a:p>
          <a:p>
            <a:pPr algn="l"/>
            <a:r>
              <a:rPr lang="cs-CZ" sz="2500" b="1" dirty="0"/>
              <a:t>Oponent bakalářské práce:	</a:t>
            </a:r>
            <a:r>
              <a:rPr lang="cs-CZ" sz="2500" dirty="0"/>
              <a:t>Ing. Lukáš </a:t>
            </a:r>
            <a:r>
              <a:rPr lang="cs-CZ" sz="2500" dirty="0" err="1"/>
              <a:t>Manoch</a:t>
            </a:r>
            <a:endParaRPr lang="cs-CZ" sz="2500" dirty="0"/>
          </a:p>
          <a:p>
            <a:pPr algn="l"/>
            <a:r>
              <a:rPr lang="cs-CZ" sz="2500" dirty="0"/>
              <a:t>				Červen 2020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70058C3-C446-49E6-BAA7-F9CF794B48CE}"/>
              </a:ext>
            </a:extLst>
          </p:cNvPr>
          <p:cNvSpPr txBox="1"/>
          <p:nvPr/>
        </p:nvSpPr>
        <p:spPr>
          <a:xfrm>
            <a:off x="1164169" y="476290"/>
            <a:ext cx="98636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>
                <a:highlight>
                  <a:srgbClr val="FF0000"/>
                </a:highlight>
              </a:rPr>
              <a:t>Vysoká škola technická a ekonomická v Českých Budějovicích</a:t>
            </a:r>
          </a:p>
        </p:txBody>
      </p:sp>
    </p:spTree>
    <p:extLst>
      <p:ext uri="{BB962C8B-B14F-4D97-AF65-F5344CB8AC3E}">
        <p14:creationId xmlns:p14="http://schemas.microsoft.com/office/powerpoint/2010/main" val="758961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84C3D-7299-4796-B573-53A842294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Aplikační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6E0A9-BF2F-449F-8648-D787CF1A8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Komparace dvojice ventilátorů se samotným ventilátorem při stejném napětí 12 V</a:t>
            </a:r>
          </a:p>
          <a:p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2CEF08-D15B-46CD-A356-31FE3CF2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10/12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28B4B52F-72F4-4113-9F90-72DC3958E1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6348570"/>
              </p:ext>
            </p:extLst>
          </p:nvPr>
        </p:nvGraphicFramePr>
        <p:xfrm>
          <a:off x="838200" y="2565400"/>
          <a:ext cx="10515600" cy="3927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7327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505B2-5E09-46CF-B76D-F9D3BAD01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2B560-76B5-4235-88A3-B4E2A3494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150"/>
            <a:ext cx="10515600" cy="4595813"/>
          </a:xfrm>
        </p:spPr>
        <p:txBody>
          <a:bodyPr>
            <a:normAutofit/>
          </a:bodyPr>
          <a:lstStyle/>
          <a:p>
            <a:r>
              <a:rPr lang="cs-CZ" sz="2500" dirty="0"/>
              <a:t>Byla inovována trať</a:t>
            </a:r>
          </a:p>
          <a:p>
            <a:endParaRPr lang="cs-CZ" sz="2500" dirty="0"/>
          </a:p>
          <a:p>
            <a:r>
              <a:rPr lang="cs-CZ" sz="2500" dirty="0"/>
              <a:t>Byla změřená data pro dvojici ventilátorů</a:t>
            </a:r>
          </a:p>
          <a:p>
            <a:endParaRPr lang="cs-CZ" sz="2500" dirty="0"/>
          </a:p>
          <a:p>
            <a:r>
              <a:rPr lang="cs-CZ" sz="2500" dirty="0"/>
              <a:t>Byla porovnána dvě různá napětí</a:t>
            </a:r>
          </a:p>
          <a:p>
            <a:endParaRPr lang="cs-CZ" sz="2500" dirty="0"/>
          </a:p>
          <a:p>
            <a:r>
              <a:rPr lang="cs-CZ" sz="2500" dirty="0"/>
              <a:t>Byla porovnána dvě různá uložení při stejném napětí</a:t>
            </a:r>
          </a:p>
          <a:p>
            <a:endParaRPr lang="cs-CZ" sz="2500" dirty="0"/>
          </a:p>
          <a:p>
            <a:r>
              <a:rPr lang="cs-CZ" sz="2500" dirty="0"/>
              <a:t>Cíl práce byl naplněn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D20759-A1A5-4F36-88D4-E467F0C7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11/12</a:t>
            </a:r>
          </a:p>
        </p:txBody>
      </p:sp>
    </p:spTree>
    <p:extLst>
      <p:ext uri="{BB962C8B-B14F-4D97-AF65-F5344CB8AC3E}">
        <p14:creationId xmlns:p14="http://schemas.microsoft.com/office/powerpoint/2010/main" val="1910364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797576-C76B-4240-8FBB-DE12D0EE8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8000" b="1" dirty="0"/>
              <a:t>Děkuji za pozornost</a:t>
            </a:r>
          </a:p>
          <a:p>
            <a:pPr marL="0" indent="0" algn="ctr">
              <a:buNone/>
            </a:pPr>
            <a:r>
              <a:rPr lang="cs-CZ" sz="4500" dirty="0"/>
              <a:t>Jan Jeremiáš</a:t>
            </a:r>
            <a:br>
              <a:rPr lang="cs-CZ" sz="4500" dirty="0"/>
            </a:br>
            <a:r>
              <a:rPr lang="cs-CZ" sz="4500" dirty="0"/>
              <a:t>22028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20D532-7A07-47D5-AF8F-4507D405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12/12</a:t>
            </a:r>
          </a:p>
        </p:txBody>
      </p:sp>
    </p:spTree>
    <p:extLst>
      <p:ext uri="{BB962C8B-B14F-4D97-AF65-F5344CB8AC3E}">
        <p14:creationId xmlns:p14="http://schemas.microsoft.com/office/powerpoint/2010/main" val="346365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4682E-27C9-40C9-BCA1-7274591E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577215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 dirty="0"/>
              <a:t>Osnova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CD3FF-33EF-4051-AA75-B77306C8A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209060"/>
            <a:ext cx="10168128" cy="3695020"/>
          </a:xfrm>
        </p:spPr>
        <p:txBody>
          <a:bodyPr>
            <a:normAutofit/>
          </a:bodyPr>
          <a:lstStyle/>
          <a:p>
            <a:r>
              <a:rPr lang="cs-CZ" sz="2500" dirty="0"/>
              <a:t>Cíl práce </a:t>
            </a:r>
          </a:p>
          <a:p>
            <a:r>
              <a:rPr lang="cs-CZ" sz="2500" dirty="0"/>
              <a:t> Teoretická část: 	úvod do aerodynamiky</a:t>
            </a:r>
            <a:br>
              <a:rPr lang="cs-CZ" sz="2500" dirty="0"/>
            </a:br>
            <a:r>
              <a:rPr lang="cs-CZ" sz="2500" dirty="0"/>
              <a:t>			aerodynamické tunely</a:t>
            </a:r>
          </a:p>
          <a:p>
            <a:pPr marL="0" indent="0">
              <a:buNone/>
            </a:pPr>
            <a:endParaRPr lang="cs-CZ" sz="2500" dirty="0"/>
          </a:p>
          <a:p>
            <a:r>
              <a:rPr lang="cs-CZ" sz="2500" dirty="0"/>
              <a:t> Aplikační část:	představení použitých měřidel</a:t>
            </a:r>
            <a:br>
              <a:rPr lang="cs-CZ" sz="2500" dirty="0"/>
            </a:br>
            <a:r>
              <a:rPr lang="cs-CZ" sz="2500" dirty="0"/>
              <a:t>			popis experimentu</a:t>
            </a:r>
            <a:br>
              <a:rPr lang="cs-CZ" sz="2500" dirty="0"/>
            </a:br>
            <a:r>
              <a:rPr lang="cs-CZ" sz="2500" dirty="0"/>
              <a:t>			popis měření</a:t>
            </a:r>
            <a:br>
              <a:rPr lang="cs-CZ" sz="2500" dirty="0"/>
            </a:br>
            <a:r>
              <a:rPr lang="cs-CZ" sz="2500" dirty="0"/>
              <a:t>			porovnání výsledků</a:t>
            </a:r>
          </a:p>
          <a:p>
            <a:r>
              <a:rPr lang="cs-CZ" sz="2500" dirty="0"/>
              <a:t>Závěr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F60B721-12DC-4865-9F35-79571B20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chemeClr val="tx1">
                    <a:lumMod val="50000"/>
                    <a:lumOff val="50000"/>
                  </a:schemeClr>
                </a:solidFill>
              </a:rPr>
              <a:t>2/12</a:t>
            </a:r>
          </a:p>
        </p:txBody>
      </p:sp>
    </p:spTree>
    <p:extLst>
      <p:ext uri="{BB962C8B-B14F-4D97-AF65-F5344CB8AC3E}">
        <p14:creationId xmlns:p14="http://schemas.microsoft.com/office/powerpoint/2010/main" val="1759332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52DB8-2B54-4A42-B1BA-0542FD458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577215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5DA3D5-B803-4B3C-A60E-6E6B28401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209060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dirty="0"/>
              <a:t>Proveďte uvedení do tématu aerodynamiky, aerodynamických tunelů, typů ventilátorů a použitelné měřicí techniky. </a:t>
            </a:r>
            <a:r>
              <a:rPr lang="cs-CZ" sz="2500" dirty="0">
                <a:solidFill>
                  <a:srgbClr val="FF0000"/>
                </a:solidFill>
              </a:rPr>
              <a:t>Navrhněte modifikaci stávající experimentální tratě. Stanovte výkonovou charakteristiku dvojice ventilátorů uložených paralelně</a:t>
            </a:r>
            <a:r>
              <a:rPr lang="cs-CZ" sz="2500" dirty="0"/>
              <a:t>. Změřená data zpracujte. Získané výsledky kriticky porovnejte s teoretickými předpoklady a dále diskutujte.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B4666037-E523-468C-8FE3-933C39086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chemeClr val="tx1">
                    <a:lumMod val="50000"/>
                    <a:lumOff val="50000"/>
                  </a:schemeClr>
                </a:solidFill>
              </a:rPr>
              <a:t>3/12</a:t>
            </a:r>
          </a:p>
        </p:txBody>
      </p:sp>
    </p:spTree>
    <p:extLst>
      <p:ext uri="{BB962C8B-B14F-4D97-AF65-F5344CB8AC3E}">
        <p14:creationId xmlns:p14="http://schemas.microsoft.com/office/powerpoint/2010/main" val="1785649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98312-5169-46C6-B293-2CC46F66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044" y="516139"/>
            <a:ext cx="10515600" cy="1335884"/>
          </a:xfrm>
        </p:spPr>
        <p:txBody>
          <a:bodyPr>
            <a:normAutofit/>
          </a:bodyPr>
          <a:lstStyle/>
          <a:p>
            <a:r>
              <a:rPr lang="cs-CZ" sz="4000" b="1" dirty="0"/>
              <a:t>Teoretická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841FF2-36BB-45E6-A47D-BA1B72CB9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044" y="2345236"/>
            <a:ext cx="10515600" cy="3517901"/>
          </a:xfrm>
        </p:spPr>
        <p:txBody>
          <a:bodyPr/>
          <a:lstStyle/>
          <a:p>
            <a:r>
              <a:rPr lang="cs-CZ" dirty="0"/>
              <a:t>Aerodynamika</a:t>
            </a:r>
          </a:p>
          <a:p>
            <a:r>
              <a:rPr lang="cs-CZ" dirty="0"/>
              <a:t>Fyzikální zákony v aerodynamice </a:t>
            </a:r>
          </a:p>
          <a:p>
            <a:r>
              <a:rPr lang="cs-CZ" dirty="0"/>
              <a:t>Fyzikální jednotky používané v aerodynamice</a:t>
            </a:r>
          </a:p>
          <a:p>
            <a:r>
              <a:rPr lang="cs-CZ" dirty="0"/>
              <a:t>Aerodynamické tunely</a:t>
            </a:r>
          </a:p>
          <a:p>
            <a:r>
              <a:rPr lang="cs-CZ" dirty="0"/>
              <a:t>Ventilátory</a:t>
            </a:r>
          </a:p>
          <a:p>
            <a:r>
              <a:rPr lang="cs-CZ" dirty="0"/>
              <a:t>Měřící metody pro aerodynamiku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C7C4DC-1E72-45A1-A1E2-B794A80FC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4/12</a:t>
            </a:r>
          </a:p>
        </p:txBody>
      </p:sp>
    </p:spTree>
    <p:extLst>
      <p:ext uri="{BB962C8B-B14F-4D97-AF65-F5344CB8AC3E}">
        <p14:creationId xmlns:p14="http://schemas.microsoft.com/office/powerpoint/2010/main" val="323806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665C0-4399-4836-AB40-2CEC2637B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08309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Aplikační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ED3BA7-5042-4A16-A3A0-6C7121B91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436216"/>
            <a:ext cx="11144251" cy="2920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i="1" u="sng" dirty="0"/>
              <a:t>Použitá měřidla s ventilátory</a:t>
            </a:r>
          </a:p>
          <a:p>
            <a:r>
              <a:rPr lang="cs-CZ" sz="2500" dirty="0"/>
              <a:t>Laboratorní lineární zdroj MANSON EP-613</a:t>
            </a:r>
          </a:p>
          <a:p>
            <a:r>
              <a:rPr lang="cs-CZ" sz="2500" dirty="0"/>
              <a:t>Digitální </a:t>
            </a:r>
            <a:r>
              <a:rPr lang="cs-CZ" sz="2500" dirty="0" err="1"/>
              <a:t>termoanemometr</a:t>
            </a:r>
            <a:r>
              <a:rPr lang="cs-CZ" sz="2500" dirty="0"/>
              <a:t> FVAD 35 </a:t>
            </a:r>
            <a:r>
              <a:rPr lang="cs-CZ" sz="2500" dirty="0" err="1"/>
              <a:t>THx</a:t>
            </a:r>
            <a:endParaRPr lang="cs-CZ" sz="2500" dirty="0"/>
          </a:p>
          <a:p>
            <a:r>
              <a:rPr lang="cs-CZ" sz="2500" dirty="0" err="1"/>
              <a:t>Datalogger</a:t>
            </a:r>
            <a:r>
              <a:rPr lang="cs-CZ" sz="2500" dirty="0"/>
              <a:t> </a:t>
            </a:r>
            <a:r>
              <a:rPr lang="cs-CZ" sz="2500" dirty="0" err="1"/>
              <a:t>Ahlborn</a:t>
            </a:r>
            <a:r>
              <a:rPr lang="cs-CZ" sz="2500" dirty="0"/>
              <a:t> </a:t>
            </a:r>
            <a:r>
              <a:rPr lang="cs-CZ" sz="2500" dirty="0" err="1"/>
              <a:t>Almemo</a:t>
            </a:r>
            <a:r>
              <a:rPr lang="cs-CZ" sz="2500" dirty="0"/>
              <a:t> 2590-4</a:t>
            </a:r>
          </a:p>
          <a:p>
            <a:r>
              <a:rPr lang="cs-CZ" sz="2500" dirty="0"/>
              <a:t>Snímač rozdílu tlaku Beck 985 Q </a:t>
            </a:r>
            <a:r>
              <a:rPr lang="cs-CZ" sz="2500" dirty="0">
                <a:solidFill>
                  <a:srgbClr val="FF0000"/>
                </a:solidFill>
              </a:rPr>
              <a:t>(1,2 odběr tlaků ; 3 – snímač tlaku Beck 985 Q)</a:t>
            </a:r>
          </a:p>
          <a:p>
            <a:r>
              <a:rPr lang="cs-CZ" sz="2500" dirty="0"/>
              <a:t>Ventilátor SUNON 12 V</a:t>
            </a:r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D4E73965-70A1-4EEB-893B-5B038F7BB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5/12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B9A6972-A3C8-42B1-8416-A82793689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63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0829" y="291129"/>
            <a:ext cx="3505495" cy="1232872"/>
          </a:xfrm>
        </p:spPr>
        <p:txBody>
          <a:bodyPr>
            <a:normAutofit/>
          </a:bodyPr>
          <a:lstStyle/>
          <a:p>
            <a:r>
              <a:rPr lang="cs-CZ" sz="4000" b="1" dirty="0"/>
              <a:t>Aplikační část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5760889-6F2E-4F5F-979D-C074CDD8F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829" y="1341949"/>
            <a:ext cx="5161319" cy="923925"/>
          </a:xfrm>
        </p:spPr>
        <p:txBody>
          <a:bodyPr>
            <a:normAutofit/>
          </a:bodyPr>
          <a:lstStyle/>
          <a:p>
            <a:r>
              <a:rPr lang="cs-CZ" sz="2500" dirty="0"/>
              <a:t>Návrh nové komponenty do stávajícího aerodynamického tunelu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123688" y="6356350"/>
            <a:ext cx="41148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>
                <a:solidFill>
                  <a:srgbClr val="303030"/>
                </a:solidFill>
              </a:rPr>
              <a:t>6/12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921E057-0ED7-4508-B914-6FDEDFBB9D5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0099" y="2597661"/>
            <a:ext cx="6584098" cy="3426901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116758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3C013-F9E0-4439-AD83-2BA359B4B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859536"/>
            <a:ext cx="4837176" cy="1243584"/>
          </a:xfrm>
        </p:spPr>
        <p:txBody>
          <a:bodyPr>
            <a:normAutofit/>
          </a:bodyPr>
          <a:lstStyle/>
          <a:p>
            <a:r>
              <a:rPr lang="cs-CZ" sz="4000" b="1" dirty="0"/>
              <a:t>Aplikační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18D349-D087-4784-A09C-E14815169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2514600"/>
            <a:ext cx="4837176" cy="3666744"/>
          </a:xfrm>
        </p:spPr>
        <p:txBody>
          <a:bodyPr>
            <a:normAutofit/>
          </a:bodyPr>
          <a:lstStyle/>
          <a:p>
            <a:r>
              <a:rPr lang="cs-CZ" sz="2500" dirty="0"/>
              <a:t>3D tisk</a:t>
            </a:r>
          </a:p>
          <a:p>
            <a:r>
              <a:rPr lang="cs-CZ" sz="2500" dirty="0"/>
              <a:t>Korekce chyby tisku</a:t>
            </a:r>
          </a:p>
          <a:p>
            <a:r>
              <a:rPr lang="cs-CZ" sz="2500" dirty="0"/>
              <a:t>Modifikace tunelu </a:t>
            </a:r>
            <a:r>
              <a:rPr lang="cs-CZ" sz="2500" dirty="0">
                <a:solidFill>
                  <a:srgbClr val="FF0000"/>
                </a:solidFill>
              </a:rPr>
              <a:t>(na obrázku 5. a 7. člen)</a:t>
            </a:r>
          </a:p>
          <a:p>
            <a:r>
              <a:rPr lang="cs-CZ" sz="2500" dirty="0"/>
              <a:t>Aerodynamický tunel</a:t>
            </a:r>
          </a:p>
          <a:p>
            <a:r>
              <a:rPr lang="cs-CZ" sz="2500" dirty="0"/>
              <a:t>Popis měřícího postupu</a:t>
            </a:r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6F7461AF-60DC-4F1A-A797-613ED960B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65392" y="6355080"/>
            <a:ext cx="3765768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>
                <a:solidFill>
                  <a:schemeClr val="tx1">
                    <a:lumMod val="50000"/>
                    <a:lumOff val="50000"/>
                  </a:schemeClr>
                </a:solidFill>
              </a:rPr>
              <a:t>7/12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07FC7FF-39DE-45AC-A83E-2E6F48CB6A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0742" y="2697116"/>
            <a:ext cx="2473083" cy="3073509"/>
          </a:xfrm>
          <a:prstGeom prst="rect">
            <a:avLst/>
          </a:prstGeom>
          <a:noFill/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008EF1F-D609-4BEB-BB9D-47EBE1D7013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89612" y="2697116"/>
            <a:ext cx="3374861" cy="3152775"/>
          </a:xfrm>
          <a:prstGeom prst="rect">
            <a:avLst/>
          </a:prstGeom>
          <a:noFill/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797D643A-DD0C-4D06-97D3-BBA47182D52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71875" y="79664"/>
            <a:ext cx="8011649" cy="2112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5017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BB794-746A-4DC2-90DB-F61CB0934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>
            <a:normAutofit/>
          </a:bodyPr>
          <a:lstStyle/>
          <a:p>
            <a:r>
              <a:rPr lang="cs-CZ" sz="4000" b="1" dirty="0"/>
              <a:t>Aplikační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5FC995-4680-4541-9933-A375BFF9B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cs-CZ" sz="2500" dirty="0"/>
              <a:t>Změřená data</a:t>
            </a:r>
          </a:p>
          <a:p>
            <a:r>
              <a:rPr lang="cs-CZ" sz="2500" dirty="0"/>
              <a:t>Převedení na objemový průtok</a:t>
            </a:r>
          </a:p>
          <a:p>
            <a:r>
              <a:rPr lang="cs-CZ" sz="2500" dirty="0"/>
              <a:t>Komparace dvojice ventilátorů s při 12V a 8V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83ADBD-BEDA-4661-9A7A-9AD40001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8/12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F56F19F8-31B1-45C1-A1CB-DB30105333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0799492"/>
              </p:ext>
            </p:extLst>
          </p:nvPr>
        </p:nvGraphicFramePr>
        <p:xfrm>
          <a:off x="838200" y="2679700"/>
          <a:ext cx="10439400" cy="381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3581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A2AF1-FC18-484B-A7DB-A4F11A093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Aplikační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A381DD-EBBA-4E81-9FD2-037285647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Komparace rychlosti proudění při sériovém a paralelním uložení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ADCFA5EF-EAE5-41E9-A69D-C006438D1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9/12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E3994731-9BC7-49D7-92AB-5BD6801048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999072"/>
              </p:ext>
            </p:extLst>
          </p:nvPr>
        </p:nvGraphicFramePr>
        <p:xfrm>
          <a:off x="838200" y="2428875"/>
          <a:ext cx="9553574" cy="3927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8496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83</TotalTime>
  <Words>383</Words>
  <Application>Microsoft Office PowerPoint</Application>
  <PresentationFormat>Širokoúhlá obrazovka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Bakalářská práce  Měření charakteristiky dvojice ventilátorů</vt:lpstr>
      <vt:lpstr>Osnova </vt:lpstr>
      <vt:lpstr>Cíl práce</vt:lpstr>
      <vt:lpstr>Teoretická část</vt:lpstr>
      <vt:lpstr>Aplikační část</vt:lpstr>
      <vt:lpstr>Aplikační část</vt:lpstr>
      <vt:lpstr>Aplikační část</vt:lpstr>
      <vt:lpstr>Aplikační část</vt:lpstr>
      <vt:lpstr>Aplikační část</vt:lpstr>
      <vt:lpstr>Aplikační část</vt:lpstr>
      <vt:lpstr>Závěr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Bakalářská práce  Měření charakteristiky dvojice ventilátorů</dc:title>
  <dc:creator>Jan Jeremiáš</dc:creator>
  <cp:lastModifiedBy>Jan Jeremiáš</cp:lastModifiedBy>
  <cp:revision>17</cp:revision>
  <dcterms:created xsi:type="dcterms:W3CDTF">2020-06-10T20:17:16Z</dcterms:created>
  <dcterms:modified xsi:type="dcterms:W3CDTF">2020-06-10T21:58:22Z</dcterms:modified>
</cp:coreProperties>
</file>