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58" r:id="rId5"/>
    <p:sldId id="259" r:id="rId6"/>
    <p:sldId id="267" r:id="rId7"/>
    <p:sldId id="266" r:id="rId8"/>
    <p:sldId id="268" r:id="rId9"/>
    <p:sldId id="269" r:id="rId10"/>
    <p:sldId id="260" r:id="rId11"/>
    <p:sldId id="271" r:id="rId12"/>
    <p:sldId id="272" r:id="rId13"/>
    <p:sldId id="273" r:id="rId14"/>
    <p:sldId id="261" r:id="rId15"/>
    <p:sldId id="274" r:id="rId16"/>
    <p:sldId id="275" r:id="rId17"/>
    <p:sldId id="276" r:id="rId18"/>
    <p:sldId id="277" r:id="rId19"/>
    <p:sldId id="262" r:id="rId20"/>
    <p:sldId id="263" r:id="rId21"/>
    <p:sldId id="27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Plamen			Plazma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15 mm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List1!$A$2:$A$8</c:f>
              <c:strCache>
                <c:ptCount val="7"/>
                <c:pt idx="0">
                  <c:v>Horní</c:v>
                </c:pt>
                <c:pt idx="1">
                  <c:v>Střed</c:v>
                </c:pt>
                <c:pt idx="2">
                  <c:v>Spodní</c:v>
                </c:pt>
                <c:pt idx="4">
                  <c:v>Horní</c:v>
                </c:pt>
                <c:pt idx="5">
                  <c:v>Střed</c:v>
                </c:pt>
                <c:pt idx="6">
                  <c:v>Spodní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4.6829999999999945</c:v>
                </c:pt>
                <c:pt idx="1">
                  <c:v>1.9049999999999996</c:v>
                </c:pt>
                <c:pt idx="2">
                  <c:v>2.9519999999999977</c:v>
                </c:pt>
                <c:pt idx="4">
                  <c:v>1.202</c:v>
                </c:pt>
                <c:pt idx="5">
                  <c:v>0.69000000000000083</c:v>
                </c:pt>
                <c:pt idx="6">
                  <c:v>1.0609999999999955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38-407B-A0C2-7F1103E6F76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 mm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List1!$A$2:$A$8</c:f>
              <c:strCache>
                <c:ptCount val="7"/>
                <c:pt idx="0">
                  <c:v>Horní</c:v>
                </c:pt>
                <c:pt idx="1">
                  <c:v>Střed</c:v>
                </c:pt>
                <c:pt idx="2">
                  <c:v>Spodní</c:v>
                </c:pt>
                <c:pt idx="4">
                  <c:v>Horní</c:v>
                </c:pt>
                <c:pt idx="5">
                  <c:v>Střed</c:v>
                </c:pt>
                <c:pt idx="6">
                  <c:v>Spodní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9.8730000000000047</c:v>
                </c:pt>
                <c:pt idx="1">
                  <c:v>6.9880000000000004</c:v>
                </c:pt>
                <c:pt idx="2">
                  <c:v>7.9809999999999999</c:v>
                </c:pt>
                <c:pt idx="4">
                  <c:v>2.5430000000000001</c:v>
                </c:pt>
                <c:pt idx="5">
                  <c:v>1.125</c:v>
                </c:pt>
                <c:pt idx="6">
                  <c:v>1.385999999999995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8-407B-A0C2-7F1103E6F76F}"/>
            </c:ext>
          </c:extLst>
        </c:ser>
        <c:gapWidth val="219"/>
        <c:overlap val="-27"/>
        <c:axId val="105554304"/>
        <c:axId val="105556992"/>
      </c:barChart>
      <c:catAx>
        <c:axId val="105554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5556992"/>
        <c:crosses val="autoZero"/>
        <c:auto val="1"/>
        <c:lblAlgn val="ctr"/>
        <c:lblOffset val="100"/>
      </c:catAx>
      <c:valAx>
        <c:axId val="105556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555430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Plazma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3 mm</c:v>
                </c:pt>
                <c:pt idx="1">
                  <c:v>6 mm</c:v>
                </c:pt>
                <c:pt idx="2">
                  <c:v>15 mm</c:v>
                </c:pt>
                <c:pt idx="3">
                  <c:v>Střed vzorku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164</c:v>
                </c:pt>
                <c:pt idx="1">
                  <c:v>156</c:v>
                </c:pt>
                <c:pt idx="2">
                  <c:v>141</c:v>
                </c:pt>
                <c:pt idx="3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EA-4E72-BEED-6F1EEF5BF88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Plamen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3 mm</c:v>
                </c:pt>
                <c:pt idx="1">
                  <c:v>6 mm</c:v>
                </c:pt>
                <c:pt idx="2">
                  <c:v>15 mm</c:v>
                </c:pt>
                <c:pt idx="3">
                  <c:v>Střed vzorku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113</c:v>
                </c:pt>
                <c:pt idx="1">
                  <c:v>111</c:v>
                </c:pt>
                <c:pt idx="2">
                  <c:v>117</c:v>
                </c:pt>
                <c:pt idx="3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EA-4E72-BEED-6F1EEF5BF88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Tabulková hodnota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3 mm</c:v>
                </c:pt>
                <c:pt idx="1">
                  <c:v>6 mm</c:v>
                </c:pt>
                <c:pt idx="2">
                  <c:v>15 mm</c:v>
                </c:pt>
                <c:pt idx="3">
                  <c:v>Střed vzorku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EA-4E72-BEED-6F1EEF5BF882}"/>
            </c:ext>
          </c:extLst>
        </c:ser>
        <c:marker val="1"/>
        <c:axId val="131852160"/>
        <c:axId val="131853696"/>
      </c:lineChart>
      <c:catAx>
        <c:axId val="131852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853696"/>
        <c:crosses val="autoZero"/>
        <c:auto val="1"/>
        <c:lblAlgn val="ctr"/>
        <c:lblOffset val="100"/>
      </c:catAx>
      <c:valAx>
        <c:axId val="131853696"/>
        <c:scaling>
          <c:orientation val="minMax"/>
          <c:min val="9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85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Plazma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3 mm</c:v>
                </c:pt>
                <c:pt idx="1">
                  <c:v>6 mm</c:v>
                </c:pt>
                <c:pt idx="2">
                  <c:v>15 mm</c:v>
                </c:pt>
                <c:pt idx="3">
                  <c:v>Střed vzorku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142</c:v>
                </c:pt>
                <c:pt idx="1">
                  <c:v>126</c:v>
                </c:pt>
                <c:pt idx="2">
                  <c:v>119</c:v>
                </c:pt>
                <c:pt idx="3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24-4775-ABC4-31FD052BEB8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Plamen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3 mm</c:v>
                </c:pt>
                <c:pt idx="1">
                  <c:v>6 mm</c:v>
                </c:pt>
                <c:pt idx="2">
                  <c:v>15 mm</c:v>
                </c:pt>
                <c:pt idx="3">
                  <c:v>Střed vzorku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104</c:v>
                </c:pt>
                <c:pt idx="1">
                  <c:v>102</c:v>
                </c:pt>
                <c:pt idx="2">
                  <c:v>113</c:v>
                </c:pt>
                <c:pt idx="3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24-4775-ABC4-31FD052BEB8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Tabulková hodnota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3 mm</c:v>
                </c:pt>
                <c:pt idx="1">
                  <c:v>6 mm</c:v>
                </c:pt>
                <c:pt idx="2">
                  <c:v>15 mm</c:v>
                </c:pt>
                <c:pt idx="3">
                  <c:v>Střed vzorku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24-4775-ABC4-31FD052BEB88}"/>
            </c:ext>
          </c:extLst>
        </c:ser>
        <c:marker val="1"/>
        <c:axId val="132346624"/>
        <c:axId val="132348160"/>
      </c:lineChart>
      <c:catAx>
        <c:axId val="132346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348160"/>
        <c:crosses val="autoZero"/>
        <c:auto val="1"/>
        <c:lblAlgn val="ctr"/>
        <c:lblOffset val="100"/>
      </c:catAx>
      <c:valAx>
        <c:axId val="132348160"/>
        <c:scaling>
          <c:orientation val="minMax"/>
          <c:min val="9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3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0341D-789D-460B-9DF0-1E7D7EB21BD4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AAF07-148D-45AB-BBC8-7AFE552AE2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5245-3F34-4071-AF8E-959EED4E485D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1E05-B781-4723-9C8C-C505C41DCE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1E05-B781-4723-9C8C-C505C41DCE0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018C3F-38A4-440B-93EB-2637ABA222A6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5918" y="642918"/>
            <a:ext cx="6672282" cy="5715040"/>
          </a:xfrm>
        </p:spPr>
        <p:txBody>
          <a:bodyPr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Vyhodnocení vybraných charakteristik řezné plochy při dělení materiálů využitím plazmového oblouku a plamene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4546" y="285728"/>
            <a:ext cx="6172200" cy="6086508"/>
          </a:xfrm>
        </p:spPr>
        <p:txBody>
          <a:bodyPr>
            <a:normAutofit/>
          </a:bodyPr>
          <a:lstStyle/>
          <a:p>
            <a:pPr algn="ctr"/>
            <a:endParaRPr lang="cs-CZ" sz="1600" b="0" dirty="0" smtClean="0"/>
          </a:p>
          <a:p>
            <a:pPr algn="ctr"/>
            <a:r>
              <a:rPr lang="cs-CZ" sz="1600" b="0" dirty="0" smtClean="0">
                <a:solidFill>
                  <a:schemeClr val="tx1"/>
                </a:solidFill>
              </a:rPr>
              <a:t>Vysoká škola technická a ekonomická v Českých Budějovicích</a:t>
            </a:r>
          </a:p>
          <a:p>
            <a:pPr algn="ctr"/>
            <a:r>
              <a:rPr lang="cs-CZ" sz="1600" b="0" dirty="0" smtClean="0">
                <a:solidFill>
                  <a:schemeClr val="tx1"/>
                </a:solidFill>
              </a:rPr>
              <a:t>Ústav technicko – technologický</a:t>
            </a:r>
          </a:p>
          <a:p>
            <a:pPr algn="ctr"/>
            <a:endParaRPr lang="cs-CZ" sz="1600" b="0" dirty="0" smtClean="0"/>
          </a:p>
          <a:p>
            <a:endParaRPr lang="cs-CZ" b="0" dirty="0" smtClean="0"/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/>
          </a:p>
          <a:p>
            <a:pPr algn="ctr"/>
            <a:endParaRPr lang="cs-CZ" b="0" dirty="0" smtClean="0"/>
          </a:p>
          <a:p>
            <a:pPr algn="ctr"/>
            <a:r>
              <a:rPr lang="cs-CZ" b="0" dirty="0" smtClean="0"/>
              <a:t>Autor práce: Martin Pinc</a:t>
            </a:r>
          </a:p>
          <a:p>
            <a:pPr algn="ctr"/>
            <a:r>
              <a:rPr lang="cs-CZ" b="0" dirty="0" smtClean="0"/>
              <a:t>Vedoucí práce: Ing. Ján Majerník, PhD.</a:t>
            </a:r>
          </a:p>
        </p:txBody>
      </p:sp>
      <p:pic>
        <p:nvPicPr>
          <p:cNvPr id="17410" name="Picture 2" descr="Vysoká škola technická a ekonomická v Českých Budějovicích – Wikipe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1000108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Posuzování kvality řezu</a:t>
            </a:r>
          </a:p>
          <a:p>
            <a:pPr lvl="2"/>
            <a:r>
              <a:rPr lang="cs-CZ" dirty="0" smtClean="0"/>
              <a:t>Drsnost</a:t>
            </a:r>
          </a:p>
          <a:p>
            <a:pPr lvl="2"/>
            <a:r>
              <a:rPr lang="cs-CZ" dirty="0" smtClean="0"/>
              <a:t>Tvrdost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Určení vhodnosti využití jednotlivých technologií termického dělení materiálu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Výzkumná otázka: </a:t>
            </a:r>
            <a:r>
              <a:rPr lang="cs-CZ" dirty="0" smtClean="0"/>
              <a:t>Která z technologií dělení materiálu plamenem a dělení materiálu pomocí plazmového oblouku méně ovlivní vlastnosti vzorku?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vzorků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Zvolený materiál: </a:t>
            </a:r>
            <a:r>
              <a:rPr lang="cs-CZ" sz="1600" dirty="0" smtClean="0"/>
              <a:t>Nelegovaná ocel 11 373 (S 235 JRG 1, Fe360B)</a:t>
            </a:r>
          </a:p>
          <a:p>
            <a:pPr>
              <a:buNone/>
            </a:pPr>
            <a:r>
              <a:rPr lang="cs-CZ" sz="1600" dirty="0" smtClean="0"/>
              <a:t>				 Předepsaná tvrdost HB = 120</a:t>
            </a:r>
          </a:p>
          <a:p>
            <a:endParaRPr lang="cs-CZ" dirty="0" smtClean="0"/>
          </a:p>
          <a:p>
            <a:r>
              <a:rPr lang="cs-CZ" dirty="0" smtClean="0"/>
              <a:t>Ideální tvar vzorku pro testování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600" dirty="0" smtClean="0"/>
              <a:t>Obsahuje: 	Ostrý, tupý, pravý úhel</a:t>
            </a:r>
          </a:p>
          <a:p>
            <a:pPr>
              <a:buNone/>
            </a:pPr>
            <a:r>
              <a:rPr lang="cs-CZ" sz="1600" dirty="0" smtClean="0"/>
              <a:t>			Rovné, zkosené, zaoblené, rovnoběžné hrany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143248"/>
            <a:ext cx="39724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r>
              <a:rPr lang="cs-CZ" dirty="0" smtClean="0"/>
              <a:t>Testovaný vzorek:		         </a:t>
            </a:r>
            <a:r>
              <a:rPr lang="cs-CZ" sz="1800" dirty="0" smtClean="0"/>
              <a:t>Rozměry: 100 x 100 mm </a:t>
            </a:r>
            <a:r>
              <a:rPr lang="cs-CZ" dirty="0" smtClean="0"/>
              <a:t>			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1800" dirty="0" smtClean="0"/>
              <a:t>				</a:t>
            </a:r>
          </a:p>
          <a:p>
            <a:pPr>
              <a:buNone/>
            </a:pPr>
            <a:r>
              <a:rPr lang="cs-CZ" sz="1800" dirty="0" smtClean="0"/>
              <a:t>							       Testované tloušťky</a:t>
            </a:r>
          </a:p>
          <a:p>
            <a:pPr>
              <a:buNone/>
            </a:pPr>
            <a:r>
              <a:rPr lang="cs-CZ" sz="1800" dirty="0" smtClean="0"/>
              <a:t>								10 mm</a:t>
            </a:r>
          </a:p>
          <a:p>
            <a:pPr>
              <a:buNone/>
            </a:pPr>
            <a:r>
              <a:rPr lang="cs-CZ" sz="1800" dirty="0" smtClean="0"/>
              <a:t>								15 mm</a:t>
            </a:r>
          </a:p>
          <a:p>
            <a:pPr>
              <a:buNone/>
            </a:pPr>
            <a:r>
              <a:rPr lang="cs-CZ" sz="1800" dirty="0" smtClean="0"/>
              <a:t>								20 mm</a:t>
            </a:r>
          </a:p>
          <a:p>
            <a:pPr>
              <a:buNone/>
            </a:pPr>
            <a:r>
              <a:rPr lang="cs-CZ" sz="1800" dirty="0" smtClean="0"/>
              <a:t>								35 mm 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71612"/>
            <a:ext cx="21333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52864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měřící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r>
              <a:rPr lang="cs-CZ" b="1" dirty="0" smtClean="0"/>
              <a:t>Drsnost: </a:t>
            </a:r>
            <a:r>
              <a:rPr lang="cs-CZ" dirty="0" smtClean="0"/>
              <a:t>	</a:t>
            </a:r>
            <a:r>
              <a:rPr lang="cs-CZ" sz="1800" dirty="0" smtClean="0"/>
              <a:t>Drsnoměr </a:t>
            </a:r>
            <a:r>
              <a:rPr lang="cs-CZ" sz="1800" dirty="0" err="1" smtClean="0"/>
              <a:t>MitutyoSurftest</a:t>
            </a:r>
            <a:r>
              <a:rPr lang="cs-CZ" sz="1800" dirty="0" smtClean="0"/>
              <a:t> SJ-410</a:t>
            </a:r>
          </a:p>
          <a:p>
            <a:pPr>
              <a:buNone/>
            </a:pPr>
            <a:r>
              <a:rPr lang="cs-CZ" sz="1800" dirty="0" smtClean="0"/>
              <a:t>			Zjišťována střední aritmetická odchylky (</a:t>
            </a:r>
            <a:r>
              <a:rPr lang="cs-CZ" sz="1800" dirty="0" err="1" smtClean="0"/>
              <a:t>Ra</a:t>
            </a:r>
            <a:r>
              <a:rPr lang="cs-CZ" sz="1800" dirty="0" smtClean="0"/>
              <a:t>)</a:t>
            </a:r>
          </a:p>
          <a:p>
            <a:pPr>
              <a:buNone/>
            </a:pPr>
            <a:r>
              <a:rPr lang="cs-CZ" sz="1800" dirty="0" smtClean="0"/>
              <a:t> 			3 testované místa – Horní hrana, spodní hrana, střed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b="1" dirty="0" smtClean="0"/>
              <a:t>Tvrdost:	</a:t>
            </a:r>
            <a:r>
              <a:rPr lang="cs-CZ" sz="1800" dirty="0" smtClean="0"/>
              <a:t>Mikrotvrdoměr </a:t>
            </a:r>
            <a:r>
              <a:rPr lang="cs-CZ" sz="1800" dirty="0" err="1" smtClean="0"/>
              <a:t>WilsonRockwell</a:t>
            </a:r>
            <a:r>
              <a:rPr lang="cs-CZ" sz="1800" dirty="0" smtClean="0"/>
              <a:t> 574 </a:t>
            </a:r>
          </a:p>
          <a:p>
            <a:pPr>
              <a:buNone/>
            </a:pPr>
            <a:r>
              <a:rPr lang="cs-CZ" sz="1800" dirty="0" smtClean="0"/>
              <a:t>			Měřeno metodou HRA (Převedeno na hodnoty HRB)</a:t>
            </a:r>
          </a:p>
          <a:p>
            <a:pPr>
              <a:buNone/>
            </a:pPr>
            <a:r>
              <a:rPr lang="cs-CZ" sz="1800" dirty="0" smtClean="0"/>
              <a:t>			8 testovacích bodů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256"/>
            <a:ext cx="4214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výsledků - Drsnost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		Tloušťka materiálu 15 mm</a:t>
            </a:r>
          </a:p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			</a:t>
            </a:r>
          </a:p>
          <a:p>
            <a:pPr>
              <a:buNone/>
            </a:pPr>
            <a:r>
              <a:rPr lang="cs-CZ" dirty="0" smtClean="0"/>
              <a:t>		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	Tloušťka materiálu 20 mm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00100" y="4643446"/>
          <a:ext cx="72152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810"/>
                <a:gridCol w="1803810"/>
                <a:gridCol w="1803810"/>
                <a:gridCol w="180381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Horní hrana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Spodní hrana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Plamen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6,988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15,995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7,981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Plazma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2,546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1,386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928660" y="2143116"/>
          <a:ext cx="72866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70"/>
                <a:gridCol w="1821670"/>
                <a:gridCol w="1821670"/>
                <a:gridCol w="182167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Horní hrana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Spodní hrana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Plamen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1,905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4,683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2,952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Plazma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0,690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1,202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1,061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výsledků - Drsnost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výsledků - Drsnost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Zkoumáno pod mikroskopem</a:t>
            </a:r>
          </a:p>
          <a:p>
            <a:pPr>
              <a:buNone/>
            </a:pPr>
            <a:r>
              <a:rPr lang="cs-CZ" dirty="0" smtClean="0"/>
              <a:t>			</a:t>
            </a:r>
            <a:r>
              <a:rPr lang="cs-CZ" b="1" dirty="0" smtClean="0"/>
              <a:t>15 mm</a:t>
            </a:r>
            <a:r>
              <a:rPr lang="cs-CZ" dirty="0" smtClean="0"/>
              <a:t>		   </a:t>
            </a:r>
            <a:r>
              <a:rPr lang="cs-CZ" b="1" dirty="0" smtClean="0"/>
              <a:t>20 mm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800" dirty="0" smtClean="0"/>
              <a:t>Šířka snímku odpovídá 2700 </a:t>
            </a:r>
            <a:r>
              <a:rPr lang="el-GR" sz="1800" dirty="0" smtClean="0"/>
              <a:t>μ</a:t>
            </a:r>
            <a:r>
              <a:rPr lang="cs-CZ" sz="1800" dirty="0" smtClean="0"/>
              <a:t>m</a:t>
            </a:r>
            <a:endParaRPr lang="cs-CZ" sz="1800" dirty="0"/>
          </a:p>
        </p:txBody>
      </p:sp>
      <p:pic>
        <p:nvPicPr>
          <p:cNvPr id="5" name="Obrázek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428868"/>
            <a:ext cx="5837275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výsledků - Tvrdost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Porovnání</a:t>
            </a:r>
            <a:r>
              <a:rPr lang="cs-CZ" b="1" dirty="0" smtClean="0"/>
              <a:t> </a:t>
            </a:r>
            <a:r>
              <a:rPr lang="cs-CZ" sz="2000" dirty="0" smtClean="0"/>
              <a:t>plazma – plamen 15 mm tloušťka</a:t>
            </a:r>
            <a:r>
              <a:rPr lang="cs-CZ" sz="2000" b="1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1142976" y="2285992"/>
          <a:ext cx="6786610" cy="39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výsledků - Tvrdost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Porovnání</a:t>
            </a:r>
            <a:r>
              <a:rPr lang="cs-CZ" b="1" dirty="0" smtClean="0"/>
              <a:t> </a:t>
            </a:r>
            <a:r>
              <a:rPr lang="cs-CZ" dirty="0" smtClean="0"/>
              <a:t>plazma – plamen 20 mm tloušťka</a:t>
            </a:r>
            <a:r>
              <a:rPr lang="cs-CZ" b="1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1142976" y="2285992"/>
          <a:ext cx="6786610" cy="39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Vhodnost technologie závisí na tloušťce materiálu a budoucím využití obrobku</a:t>
            </a:r>
          </a:p>
          <a:p>
            <a:endParaRPr lang="cs-CZ" sz="2000" dirty="0" smtClean="0"/>
          </a:p>
          <a:p>
            <a:r>
              <a:rPr lang="cs-CZ" sz="2000" dirty="0" smtClean="0"/>
              <a:t>Pokud je žádána menší drsnost, je lepší zvolit technologii plazmy. Pokud je žádáno menší ovlivnění tvrdosti materiálu, je vhodnější řezání plamenem</a:t>
            </a:r>
          </a:p>
          <a:p>
            <a:endParaRPr lang="cs-CZ" sz="2000" dirty="0" smtClean="0"/>
          </a:p>
          <a:p>
            <a:r>
              <a:rPr lang="cs-CZ" sz="2000" dirty="0" smtClean="0"/>
              <a:t>Na kvalitu řezu má vliv řezná rychlost</a:t>
            </a:r>
          </a:p>
          <a:p>
            <a:endParaRPr lang="cs-CZ" sz="2000" dirty="0" smtClean="0"/>
          </a:p>
          <a:p>
            <a:r>
              <a:rPr lang="cs-CZ" sz="2000" dirty="0" smtClean="0"/>
              <a:t>Další důležité faktory jsou tloušťka řezaného materiálu a finanční náročnost. Plazma dělí materiály menších tloušťek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Cílem práce je kvalitativně, s ohledem na charakteristiky řezné plochy, porovnat a vyhodnotit dělení materiálů využitím plazmového oblouku a plamene.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4800" dirty="0" smtClean="0"/>
              <a:t>Děkuji za pozornost</a:t>
            </a:r>
            <a:endParaRPr lang="cs-CZ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</a:t>
            </a:r>
            <a:r>
              <a:rPr lang="cs-CZ" dirty="0" smtClean="0"/>
              <a:t>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• Jakou metodu lze aplikovat při hodnocení úchylek kolmosti kvality </a:t>
            </a:r>
            <a:r>
              <a:rPr lang="cs-CZ" dirty="0" smtClean="0"/>
              <a:t>řezu?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Lze pro jednoznačné hodnocení kvality řezu resp. míry tepelného ovlivnění základního materiálu s ohledem na strukturní změny v oblasti TOO využít i laboratorní metalografické </a:t>
            </a:r>
            <a:r>
              <a:rPr lang="cs-CZ" dirty="0" smtClean="0"/>
              <a:t>hodnocení? Jaký </a:t>
            </a:r>
            <a:r>
              <a:rPr lang="cs-CZ" dirty="0" smtClean="0"/>
              <a:t>normativní předpis by jste </a:t>
            </a:r>
            <a:r>
              <a:rPr lang="cs-CZ" dirty="0" smtClean="0"/>
              <a:t>doporučil?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Úvod, Cíl práce</a:t>
            </a:r>
          </a:p>
          <a:p>
            <a:r>
              <a:rPr lang="cs-CZ" dirty="0" smtClean="0"/>
              <a:t>Teoreticko-metodologická část</a:t>
            </a:r>
          </a:p>
          <a:p>
            <a:pPr lvl="1"/>
            <a:r>
              <a:rPr lang="cs-CZ" dirty="0" smtClean="0"/>
              <a:t>Úvod do problému</a:t>
            </a:r>
          </a:p>
          <a:p>
            <a:pPr lvl="1"/>
            <a:r>
              <a:rPr lang="cs-CZ" dirty="0" smtClean="0"/>
              <a:t>Termické dělení materiálu</a:t>
            </a:r>
          </a:p>
          <a:p>
            <a:pPr lvl="1"/>
            <a:r>
              <a:rPr lang="cs-CZ" dirty="0" smtClean="0"/>
              <a:t>Technické parametry řezné plochy</a:t>
            </a:r>
          </a:p>
          <a:p>
            <a:r>
              <a:rPr lang="cs-CZ" dirty="0" smtClean="0"/>
              <a:t>Aplikační část</a:t>
            </a:r>
          </a:p>
          <a:p>
            <a:pPr lvl="1"/>
            <a:r>
              <a:rPr lang="cs-CZ" dirty="0" smtClean="0"/>
              <a:t>Příprava vzorků</a:t>
            </a:r>
          </a:p>
          <a:p>
            <a:pPr lvl="1"/>
            <a:r>
              <a:rPr lang="cs-CZ" dirty="0" smtClean="0"/>
              <a:t>Použité měřící metody</a:t>
            </a:r>
          </a:p>
          <a:p>
            <a:pPr lvl="1"/>
            <a:r>
              <a:rPr lang="cs-CZ" dirty="0" smtClean="0"/>
              <a:t>Diskuze výsledků</a:t>
            </a:r>
          </a:p>
          <a:p>
            <a:pPr lvl="1"/>
            <a:r>
              <a:rPr lang="cs-CZ" dirty="0" smtClean="0"/>
              <a:t>Návrhy opatření</a:t>
            </a:r>
          </a:p>
          <a:p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Nová pokroková technologie</a:t>
            </a:r>
          </a:p>
          <a:p>
            <a:endParaRPr lang="cs-CZ" dirty="0" smtClean="0"/>
          </a:p>
          <a:p>
            <a:r>
              <a:rPr lang="cs-CZ" dirty="0" smtClean="0"/>
              <a:t>Zkoumání ideálních řezných podmínek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materiálu plazmovým obloukem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Využívá soustředěné tepelné energie</a:t>
            </a:r>
          </a:p>
          <a:p>
            <a:endParaRPr lang="cs-CZ" dirty="0" smtClean="0"/>
          </a:p>
          <a:p>
            <a:r>
              <a:rPr lang="cs-CZ" dirty="0" smtClean="0"/>
              <a:t>Zdroj tepla je stabilizovaný elektrický oblouk</a:t>
            </a:r>
          </a:p>
          <a:p>
            <a:endParaRPr lang="cs-CZ" dirty="0" smtClean="0"/>
          </a:p>
          <a:p>
            <a:r>
              <a:rPr lang="cs-CZ" dirty="0" smtClean="0"/>
              <a:t>Základní materiál je pomocí velmi vysokých teplot propalován  (10 000 – 20 000K)</a:t>
            </a:r>
          </a:p>
          <a:p>
            <a:endParaRPr lang="cs-CZ" dirty="0" smtClean="0"/>
          </a:p>
          <a:p>
            <a:r>
              <a:rPr lang="cs-CZ" sz="1600" dirty="0" smtClean="0"/>
              <a:t>Výhody: </a:t>
            </a:r>
          </a:p>
          <a:p>
            <a:pPr lvl="1"/>
            <a:r>
              <a:rPr lang="cs-CZ" sz="1300" dirty="0" smtClean="0"/>
              <a:t>Malá drsnost řezu</a:t>
            </a:r>
          </a:p>
          <a:p>
            <a:pPr lvl="1"/>
            <a:r>
              <a:rPr lang="cs-CZ" sz="1300" dirty="0" smtClean="0"/>
              <a:t>Rychlost řezu</a:t>
            </a:r>
          </a:p>
          <a:p>
            <a:pPr lvl="1"/>
            <a:r>
              <a:rPr lang="cs-CZ" sz="1300" dirty="0" smtClean="0"/>
              <a:t>Řezání všech druhů kovů</a:t>
            </a:r>
          </a:p>
          <a:p>
            <a:endParaRPr lang="cs-CZ" sz="1600" dirty="0" smtClean="0"/>
          </a:p>
          <a:p>
            <a:r>
              <a:rPr lang="cs-CZ" sz="1600" dirty="0" smtClean="0"/>
              <a:t>Nevýhody: </a:t>
            </a:r>
          </a:p>
          <a:p>
            <a:pPr lvl="1"/>
            <a:r>
              <a:rPr lang="cs-CZ" sz="1300" dirty="0" smtClean="0"/>
              <a:t>Menší tloušťka řezaného materiálu</a:t>
            </a:r>
          </a:p>
          <a:p>
            <a:pPr lvl="1"/>
            <a:r>
              <a:rPr lang="cs-CZ" sz="1300" dirty="0" smtClean="0"/>
              <a:t>Velké množství odpadních plynů</a:t>
            </a:r>
          </a:p>
          <a:p>
            <a:pPr lvl="1"/>
            <a:r>
              <a:rPr lang="cs-CZ" sz="1300" dirty="0" smtClean="0"/>
              <a:t>Vysoké tepelné ovlivnění materiálu</a:t>
            </a:r>
          </a:p>
          <a:p>
            <a:pPr lvl="1"/>
            <a:r>
              <a:rPr lang="cs-CZ" sz="1300" dirty="0" smtClean="0"/>
              <a:t>Finančně náročnější</a:t>
            </a:r>
            <a:endParaRPr lang="cs-CZ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Velký vliv na kvalitu řezu má řezná výška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Komponenty plazmového hořáku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rcRect r="44286" b="1170"/>
          <a:stretch>
            <a:fillRect/>
          </a:stretch>
        </p:blipFill>
        <p:spPr bwMode="auto">
          <a:xfrm>
            <a:off x="2143108" y="2000240"/>
            <a:ext cx="37147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1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857760"/>
            <a:ext cx="5932805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materiálu plamenem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Nejstarší metoda termického dělení</a:t>
            </a:r>
          </a:p>
          <a:p>
            <a:endParaRPr lang="cs-CZ" dirty="0" smtClean="0"/>
          </a:p>
          <a:p>
            <a:r>
              <a:rPr lang="cs-CZ" dirty="0" smtClean="0"/>
              <a:t>Využívá topné plyny a kyslík</a:t>
            </a:r>
          </a:p>
          <a:p>
            <a:endParaRPr lang="cs-CZ" dirty="0" smtClean="0"/>
          </a:p>
          <a:p>
            <a:r>
              <a:rPr lang="cs-CZ" dirty="0" smtClean="0"/>
              <a:t>Teplota plamene nabývá hodnot až 1500ºC</a:t>
            </a:r>
          </a:p>
          <a:p>
            <a:endParaRPr lang="cs-CZ" dirty="0" smtClean="0"/>
          </a:p>
          <a:p>
            <a:r>
              <a:rPr lang="cs-CZ" dirty="0" smtClean="0"/>
              <a:t>Podmínky řezání</a:t>
            </a:r>
          </a:p>
          <a:p>
            <a:pPr lvl="1"/>
            <a:r>
              <a:rPr lang="cs-CZ" sz="2000" dirty="0" smtClean="0"/>
              <a:t>Zápalná teplota kovu musí být nižší, než teplota tavení</a:t>
            </a:r>
          </a:p>
          <a:p>
            <a:pPr lvl="1"/>
            <a:r>
              <a:rPr lang="cs-CZ" sz="2000" dirty="0" smtClean="0"/>
              <a:t>Kov zahřátý na zápalnou teplotu se musí v proudu kyslíku spalovat</a:t>
            </a:r>
          </a:p>
          <a:p>
            <a:pPr lvl="1"/>
            <a:r>
              <a:rPr lang="cs-CZ" sz="2000" dirty="0" smtClean="0"/>
              <a:t>Struska musí být tekutá, aby ji proud kyslíku vypudil</a:t>
            </a:r>
          </a:p>
          <a:p>
            <a:pPr lvl="1"/>
            <a:r>
              <a:rPr lang="cs-CZ" sz="2000" dirty="0" smtClean="0"/>
              <a:t>Vyvinutá teplota musí být dostatečně velká, aby se kryly ztráty z tepelné vodivosti kovu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Vliv řezné rychlosti na kvalitu řezu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5354410" cy="17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parametry řezné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Drsnost materiálu:</a:t>
            </a:r>
          </a:p>
          <a:p>
            <a:pPr lvl="2"/>
            <a:r>
              <a:rPr lang="cs-CZ" dirty="0" smtClean="0"/>
              <a:t>Součást textury materiálu</a:t>
            </a:r>
          </a:p>
          <a:p>
            <a:pPr lvl="2"/>
            <a:r>
              <a:rPr lang="cs-CZ" dirty="0" smtClean="0"/>
              <a:t>Určuje se odchylkami</a:t>
            </a:r>
          </a:p>
          <a:p>
            <a:pPr lvl="2"/>
            <a:r>
              <a:rPr lang="cs-CZ" dirty="0" smtClean="0"/>
              <a:t>Vysoká drsnost = Vyšší koeficient tření</a:t>
            </a:r>
          </a:p>
          <a:p>
            <a:endParaRPr lang="cs-CZ" dirty="0" smtClean="0"/>
          </a:p>
          <a:p>
            <a:r>
              <a:rPr lang="cs-CZ" dirty="0" smtClean="0"/>
              <a:t>Tvrdost materiálu</a:t>
            </a:r>
          </a:p>
          <a:p>
            <a:pPr lvl="2"/>
            <a:r>
              <a:rPr lang="cs-CZ" dirty="0" smtClean="0"/>
              <a:t>Odolnost proti vniknutí cizího tělesa</a:t>
            </a:r>
          </a:p>
          <a:p>
            <a:pPr lvl="2"/>
            <a:r>
              <a:rPr lang="cs-CZ" dirty="0" smtClean="0"/>
              <a:t>Vysoká tvrdost často znamená vysokou křehkost</a:t>
            </a:r>
          </a:p>
          <a:p>
            <a:pPr lvl="2"/>
            <a:r>
              <a:rPr lang="cs-CZ" dirty="0" smtClean="0"/>
              <a:t>Měřena vrypem, vtlačením nebo odrazem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Tepelně ovlivněná oblast</a:t>
            </a:r>
          </a:p>
          <a:p>
            <a:pPr lvl="2"/>
            <a:r>
              <a:rPr lang="cs-CZ" dirty="0" smtClean="0"/>
              <a:t>Prstenec obklopující řez</a:t>
            </a:r>
          </a:p>
          <a:p>
            <a:pPr lvl="2"/>
            <a:r>
              <a:rPr lang="cs-CZ" dirty="0" smtClean="0"/>
              <a:t>Mění se zde vlastnosti materiálu</a:t>
            </a:r>
          </a:p>
          <a:p>
            <a:pPr lvl="2"/>
            <a:r>
              <a:rPr lang="cs-CZ" dirty="0" smtClean="0"/>
              <a:t>Nežádoucí oblast -&gt; Snaha minimalizovat tepelné ovlivnění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3071833" cy="17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425</TotalTime>
  <Words>501</Words>
  <Application>Microsoft Office PowerPoint</Application>
  <PresentationFormat>Předvádění na obrazovce (4:3)</PresentationFormat>
  <Paragraphs>198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Arkýř</vt:lpstr>
      <vt:lpstr>Vyhodnocení vybraných charakteristik řezné plochy při dělení materiálů využitím plazmového oblouku a plamene    </vt:lpstr>
      <vt:lpstr>Cíl práce</vt:lpstr>
      <vt:lpstr>Obsah</vt:lpstr>
      <vt:lpstr>Úvod do problému</vt:lpstr>
      <vt:lpstr>Dělení materiálu plazmovým obloukem</vt:lpstr>
      <vt:lpstr>Snímek 6</vt:lpstr>
      <vt:lpstr>Dělení materiálu plamenem</vt:lpstr>
      <vt:lpstr>Snímek 8</vt:lpstr>
      <vt:lpstr>Technické parametry řezné plochy</vt:lpstr>
      <vt:lpstr>Aplikační část</vt:lpstr>
      <vt:lpstr>Příprava vzorků</vt:lpstr>
      <vt:lpstr>Snímek 12</vt:lpstr>
      <vt:lpstr>Použité měřící metody</vt:lpstr>
      <vt:lpstr>Diskuze výsledků - Drsnost</vt:lpstr>
      <vt:lpstr>Diskuze výsledků - Drsnost</vt:lpstr>
      <vt:lpstr>Diskuze výsledků - Drsnost</vt:lpstr>
      <vt:lpstr>Diskuze výsledků - Tvrdost</vt:lpstr>
      <vt:lpstr>Diskuze výsledků - Tvrdost</vt:lpstr>
      <vt:lpstr>Závěr</vt:lpstr>
      <vt:lpstr>Snímek 20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vybraných charakteristik řezné plochy při dělení materiálů využitím plazmového oblouku a plamene</dc:title>
  <dc:creator>Martin Pinc</dc:creator>
  <cp:lastModifiedBy>Martin Pinc</cp:lastModifiedBy>
  <cp:revision>46</cp:revision>
  <dcterms:created xsi:type="dcterms:W3CDTF">2020-05-28T11:11:13Z</dcterms:created>
  <dcterms:modified xsi:type="dcterms:W3CDTF">2020-06-10T09:49:12Z</dcterms:modified>
</cp:coreProperties>
</file>