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6" r:id="rId12"/>
    <p:sldId id="263" r:id="rId13"/>
    <p:sldId id="262" r:id="rId14"/>
    <p:sldId id="267" r:id="rId15"/>
    <p:sldId id="268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717F8-CF1F-43C2-B6B1-6B6B905BEFF8}" v="34" dt="2020-06-03T17:46:12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0D12B-2589-4A65-B67D-41C377432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246063"/>
            <a:ext cx="8791575" cy="2387600"/>
          </a:xfrm>
        </p:spPr>
        <p:txBody>
          <a:bodyPr>
            <a:normAutofit/>
          </a:bodyPr>
          <a:lstStyle/>
          <a:p>
            <a:r>
              <a:rPr lang="cs-CZ" sz="4000" b="1" dirty="0"/>
              <a:t>Racionalizace technologického postupu ve zvolené firmě</a:t>
            </a:r>
            <a:endParaRPr lang="cs-CZ" sz="40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53A572-2CF1-4840-B54E-CC6EBE1498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Autor bakalářské práce:	</a:t>
            </a:r>
            <a:r>
              <a:rPr lang="cs-CZ" dirty="0"/>
              <a:t>Lukáš Klein</a:t>
            </a:r>
          </a:p>
          <a:p>
            <a:r>
              <a:rPr lang="cs-CZ" b="1" dirty="0"/>
              <a:t>Vedoucí bakalářské práce: 	</a:t>
            </a:r>
            <a:r>
              <a:rPr lang="cs-CZ" dirty="0"/>
              <a:t>Ing. Monika </a:t>
            </a:r>
            <a:r>
              <a:rPr lang="cs-CZ" dirty="0" err="1"/>
              <a:t>Karková</a:t>
            </a:r>
            <a:r>
              <a:rPr lang="cs-CZ" dirty="0"/>
              <a:t>, PhD.</a:t>
            </a:r>
          </a:p>
          <a:p>
            <a:endParaRPr lang="cs-CZ" dirty="0"/>
          </a:p>
          <a:p>
            <a:r>
              <a:rPr lang="cs-CZ" b="1" dirty="0"/>
              <a:t>České Budějovice, 2020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12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C8DC08-B12C-44F4-84C0-386D03F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170" y="156232"/>
            <a:ext cx="9905998" cy="1358243"/>
          </a:xfrm>
        </p:spPr>
        <p:txBody>
          <a:bodyPr>
            <a:normAutofit/>
          </a:bodyPr>
          <a:lstStyle/>
          <a:p>
            <a:r>
              <a:rPr lang="cs-CZ" sz="4000" b="1" dirty="0"/>
              <a:t>Odpověď na otázku vedoucí bakalářské práce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F41B00D-F723-4CF5-A9CF-D4D2FC2FB3BA}"/>
              </a:ext>
            </a:extLst>
          </p:cNvPr>
          <p:cNvSpPr/>
          <p:nvPr/>
        </p:nvSpPr>
        <p:spPr>
          <a:xfrm>
            <a:off x="1131888" y="1377627"/>
            <a:ext cx="1066006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u="sng" dirty="0"/>
              <a:t>Jak firma reagovala na Vámi navržené opatření?</a:t>
            </a:r>
          </a:p>
          <a:p>
            <a:endParaRPr lang="cs-CZ" dirty="0"/>
          </a:p>
          <a:p>
            <a:r>
              <a:rPr lang="cs-CZ" sz="2200" b="1" dirty="0"/>
              <a:t>Nejvyšší priority a cenově dostupná řešení byla podpořena managementem firmy. </a:t>
            </a:r>
          </a:p>
          <a:p>
            <a:r>
              <a:rPr lang="cs-CZ" sz="2200" b="1" dirty="0"/>
              <a:t>Návrhy s nejnižší prioritou a vysokými finančními náklady byly posuzovány jako příležitost pro zlepšení a mohou být postupně zaváděny v období růstu firmy</a:t>
            </a:r>
          </a:p>
          <a:p>
            <a:endParaRPr lang="cs-CZ" sz="2200" b="1" dirty="0"/>
          </a:p>
          <a:p>
            <a:r>
              <a:rPr lang="cs-CZ" sz="2400" b="1" u="sng" dirty="0"/>
              <a:t>Konkrétní schválená opatření: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zavedení 5S, která byla již částečně realizována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nastavení Gemba walk  ve výrobní hale č.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odstranění zjištěných plýtvání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b="1" dirty="0"/>
              <a:t>je projednáván návrh na posílení personálu a jeho následný rozvoj</a:t>
            </a:r>
          </a:p>
          <a:p>
            <a:endParaRPr lang="cs-CZ" sz="2400" b="1" dirty="0"/>
          </a:p>
          <a:p>
            <a:r>
              <a:rPr lang="cs-CZ" sz="2200" b="1" dirty="0"/>
              <a:t>Pokud budou všechna navrhovaná opatření realizována, stanou se přínosem pro zvýšení efektivity současné výroby a také budou dalším nástrojem pro optimalizaci případné budoucí výroby.</a:t>
            </a:r>
          </a:p>
          <a:p>
            <a:endParaRPr lang="cs-CZ" sz="2400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874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0BAD2-9DD6-4BEF-A755-AF0C8B41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-114300"/>
            <a:ext cx="10172698" cy="1219200"/>
          </a:xfrm>
        </p:spPr>
        <p:txBody>
          <a:bodyPr/>
          <a:lstStyle/>
          <a:p>
            <a:r>
              <a:rPr lang="cs-CZ" sz="4000" b="1" dirty="0"/>
              <a:t>Vyznačení zón hala 1 - layout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F4A10F-0E98-4C4E-ACB9-9D957917CF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2050" y="1104901"/>
            <a:ext cx="9667875" cy="528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77873-B0AF-4AC5-A873-FEEB01D7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68288"/>
            <a:ext cx="9905998" cy="1008062"/>
          </a:xfrm>
        </p:spPr>
        <p:txBody>
          <a:bodyPr/>
          <a:lstStyle/>
          <a:p>
            <a:r>
              <a:rPr lang="cs-CZ" b="1" dirty="0"/>
              <a:t>Vyznačení </a:t>
            </a:r>
            <a:r>
              <a:rPr lang="cs-CZ" b="1" dirty="0" err="1"/>
              <a:t>zÓN</a:t>
            </a:r>
            <a:r>
              <a:rPr lang="cs-CZ" b="1" dirty="0"/>
              <a:t> hala 1 – zavádění 5S </a:t>
            </a:r>
            <a:endParaRPr lang="cs-CZ" dirty="0"/>
          </a:p>
        </p:txBody>
      </p:sp>
      <p:pic>
        <p:nvPicPr>
          <p:cNvPr id="3" name="Obrázek 2" descr="Obsah obrázku lednička, box, vsedě, malé&#10;&#10;Popis byl vytvořen automaticky">
            <a:extLst>
              <a:ext uri="{FF2B5EF4-FFF2-40B4-BE49-F238E27FC236}">
                <a16:creationId xmlns:a16="http://schemas.microsoft.com/office/drawing/2014/main" id="{9392B3A5-258D-45DC-873D-CC7185A18D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1188720"/>
            <a:ext cx="9601199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355E4-A31C-4B40-A10F-EA1EDA1E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988" y="2456843"/>
            <a:ext cx="7383462" cy="1478570"/>
          </a:xfrm>
        </p:spPr>
        <p:txBody>
          <a:bodyPr>
            <a:normAutofit/>
          </a:bodyPr>
          <a:lstStyle/>
          <a:p>
            <a:r>
              <a:rPr lang="cs-CZ" sz="4000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07727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EE662-7110-4473-A4CA-2E8ABB3E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618518"/>
            <a:ext cx="10839450" cy="1478570"/>
          </a:xfrm>
        </p:spPr>
        <p:txBody>
          <a:bodyPr>
            <a:normAutofit/>
          </a:bodyPr>
          <a:lstStyle/>
          <a:p>
            <a:r>
              <a:rPr lang="cs-CZ" sz="4000" b="1" dirty="0"/>
              <a:t>Motivace a důvody k řešení daného problému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20338F5-F9B2-4B34-BC28-3638073B861C}"/>
              </a:ext>
            </a:extLst>
          </p:cNvPr>
          <p:cNvSpPr txBox="1"/>
          <p:nvPr/>
        </p:nvSpPr>
        <p:spPr>
          <a:xfrm>
            <a:off x="819150" y="1781176"/>
            <a:ext cx="10725150" cy="8523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200" dirty="0"/>
          </a:p>
          <a:p>
            <a:r>
              <a:rPr lang="cs-CZ" sz="3200" dirty="0"/>
              <a:t>Téma a oblast výzkumu pro bakalářskou práci bylo zvoleno z důvodu, že v dané firmě jsem před zahájením studia na VŠ pracoval několik let jako mistr seřizovač vstřikovacích strojů. </a:t>
            </a:r>
          </a:p>
          <a:p>
            <a:r>
              <a:rPr lang="cs-CZ" sz="3200" dirty="0"/>
              <a:t> </a:t>
            </a:r>
          </a:p>
          <a:p>
            <a:r>
              <a:rPr lang="cs-CZ" sz="3200" dirty="0"/>
              <a:t>Firma se za poslední dva roky rozšířila o nové výrobní prostory proto jsem se  rozhodl využít svých předchozích zkušeností, které byly aplikovány do mé bakalářské práce. </a:t>
            </a:r>
          </a:p>
          <a:p>
            <a:r>
              <a:rPr lang="cs-CZ" sz="3200" dirty="0"/>
              <a:t>. </a:t>
            </a:r>
          </a:p>
          <a:p>
            <a:endParaRPr lang="cs-CZ" sz="3200" dirty="0"/>
          </a:p>
          <a:p>
            <a:endParaRPr lang="cs-CZ" sz="3200" b="1" dirty="0"/>
          </a:p>
          <a:p>
            <a:endParaRPr lang="cs-CZ" sz="3200" b="1" dirty="0"/>
          </a:p>
          <a:p>
            <a:endParaRPr lang="cs-CZ" sz="3200" b="1" dirty="0"/>
          </a:p>
          <a:p>
            <a:endParaRPr lang="cs-CZ" sz="3200" b="1" dirty="0"/>
          </a:p>
          <a:p>
            <a:endParaRPr lang="cs-CZ" sz="3200" b="1" dirty="0"/>
          </a:p>
          <a:p>
            <a:endParaRPr lang="cs-CZ" sz="3200" b="1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1326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EC637-E0B3-40BB-98AF-6C0E4F1C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CÍL PRÁCE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3DCE9FA-D4F2-4C19-A0F1-8375CEB3AA12}"/>
              </a:ext>
            </a:extLst>
          </p:cNvPr>
          <p:cNvSpPr txBox="1"/>
          <p:nvPr/>
        </p:nvSpPr>
        <p:spPr>
          <a:xfrm rot="10800000" flipV="1">
            <a:off x="1057273" y="2164914"/>
            <a:ext cx="102203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Cílem práce je popis současného stavu výroby ve zvolené firmě Medisize CZ, s.r.o , identifikace slabých míst a návrh možných řešení pro racionalizaci technologického postupu.</a:t>
            </a:r>
          </a:p>
          <a:p>
            <a:endParaRPr lang="cs-CZ" sz="3200" dirty="0"/>
          </a:p>
          <a:p>
            <a:r>
              <a:rPr lang="cs-CZ" sz="3200" dirty="0"/>
              <a:t>Porovnání návrhu a výběr nejvhodnější varianty z hlediska ekonomické úspory nebo zisku firmy. </a:t>
            </a:r>
          </a:p>
        </p:txBody>
      </p:sp>
    </p:spTree>
    <p:extLst>
      <p:ext uri="{BB962C8B-B14F-4D97-AF65-F5344CB8AC3E}">
        <p14:creationId xmlns:p14="http://schemas.microsoft.com/office/powerpoint/2010/main" val="3949829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C7AFF-2CAE-4E57-B2E7-294F8E8C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Hypotézy a výzkumné otázky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C9FC900-9D10-462F-A3E8-913550916FF8}"/>
              </a:ext>
            </a:extLst>
          </p:cNvPr>
          <p:cNvSpPr txBox="1"/>
          <p:nvPr/>
        </p:nvSpPr>
        <p:spPr>
          <a:xfrm>
            <a:off x="1141413" y="1962150"/>
            <a:ext cx="100218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Pro svou práci jsem si vyvodil následující hypotézy:</a:t>
            </a:r>
          </a:p>
          <a:p>
            <a:endParaRPr lang="cs-CZ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Materiálový tok, zkoumání a možnosti jeho zlepšení.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Manipulace s materiálem.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Výrobní prostory a jejich organizace.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Technologie a jejich využití.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3200" dirty="0"/>
              <a:t>Lidé a jejich znalosti a vybavení pro provádění činnosti.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Ostatní faktory mající vliv na výrobu a její efektivitu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704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7CFD7-4EA7-450D-89AE-FDF9ADB8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99" y="332768"/>
            <a:ext cx="9905998" cy="1478570"/>
          </a:xfrm>
        </p:spPr>
        <p:txBody>
          <a:bodyPr>
            <a:normAutofit/>
          </a:bodyPr>
          <a:lstStyle/>
          <a:p>
            <a:r>
              <a:rPr lang="cs-CZ" sz="4000" b="1" dirty="0"/>
              <a:t>Použité metody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CFF130-C2C5-4E32-B819-6A22F73C41AC}"/>
              </a:ext>
            </a:extLst>
          </p:cNvPr>
          <p:cNvSpPr txBox="1"/>
          <p:nvPr/>
        </p:nvSpPr>
        <p:spPr>
          <a:xfrm>
            <a:off x="990599" y="2097088"/>
            <a:ext cx="109061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Metody použité v mé bakalářské práci :</a:t>
            </a:r>
          </a:p>
          <a:p>
            <a:endParaRPr lang="cs-CZ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Pozorování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Rozhovor s pracovníky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Analýza používaných dokumentů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Zavedení metody 5S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Gemba walk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/>
              <a:t>Zamezení plýtvání ve zvolené výrobní hale 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0514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73866-5122-4875-AE6A-EA9BE33B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8943"/>
            <a:ext cx="10898187" cy="1478570"/>
          </a:xfrm>
        </p:spPr>
        <p:txBody>
          <a:bodyPr>
            <a:normAutofit/>
          </a:bodyPr>
          <a:lstStyle/>
          <a:p>
            <a:r>
              <a:rPr lang="cs-CZ" sz="4000" b="1" dirty="0"/>
              <a:t>Dosažené výsledky a přínos práce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6F9233B-9533-41A3-A7CE-642EC27B8CCA}"/>
              </a:ext>
            </a:extLst>
          </p:cNvPr>
          <p:cNvSpPr txBox="1"/>
          <p:nvPr/>
        </p:nvSpPr>
        <p:spPr>
          <a:xfrm>
            <a:off x="1056482" y="1687513"/>
            <a:ext cx="107354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Výsledkem a přínosem bakalářské práce byly schválené návrhy opatření a jejich částečná realizace, včetně odhadu finančních nákladů na jednotlivá opatření a návratnost investic. </a:t>
            </a:r>
          </a:p>
          <a:p>
            <a:endParaRPr lang="cs-CZ" sz="3200" dirty="0"/>
          </a:p>
          <a:p>
            <a:r>
              <a:rPr lang="cs-CZ" sz="3200" dirty="0"/>
              <a:t>Návrhy opatření byly založeny na zkoumání a hypotézách uvedených v bakalářské práci a jejich souslednost byla strukturována dle závažnosti jejich zavedení od nejvyšší priority k prioritě nejnižší. 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2702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89348-C37F-49E6-9CBF-ECC5DF92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4168"/>
            <a:ext cx="9905998" cy="1478570"/>
          </a:xfrm>
        </p:spPr>
        <p:txBody>
          <a:bodyPr>
            <a:normAutofit/>
          </a:bodyPr>
          <a:lstStyle/>
          <a:p>
            <a:r>
              <a:rPr lang="cs-CZ" sz="4000" b="1" dirty="0"/>
              <a:t>Návrhy opatření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82326B1-9E98-419C-8551-3BA5729C77E2}"/>
              </a:ext>
            </a:extLst>
          </p:cNvPr>
          <p:cNvSpPr txBox="1"/>
          <p:nvPr/>
        </p:nvSpPr>
        <p:spPr>
          <a:xfrm>
            <a:off x="190500" y="1582738"/>
            <a:ext cx="113919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fontAlgn="base"/>
            <a:r>
              <a:rPr lang="cs-CZ" sz="2800" b="1" dirty="0"/>
              <a:t>1/ </a:t>
            </a:r>
            <a:r>
              <a:rPr lang="cs-CZ" sz="2800" b="1" u="sng" dirty="0"/>
              <a:t>Návrh na zavedení 5S ve výrobní hale a šatně</a:t>
            </a:r>
          </a:p>
          <a:p>
            <a:pPr lvl="2" fontAlgn="base"/>
            <a:r>
              <a:rPr lang="cs-CZ" sz="2400" b="1" dirty="0"/>
              <a:t>(změna layoutu výrobního prostoru, barevné vyznačení zón, změna dispozice na šatně, navržení cenové kalkulace)</a:t>
            </a:r>
          </a:p>
          <a:p>
            <a:pPr lvl="2" fontAlgn="base"/>
            <a:endParaRPr lang="cs-CZ" sz="2200" b="1" dirty="0"/>
          </a:p>
          <a:p>
            <a:pPr lvl="2" fontAlgn="base"/>
            <a:r>
              <a:rPr lang="cs-CZ" sz="2800" b="1" dirty="0"/>
              <a:t>2/ </a:t>
            </a:r>
            <a:r>
              <a:rPr lang="cs-CZ" sz="2800" b="1" u="sng" dirty="0"/>
              <a:t>Návrh na zavedení Gemby ve výrobní hale</a:t>
            </a:r>
          </a:p>
          <a:p>
            <a:pPr lvl="2" fontAlgn="base"/>
            <a:r>
              <a:rPr lang="cs-CZ" sz="2400" b="1" dirty="0"/>
              <a:t>(vybavení – tabule a rozložení aktivit, frekvence a účastníci Gemby, eskalační proces pro urychlení řešení problémů, nastavení komunikace, cenové řešení</a:t>
            </a:r>
            <a:r>
              <a:rPr lang="cs-CZ" sz="2200" b="1" dirty="0"/>
              <a:t>)</a:t>
            </a:r>
          </a:p>
          <a:p>
            <a:pPr lvl="2" fontAlgn="base"/>
            <a:endParaRPr lang="cs-CZ" sz="2200" b="1" dirty="0"/>
          </a:p>
          <a:p>
            <a:pPr lvl="2" fontAlgn="base"/>
            <a:r>
              <a:rPr lang="cs-CZ" sz="2800" b="1" dirty="0"/>
              <a:t>3/ </a:t>
            </a:r>
            <a:r>
              <a:rPr lang="cs-CZ" sz="2800" b="1" u="sng" dirty="0"/>
              <a:t>Návrh na posílení výrobního a technického personálu</a:t>
            </a:r>
          </a:p>
          <a:p>
            <a:pPr lvl="2" fontAlgn="base"/>
            <a:r>
              <a:rPr lang="cs-CZ" sz="2400" b="1" dirty="0"/>
              <a:t>(zajištění optimálního stavu počtu zaměstnanců na směnu a jejich  kvalifikace, zajištění pohotovosti klíčových podpůrných zaměstnanců – servisní technik, nástrojař, </a:t>
            </a:r>
            <a:r>
              <a:rPr lang="cs-CZ" sz="2400" b="1" dirty="0" err="1"/>
              <a:t>kvalitář</a:t>
            </a:r>
            <a:r>
              <a:rPr lang="cs-CZ" sz="2400" b="1" dirty="0"/>
              <a:t>)</a:t>
            </a:r>
          </a:p>
          <a:p>
            <a:pPr lvl="2" fontAlgn="base"/>
            <a:endParaRPr lang="cs-CZ" sz="2400" b="1" dirty="0"/>
          </a:p>
          <a:p>
            <a:pPr lvl="2" fontAlgn="base"/>
            <a:endParaRPr lang="cs-CZ" sz="2400" b="1" dirty="0"/>
          </a:p>
          <a:p>
            <a:pPr lvl="2" fontAlgn="base"/>
            <a:endParaRPr lang="cs-CZ" b="1" dirty="0"/>
          </a:p>
          <a:p>
            <a:pPr lvl="2" fontAlgn="base"/>
            <a:endParaRPr lang="cs-CZ" b="1" dirty="0"/>
          </a:p>
          <a:p>
            <a:pPr lvl="2" fontAlgn="base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6313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1C3C8-30C0-4E8D-9BA9-F5C6FEA2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61343"/>
            <a:ext cx="9905998" cy="1210282"/>
          </a:xfrm>
        </p:spPr>
        <p:txBody>
          <a:bodyPr>
            <a:normAutofit/>
          </a:bodyPr>
          <a:lstStyle/>
          <a:p>
            <a:r>
              <a:rPr lang="cs-CZ" sz="4000" b="1" dirty="0"/>
              <a:t>Návrhy opatření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314F31-45D0-490D-A3FE-1C930A6E347D}"/>
              </a:ext>
            </a:extLst>
          </p:cNvPr>
          <p:cNvSpPr txBox="1"/>
          <p:nvPr/>
        </p:nvSpPr>
        <p:spPr>
          <a:xfrm>
            <a:off x="180975" y="1716088"/>
            <a:ext cx="111442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fontAlgn="base"/>
            <a:r>
              <a:rPr lang="cs-CZ" sz="2800" b="1" dirty="0"/>
              <a:t>4/ </a:t>
            </a:r>
            <a:r>
              <a:rPr lang="cs-CZ" sz="2800" b="1" u="sng" dirty="0"/>
              <a:t>Návrh na odstranění plýtvání</a:t>
            </a:r>
          </a:p>
          <a:p>
            <a:pPr lvl="2" fontAlgn="base"/>
            <a:r>
              <a:rPr lang="cs-CZ" sz="2400" b="1" dirty="0"/>
              <a:t>(Plánování výroby a zajištění potřebných zdrojů včas, školení personálu a dostatek informací, včasná a kvalitní údržba forem, navýšení kapacity metrologie, zajištění měření při víkendových a nočních směnách pracovníky výroby)</a:t>
            </a:r>
          </a:p>
          <a:p>
            <a:pPr lvl="2" fontAlgn="base"/>
            <a:endParaRPr lang="cs-CZ" sz="2400" b="1" dirty="0"/>
          </a:p>
          <a:p>
            <a:pPr lvl="2" fontAlgn="base"/>
            <a:r>
              <a:rPr lang="cs-CZ" sz="2800" b="1" dirty="0"/>
              <a:t>5/ </a:t>
            </a:r>
            <a:r>
              <a:rPr lang="cs-CZ" sz="2800" b="1" u="sng" dirty="0"/>
              <a:t>Návrh pro zlepšení v oblasti nástrojárny</a:t>
            </a:r>
          </a:p>
          <a:p>
            <a:pPr lvl="2" fontAlgn="base"/>
            <a:r>
              <a:rPr lang="cs-CZ" sz="2400" b="1" dirty="0"/>
              <a:t>(zavedení vícesměnného provozu a pohotovostí, manuály k formám v českém jazyce, školení zaměstnanců nástrojárny, plánování údržeb a oprav forem na základě výrobního programu)</a:t>
            </a:r>
          </a:p>
          <a:p>
            <a:pPr lvl="2" fontAlgn="base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7432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3D7E0-F6AE-46F7-B43C-CB2956E4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99418"/>
            <a:ext cx="9905998" cy="1478570"/>
          </a:xfrm>
        </p:spPr>
        <p:txBody>
          <a:bodyPr>
            <a:normAutofit/>
          </a:bodyPr>
          <a:lstStyle/>
          <a:p>
            <a:r>
              <a:rPr lang="cs-CZ" sz="4000" b="1" dirty="0"/>
              <a:t>Stručné závěrečné shrnutí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F79E7E-59AB-49AC-8058-05983FB2B9D3}"/>
              </a:ext>
            </a:extLst>
          </p:cNvPr>
          <p:cNvSpPr txBox="1"/>
          <p:nvPr/>
        </p:nvSpPr>
        <p:spPr>
          <a:xfrm>
            <a:off x="838200" y="1438274"/>
            <a:ext cx="107632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Cíl práce </a:t>
            </a:r>
          </a:p>
          <a:p>
            <a:r>
              <a:rPr lang="cs-CZ" sz="2400" b="1" dirty="0"/>
              <a:t>      odhalení slabých míst na základě zkoumání a analýzy zavedených procesů,     	navržení způsobů pro jejich odstranění, včetně celkové optimalizace</a:t>
            </a:r>
          </a:p>
          <a:p>
            <a:endParaRPr lang="cs-CZ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Hodnocené hypotézy: </a:t>
            </a:r>
          </a:p>
          <a:p>
            <a:r>
              <a:rPr lang="cs-CZ" sz="2400" b="1" dirty="0"/>
              <a:t>	materiálový tok, manipulace s materiálem, výrobní prostory a jejich 	organizace, technologie a jejich využití, lidé a jejich znalosti pro provádění 	činností a ostatní faktory mající vliv na výrobu a její efektivitu. </a:t>
            </a:r>
          </a:p>
          <a:p>
            <a:endParaRPr lang="cs-CZ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/>
              <a:t>Výsledek práce:  </a:t>
            </a:r>
          </a:p>
          <a:p>
            <a:r>
              <a:rPr lang="cs-CZ" sz="2400" b="1" dirty="0"/>
              <a:t>	analýza materiálových toků - zjištěna slabá místa, odstranění = 	vysoké 	investiční náklady, neakceptovatelné. Další oblasti - navržena a akceptována 	nápravná opatření + minimální finanční náklady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143075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3E736E1C0544892AC19DFCBBBE712" ma:contentTypeVersion="18" ma:contentTypeDescription="Create a new document." ma:contentTypeScope="" ma:versionID="65c72f8d034d3e8e9a5037d22cdbf74c">
  <xsd:schema xmlns:xsd="http://www.w3.org/2001/XMLSchema" xmlns:xs="http://www.w3.org/2001/XMLSchema" xmlns:p="http://schemas.microsoft.com/office/2006/metadata/properties" xmlns:ns3="5d312e14-9303-4c0c-a670-13f4a36ea6c7" xmlns:ns4="9f2eed18-dda1-4b58-bab8-1a0e6c1c32df" targetNamespace="http://schemas.microsoft.com/office/2006/metadata/properties" ma:root="true" ma:fieldsID="0f39f3363714b0587345e743f8cba71f" ns3:_="" ns4:_="">
    <xsd:import namespace="5d312e14-9303-4c0c-a670-13f4a36ea6c7"/>
    <xsd:import namespace="9f2eed18-dda1-4b58-bab8-1a0e6c1c32df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312e14-9303-4c0c-a670-13f4a36ea6c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eed18-dda1-4b58-bab8-1a0e6c1c32d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5d312e14-9303-4c0c-a670-13f4a36ea6c7" xsi:nil="true"/>
    <MigrationWizIdPermissions xmlns="5d312e14-9303-4c0c-a670-13f4a36ea6c7" xsi:nil="true"/>
    <MigrationWizId xmlns="5d312e14-9303-4c0c-a670-13f4a36ea6c7" xsi:nil="true"/>
    <MigrationWizIdDocumentLibraryPermissions xmlns="5d312e14-9303-4c0c-a670-13f4a36ea6c7" xsi:nil="true"/>
    <MigrationWizIdPermissionLevels xmlns="5d312e14-9303-4c0c-a670-13f4a36ea6c7" xsi:nil="true"/>
  </documentManagement>
</p:properties>
</file>

<file path=customXml/itemProps1.xml><?xml version="1.0" encoding="utf-8"?>
<ds:datastoreItem xmlns:ds="http://schemas.openxmlformats.org/officeDocument/2006/customXml" ds:itemID="{EBB9786F-89B0-4C31-80D4-0A86363F68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312e14-9303-4c0c-a670-13f4a36ea6c7"/>
    <ds:schemaRef ds:uri="9f2eed18-dda1-4b58-bab8-1a0e6c1c32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736DEB-4F9E-4A9C-BDE7-7B7684CCB4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128521-0CF1-4890-9507-EC4C6C3949E0}">
  <ds:schemaRefs>
    <ds:schemaRef ds:uri="http://schemas.microsoft.com/office/2006/metadata/properties"/>
    <ds:schemaRef ds:uri="http://schemas.microsoft.com/office/infopath/2007/PartnerControls"/>
    <ds:schemaRef ds:uri="5d312e14-9303-4c0c-a670-13f4a36ea6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{77F4A71D-BEAF-4A3C-94B1-5E9B19CF9179}tf04033919</Template>
  <TotalTime>200</TotalTime>
  <Words>695</Words>
  <Application>Microsoft Office PowerPoint</Application>
  <PresentationFormat>Širokoúhlá obrazovka</PresentationFormat>
  <Paragraphs>87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Tw Cen MT</vt:lpstr>
      <vt:lpstr>Obvod</vt:lpstr>
      <vt:lpstr>Racionalizace technologického postupu ve zvolené firmě</vt:lpstr>
      <vt:lpstr>Motivace a důvody k řešení daného problému</vt:lpstr>
      <vt:lpstr>CÍL PRÁCE</vt:lpstr>
      <vt:lpstr>Hypotézy a výzkumné otázky</vt:lpstr>
      <vt:lpstr>Použité metody</vt:lpstr>
      <vt:lpstr>Dosažené výsledky a přínos práce</vt:lpstr>
      <vt:lpstr>Návrhy opatření</vt:lpstr>
      <vt:lpstr>Návrhy opatření</vt:lpstr>
      <vt:lpstr>Stručné závěrečné shrnutí</vt:lpstr>
      <vt:lpstr>Odpověď na otázku vedoucí bakalářské práce</vt:lpstr>
      <vt:lpstr>Vyznačení zón hala 1 - layout</vt:lpstr>
      <vt:lpstr>Vyznačení zÓN hala 1 – zavádění 5S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Racionalizace technologického postupu ve zvolené firmě</dc:title>
  <dc:creator>Kleinova, Iveta</dc:creator>
  <cp:lastModifiedBy>Kleinova, Iveta</cp:lastModifiedBy>
  <cp:revision>3</cp:revision>
  <dcterms:created xsi:type="dcterms:W3CDTF">2020-05-31T11:01:54Z</dcterms:created>
  <dcterms:modified xsi:type="dcterms:W3CDTF">2020-06-09T16:04:00Z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0x0101004503E736E1C0544892AC19DFCBBBE712</vt:lpwstr>
  </property>
</Properties>
</file>