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70" r:id="rId6"/>
    <p:sldId id="259" r:id="rId7"/>
    <p:sldId id="260" r:id="rId8"/>
    <p:sldId id="266" r:id="rId9"/>
    <p:sldId id="271" r:id="rId10"/>
    <p:sldId id="267" r:id="rId11"/>
    <p:sldId id="265" r:id="rId12"/>
    <p:sldId id="269" r:id="rId13"/>
    <p:sldId id="261" r:id="rId14"/>
    <p:sldId id="262" r:id="rId15"/>
    <p:sldId id="263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9BA23-02F4-4B1F-874B-74711DC5B4A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7FAF-321F-4BCC-8A18-F7436058D1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19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7FAF-321F-4BCC-8A18-F7436058D11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7FAF-321F-4BCC-8A18-F7436058D11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95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C5930-1D82-4B0D-92DC-0B857919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D53244-A74D-4B24-BD23-667DE3DCF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5EA338-660D-4E30-9098-D3788C39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4A6C6-8158-41A0-B135-BA6E3DBC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9C875-4EC7-4A1F-AB74-04AAB6CE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97F35-757F-4F15-A570-8E57D282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4EFB3A-C22A-468F-BF5A-FB3EF5BBB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F5D94F-C215-444A-B35A-6A040443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0878D5-1F6F-4E3B-8379-DC7B9699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00310F-61A5-4CD2-809E-973B051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57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BBEAEB-DE77-40D1-B4B3-BF1789A24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7EB5E9-AAC4-48BA-8FF5-92EDFA27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A60148-4D6C-4FB8-BAF5-AA93114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4FF690-DF8B-4820-92E7-C2290BA6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3F9BA0-04F9-4CBE-82BC-277D548A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5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F0FF4-A2B2-4DF7-9235-7138CE2A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950AE-48CB-4B74-BBEA-E606F8233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8573A0-91D8-4248-8625-6873CE54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C6BFC4-1FC8-4C3E-B7A5-1083BE0C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BE84F0-A044-480A-AA3D-EF3F4052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9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38FA1-4D44-4F86-B243-E90A2E1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FCF252-6CEE-4E9F-8246-2C82C0F8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A6C45-92E4-4162-883C-80914DC4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11A8F-9F85-45AA-82BD-C6409072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37ECE3-A1D1-4778-9EE8-2C16E7AE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DF4E-8D14-4EEE-B9DA-F7FCF66E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F4DD3-5F3F-4130-A85F-960D8616D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63A8A9-69AD-465F-941F-DE4B925B2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AB10E3-4D2A-4A36-B462-C538362A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4AA0A8-E218-4092-92D7-69699CFE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0E6168-CA50-45BA-A045-419C9474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9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B48CC-6803-427A-8BDD-86E5CB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74A16-E696-4730-9B27-AA2097E52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4EA710-DAF3-4AA2-8250-0D3F2055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6D6E9C-BEAC-45E9-8893-9195182E2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74975A-395C-42EA-B529-DB31970A7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6A06B3-DE2E-48F0-B317-979A4C41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08305A-9234-4D4C-8397-327278DA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03A453-6634-4B5A-A759-DA167CD5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3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8510D-7FA1-4B58-851D-E08E94DD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84ED30-09A4-4E98-B845-E5EC8880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EEDA9E-D25D-4DB4-8D4E-69FF5FC8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382E9D-862E-42CE-B545-342678D8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21B4E5-F303-4CCB-9BD3-637F884D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BBDB39-6985-465A-80DA-8AE9A0BF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D9038-C042-43E1-B50D-89D9D7B0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44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5CF4E-477C-445D-AF04-AA5B845C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E3B4A-6F34-4231-9553-D0240129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8BE443-4114-41EB-A862-C22876961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838DB4-575D-4B31-9054-6AA50BB7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AE12D2-B55B-4EFA-BECF-8A154EC39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738BC8-5EFC-4E72-8D77-B3F502A8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1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A9CFE-A529-457D-8FEF-49ADDE52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2B14B8-616F-4D6D-A983-6ED8786C8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902E7A-68FE-4503-845B-920B8F17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E0C1BE-F264-4273-B28C-1A5B84D2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81459C-CFCD-490E-8D78-B5F61842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84CA86-4F63-4101-9480-5291554F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9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2EDBE7-F86A-4FA1-ADF3-938690B4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8CC696-94E2-4904-A757-A7CCAFAA5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542B8-76FE-4559-88B4-AC93737B9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CED7-ABF7-467C-9E2C-76B7E3A4EC1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D2AB9A-93C6-433C-853F-E896AB959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D8EAF-EFCC-42EA-A333-BF2113571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58E8-E84B-4037-A3AC-32E13F779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2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job-searching-in-six-steps/s12-04-different-types-of-question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ofaq.org/posts/2016/03/five-must-have-apps-for-creating-stunning-presentation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2341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4958442@N02/3731525044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112820-56A0-4E49-8F7D-B2E3E6D60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bakalářské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práci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Ověření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vlastností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chladícího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zařízení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8D6FC6-DE6E-48AA-B62E-ABBA6CCAD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979" y="4775037"/>
            <a:ext cx="4742281" cy="1587073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Lukáš Hubený, 20807</a:t>
            </a: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Vedoucí práce: Ing. Jan Kolínský, Ph.D.</a:t>
            </a:r>
          </a:p>
          <a:p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2020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657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A1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Vesna prostěradlo Tencel světle modrá | VESNA">
            <a:extLst>
              <a:ext uri="{FF2B5EF4-FFF2-40B4-BE49-F238E27FC236}">
                <a16:creationId xmlns:a16="http://schemas.microsoft.com/office/drawing/2014/main" id="{02FAABB2-DED6-4D32-8D79-FE4A9E3A4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"/>
          <a:stretch/>
        </p:blipFill>
        <p:spPr bwMode="auto">
          <a:xfrm>
            <a:off x="4796197" y="0"/>
            <a:ext cx="7351052" cy="5235129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F45ED5B4-912A-434A-B63D-F53AD89A8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11" y="3476761"/>
            <a:ext cx="2882373" cy="10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092434-8C2C-4F77-855A-3E74387F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Dosažené výsledky a přínos práce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293C5-55F6-40A3-B3CF-B3DD9ADF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5215025" cy="366435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Určení závislosti tepelných ztrát na příkonu</a:t>
            </a:r>
          </a:p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Vyjadřuje účinnost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Lineární závislost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Přibližně 2x větší příkon než ztráty</a:t>
            </a:r>
          </a:p>
          <a:p>
            <a:pPr lvl="1"/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134D11-9046-4B5E-8E1D-B5451E5817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990" y="859536"/>
            <a:ext cx="5355784" cy="4325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91A276-4AE8-427F-80BA-4FD798A1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26" y="5592379"/>
            <a:ext cx="5872162" cy="8121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9418900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Freeform: Shape 9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4" name="Freeform: Shape 9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AC2DB2-BF70-4F4A-A8FC-891CBB79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Dosažené výsledky a přínos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290C5-9C3F-4220-8D17-33112A66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4062962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Určení energetické třídy zařízení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Lehčí orientace na trhu s chladícími zařízeními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Jednodušší výběr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Normovaný výpočet dle EU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Určení 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experimentálních hodnot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Roční spotřeba/roční normovaná spotřeba</a:t>
            </a:r>
          </a:p>
          <a:p>
            <a:pPr marL="457200" lvl="1" indent="0">
              <a:buNone/>
            </a:pPr>
            <a:endParaRPr lang="cs-CZ" sz="1800" dirty="0"/>
          </a:p>
        </p:txBody>
      </p:sp>
      <p:pic>
        <p:nvPicPr>
          <p:cNvPr id="40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C1602E2D-D128-40A7-B0C4-341F513FA19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-4838" r="9062" b="-1"/>
          <a:stretch/>
        </p:blipFill>
        <p:spPr>
          <a:xfrm>
            <a:off x="7608599" y="260611"/>
            <a:ext cx="3070803" cy="33401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23405C-7CBB-4589-9782-6FF79498F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11" y="3861363"/>
            <a:ext cx="504825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4082151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0AFFFD-560C-46E9-B020-F92ABBF2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28" y="1161288"/>
            <a:ext cx="4189686" cy="452628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46040-D905-4DF9-AA95-575B8073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275" y="657225"/>
            <a:ext cx="6177797" cy="5534406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Změna nastavení zařízení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Hystereze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Vnitřní teplota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Změna umístění zařízení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Větší rozsah měření parametru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Úprava chladícího boxu</a:t>
            </a:r>
          </a:p>
        </p:txBody>
      </p:sp>
      <p:pic>
        <p:nvPicPr>
          <p:cNvPr id="9" name="Picture 4" descr="Vesna prostěradlo Tencel světle modrá | VESNA">
            <a:extLst>
              <a:ext uri="{FF2B5EF4-FFF2-40B4-BE49-F238E27FC236}">
                <a16:creationId xmlns:a16="http://schemas.microsoft.com/office/drawing/2014/main" id="{F59AFA5F-DC9F-4ECF-9729-A091E3F3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"/>
          <a:stretch/>
        </p:blipFill>
        <p:spPr bwMode="auto">
          <a:xfrm>
            <a:off x="8325566" y="-22107"/>
            <a:ext cx="3923745" cy="2795342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E4DE6F-C20C-441D-89CC-86B11AC3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Shrnutí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74FEF-7BAD-4618-AB65-C05504667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269" y="1396793"/>
            <a:ext cx="6651014" cy="4992624"/>
          </a:xfrm>
        </p:spPr>
        <p:txBody>
          <a:bodyPr anchor="ctr">
            <a:norm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Prostup tepla stěnou – velmi podobné průběhy</a:t>
            </a:r>
          </a:p>
          <a:p>
            <a:r>
              <a:rPr lang="cs-CZ" sz="2000" dirty="0"/>
              <a:t>Změna teploty v zařízení- velký vliv na spotřebu</a:t>
            </a:r>
          </a:p>
          <a:p>
            <a:r>
              <a:rPr lang="cs-CZ" sz="2000" dirty="0"/>
              <a:t>Změna parametru hystereze – malý nevypovídající vliv</a:t>
            </a:r>
          </a:p>
          <a:p>
            <a:r>
              <a:rPr lang="cs-CZ" sz="2000" dirty="0"/>
              <a:t>Tepelné ztráty jsou přímo úměrné dodané energii </a:t>
            </a:r>
          </a:p>
          <a:p>
            <a:r>
              <a:rPr lang="cs-CZ" sz="2000" dirty="0"/>
              <a:t>Ztráty tvoří 50% příkonu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Zařízení patří do energetické třídy E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9" name="Picture 4" descr="Vesna prostěradlo Tencel světle modrá | VESNA">
            <a:extLst>
              <a:ext uri="{FF2B5EF4-FFF2-40B4-BE49-F238E27FC236}">
                <a16:creationId xmlns:a16="http://schemas.microsoft.com/office/drawing/2014/main" id="{441B302A-2965-4BE5-B5C1-34144C040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"/>
          <a:stretch/>
        </p:blipFill>
        <p:spPr bwMode="auto">
          <a:xfrm>
            <a:off x="8322730" y="0"/>
            <a:ext cx="3922691" cy="2793586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22462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43716A3-2068-4222-B19E-FB312B48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9" name="Freeform: Shape 9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6A431D-53FE-499A-9BAF-BDC286D9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73" y="121085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Otázky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tůl, hra&#10;&#10;Popis byl vytvořen automaticky">
            <a:extLst>
              <a:ext uri="{FF2B5EF4-FFF2-40B4-BE49-F238E27FC236}">
                <a16:creationId xmlns:a16="http://schemas.microsoft.com/office/drawing/2014/main" id="{061096C4-E86D-4083-B255-7D0971977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36" r="3028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F7B0E5-D461-4C78-96D5-8499801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Děkuji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19955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BD0AE7-CAF0-46B4-8C7F-F44E1890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Použité zdroje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CBF15-D091-450C-887D-86154EF4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476250"/>
            <a:ext cx="7278244" cy="5844159"/>
          </a:xfrm>
        </p:spPr>
        <p:txBody>
          <a:bodyPr numCol="2"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EU 2015/1094 DOPLŇUJÍCÍ SMĚRNICE EVROPSKÉHO PARLAMENTU A RADY 2010/30/EU. Uvádění spotřeby energie na energetických Štítcích profesionálních chladicích boxů. Česká republika: Úřední věstník Evropské unie,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SUNTECH, 2009 Návod na měřič spotřeby elektrické energie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Logger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4000.  [online]. [cit. 2020-05-07]. Dostupné z: https://www.suntech.cz/data/navody/navod_voltcraft4000.pdf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BÁBOR L., 2016.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Ranque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Hilsova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VÍROVÁ TRUBICE. Brno, Bakalářská práce. VUT v Brně Fakulta strojního inženýrství.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DOLEŽAL J., 2017. Průmyslové chladící systémy. Brno, Diplomová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DVOŘÁK J., 2013. Chladící zařízení v potravinářství. Brno. Bakalářská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DVOŘÁK, Z. 1971. Chladící Technika. Praha: SNTL.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SVAZ CHKT, 2012. Chladicí a klimatizační technika. Praha: Svaz chladicí a klimatizační techniky, učební texty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KLENOVČANOVÁ A., 2006. Termomechanika. Košice: Technická univerzita v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Košiciach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900" dirty="0" err="1">
                <a:latin typeface="Arial" panose="020B0604020202020204" pitchFamily="34" charset="0"/>
                <a:cs typeface="Arial" panose="020B0604020202020204" pitchFamily="34" charset="0"/>
              </a:rPr>
              <a:t>Strojnícka</a:t>
            </a: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 fakulta.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LÁZNIČKOVÁ I., 2013. Elektrotepelná technika: Sbírka příkladů. Brno.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LOUDIL O., 2017. Rekonstrukce strojovny chlazení HKS FORGE Trnava. Praha. Diplomová práce. ČVUT-Fakulta Stavební.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MACHALA J., 2010. Používané principy chlazení v průmyslu. Brno. Bakalářská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MUCHNA P., 2016. Inovace elektrotechnických zařízení v domácnosti. Praha. Bakalářská práce. Západočeská Univerzita v Plzni, Fakulta Elektrotechnická.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NEDOMOVÁ L., 2008. Posouzení bezpečnosti chladící stanice. Brno. Diplomová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NĚMEČEK J., 2014. Porovnání kompresorového a absorpčního chladícího stroje z hlediska účinnosti. Plzeň. Bakalářská práce. Západočeská univerzita v Plzni-Fakulta strojní.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PEREJDA M., 2011. Technika kompresorů pro chladicí zařízení. Brno. Bakalářská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SCHWEIKA R., 2018. Absorpční chlazení. Praha. Diplomová práce. České vysoké učení technické v Praze-Fakulta strojní. Vedoucí práce Ing. Radek Šulcovi,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ŠTĚPÁNEK J., 2013.Technologie pro zkapalňování plynů a jeho distribuce. Brno. Diplomová práce. VUT v Brně.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VOLF I.; JAREŠOVÁ M.; OUHRABKA M. 2013. Přenos tepla: Studijní text pro řešitele FO a ostatní zájemce o fyziku.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ALPHASERVIS, 2014. Jak funguje chladnička? [online],[cit. 2020-05-07]. Dostupné z: http://www.alphaservis.cz/poradna/clanky/jak-funguje-chladnicka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BUTKOVIČ P., 2010. Chlazení motoru vzduchem [online]. [cit. 2020-05-11]. Dostupné z: https://www.sszeprerov.cz/dum/mov/VY_32_INOVACE_MOV_3ROC_15.pdf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E-KONSTRUKTER, 2016. Typy chlazení [online][cit. 2020-05-07]. Dostupné z: https://e-konstrukter.cz/novinka/typy-chlazeni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HANUŠ M., 2016. Princip chladících zařízení a klimatizace [online]. [cit. 2020-05-07]. Dostupné z: https://www.sos-souhtyn.cz/files/student/7_1_princip%20chlazeni.pdf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TRÁVNÍČEK P., 2013. Chladící oběhy. Mendelova univerzita v Brně [online]. [cit. 2020-05-07]. Dostupné z: http://uzpet.af.mendelu.cz/wcd/w-af-uzpet/soubory-ke-stazeni/chladici_obeh.pdf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TŘÍDĚNÍ ODPADU. CZ, 2015. Jak se recyklují chladničky.  [online]. [cit. 2020-05-07]. Dostupné z: https://www.trideniodpadu.cz/jak-se-recykluji-chladnicky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KUBÁLKOVÁ P., 2008. Historie věcí kolem nás: Od chladíren k lednicím [online]. [cit. 2020-05-07]. Dostupné z: https://www.fiftyfifty.cz/od-chladiren-k-lednicim-7859241.php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PETRTYL Z., 2018. Estav.cz [online]. [cit. 2020-05-07]. Dostupné z: https://www.estav.cz/cz/5952.co-je-tepelny-most-kde-a-jak-vznika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900" dirty="0">
                <a:latin typeface="Arial" panose="020B0604020202020204" pitchFamily="34" charset="0"/>
                <a:cs typeface="Arial" panose="020B0604020202020204" pitchFamily="34" charset="0"/>
              </a:rPr>
              <a:t>ZIMOVÁ Z., 2001. Z historie chlazení [online]. [cit. 2020-05-07]. Dostupné z: https://www.dumazahrada.cz/bydleni/kuchyne/2001/11/21/z-historie-chlazeni/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85165E7-3A85-45D9-B8F3-456CC690AA1F}"/>
              </a:ext>
            </a:extLst>
          </p:cNvPr>
          <p:cNvCxnSpPr>
            <a:cxnSpLocks/>
          </p:cNvCxnSpPr>
          <p:nvPr/>
        </p:nvCxnSpPr>
        <p:spPr>
          <a:xfrm>
            <a:off x="8491538" y="0"/>
            <a:ext cx="0" cy="6977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9FE12C0-DCCE-45CC-8DAC-95663B7BD11E}"/>
              </a:ext>
            </a:extLst>
          </p:cNvPr>
          <p:cNvCxnSpPr>
            <a:cxnSpLocks/>
          </p:cNvCxnSpPr>
          <p:nvPr/>
        </p:nvCxnSpPr>
        <p:spPr>
          <a:xfrm>
            <a:off x="4953000" y="-46892"/>
            <a:ext cx="0" cy="7023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34063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4BD9A-9296-4C19-AFAE-AC3E3305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D2519E-53AB-4F31-A765-42D25666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Zajímavé téma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Aktuálnost problému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Dostatek odborných zdrojů a publikací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Vyvíjející se obor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Ekologický dopad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" name="Picture 4" descr="Vesna prostěradlo Tencel světle modrá | VESNA">
            <a:extLst>
              <a:ext uri="{FF2B5EF4-FFF2-40B4-BE49-F238E27FC236}">
                <a16:creationId xmlns:a16="http://schemas.microsoft.com/office/drawing/2014/main" id="{0633E139-B942-4295-9CD2-52FAED76B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"/>
          <a:stretch/>
        </p:blipFill>
        <p:spPr bwMode="auto">
          <a:xfrm>
            <a:off x="8937351" y="-59533"/>
            <a:ext cx="3254652" cy="2317835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tůl, víno, vsedě, brýle&#10;&#10;Popis byl vytvořen automaticky">
            <a:extLst>
              <a:ext uri="{FF2B5EF4-FFF2-40B4-BE49-F238E27FC236}">
                <a16:creationId xmlns:a16="http://schemas.microsoft.com/office/drawing/2014/main" id="{A70AAB58-840A-43DD-B1EE-396F3605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393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8" name="Freeform: Shape 11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0" name="Freeform: Shape 11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5B6A41-8657-4917-9AA6-222F5A37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007587-3CF0-45A2-92A8-E23AFABCC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Úvod do problematiky chlazení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Druhy chlazení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Chladící zařízení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Chladící okruhy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Komponenty chladících okruhů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Termodynamika chlazení</a:t>
            </a:r>
          </a:p>
        </p:txBody>
      </p:sp>
    </p:spTree>
    <p:extLst>
      <p:ext uri="{BB962C8B-B14F-4D97-AF65-F5344CB8AC3E}">
        <p14:creationId xmlns:p14="http://schemas.microsoft.com/office/powerpoint/2010/main" val="2717331482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interiér, malé, okno, bílá&#10;&#10;Popis byl vytvořen automaticky">
            <a:extLst>
              <a:ext uri="{FF2B5EF4-FFF2-40B4-BE49-F238E27FC236}">
                <a16:creationId xmlns:a16="http://schemas.microsoft.com/office/drawing/2014/main" id="{BCC57AE5-96B0-4F76-8641-851ECD516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r="19864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6AF341-1BA2-4703-8CFC-DFFE7524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37" y="829484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16757A-4C49-44CB-96E4-17ED570E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4316753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Reálný experiment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Metody stanovení energetické náročnosti chladicích zařízení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Měření spotřeby pro různá nastavení zařízení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Hystereze</a:t>
            </a:r>
          </a:p>
          <a:p>
            <a:pPr lvl="1"/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Vnitřní teplota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Zpracování dat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Diskuze dat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8791587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FEC039-5B20-487C-A33A-55C5F16E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0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Hypotézy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9EF70-6610-47DD-87A0-527BEC37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74" y="928116"/>
            <a:ext cx="6596742" cy="4992624"/>
          </a:xfrm>
        </p:spPr>
        <p:txBody>
          <a:bodyPr anchor="ctr">
            <a:normAutofit/>
          </a:bodyPr>
          <a:lstStyle/>
          <a:p>
            <a:endParaRPr lang="cs-CZ" sz="2000" dirty="0"/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 ovlivňuje spotřebu energie nastavení vnitřní teploty.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 ovlivňuje spotřebu energie parametr hystereze.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Jaké jsou tepelné ztráty stěnami měřeného boxu.</a:t>
            </a:r>
          </a:p>
        </p:txBody>
      </p:sp>
      <p:pic>
        <p:nvPicPr>
          <p:cNvPr id="11" name="Picture 4" descr="Vesna prostěradlo Tencel světle modrá | VESNA">
            <a:extLst>
              <a:ext uri="{FF2B5EF4-FFF2-40B4-BE49-F238E27FC236}">
                <a16:creationId xmlns:a16="http://schemas.microsoft.com/office/drawing/2014/main" id="{6C2475E4-9550-4B56-858C-B46F5FCA0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46"/>
          <a:stretch/>
        </p:blipFill>
        <p:spPr bwMode="auto">
          <a:xfrm>
            <a:off x="8254311" y="-22107"/>
            <a:ext cx="4046895" cy="2882039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19283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řenosný počítač, interiér, osoba, počítač&#10;&#10;Popis byl vytvořen automaticky">
            <a:extLst>
              <a:ext uri="{FF2B5EF4-FFF2-40B4-BE49-F238E27FC236}">
                <a16:creationId xmlns:a16="http://schemas.microsoft.com/office/drawing/2014/main" id="{7DD4DEC8-07EE-4E54-9841-1AD7030D0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31" r="10428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890918-F065-48BC-8888-5B13167B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135" y="825675"/>
            <a:ext cx="4992624" cy="1243584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0160E-20BE-48D0-AA76-99B83DA05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1" y="2707768"/>
            <a:ext cx="5065776" cy="3402363"/>
          </a:xfrm>
        </p:spPr>
        <p:txBody>
          <a:bodyPr anchor="t"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Zpracování literatury a zdrojů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Pozorování a experiment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Analýza získaných dat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41967826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Freeform: Shape 6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E633D9-C915-4FA9-BDBE-968DDD90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3" y="1081056"/>
            <a:ext cx="4343781" cy="1239012"/>
          </a:xfrm>
        </p:spPr>
        <p:txBody>
          <a:bodyPr anchor="ctr">
            <a:no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Dosažené výsledky a přínos práce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43A47-DE4D-4747-BAC2-85AA6A6D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1" y="2461768"/>
            <a:ext cx="3888330" cy="3902582"/>
          </a:xfrm>
        </p:spPr>
        <p:txBody>
          <a:bodyPr anchor="t">
            <a:no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cs-CZ" sz="2000" dirty="0"/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Výpočet prostupu tepla stěnou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Pouze analytická metoda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Vypočtené hodnoty jsou pouze odhady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Velmi složitě realizovatelný experiment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Zjištěny teploty a rychlost prostupu tepla stěnou</a:t>
            </a:r>
          </a:p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 1. teplota -15 °C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 2. teplota -20 °C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 3. teplota -25 °C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424F9D-FECE-4D5E-91C5-F68E6B7EE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7" b="853"/>
          <a:stretch/>
        </p:blipFill>
        <p:spPr>
          <a:xfrm>
            <a:off x="4766024" y="903437"/>
            <a:ext cx="7282609" cy="5051126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4E9E64F-DB88-482B-B3C5-6FAA4A9C9845}"/>
              </a:ext>
            </a:extLst>
          </p:cNvPr>
          <p:cNvCxnSpPr>
            <a:cxnSpLocks/>
          </p:cNvCxnSpPr>
          <p:nvPr/>
        </p:nvCxnSpPr>
        <p:spPr>
          <a:xfrm>
            <a:off x="6994688" y="1415958"/>
            <a:ext cx="0" cy="335205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CD5D033-6760-4EA1-AD60-2A5F1D9E28DE}"/>
              </a:ext>
            </a:extLst>
          </p:cNvPr>
          <p:cNvCxnSpPr>
            <a:cxnSpLocks/>
          </p:cNvCxnSpPr>
          <p:nvPr/>
        </p:nvCxnSpPr>
        <p:spPr>
          <a:xfrm>
            <a:off x="8089770" y="1426657"/>
            <a:ext cx="0" cy="33520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BD894D2-4AD1-4901-866A-D9FAAA9002B5}"/>
              </a:ext>
            </a:extLst>
          </p:cNvPr>
          <p:cNvCxnSpPr>
            <a:cxnSpLocks/>
          </p:cNvCxnSpPr>
          <p:nvPr/>
        </p:nvCxnSpPr>
        <p:spPr>
          <a:xfrm>
            <a:off x="9153427" y="1415958"/>
            <a:ext cx="0" cy="33626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8E15837-4626-4094-BCEB-E8696E37DB8D}"/>
              </a:ext>
            </a:extLst>
          </p:cNvPr>
          <p:cNvCxnSpPr>
            <a:cxnSpLocks/>
          </p:cNvCxnSpPr>
          <p:nvPr/>
        </p:nvCxnSpPr>
        <p:spPr>
          <a:xfrm>
            <a:off x="10246937" y="1415958"/>
            <a:ext cx="0" cy="335205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821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A6E07-2E91-4FA5-B549-28DFE923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Dosažené výsledky a přínos práce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27B16AA-D83E-41C7-8609-28DCC09E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5424560" cy="366435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Měření spotřeby energie zařízení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neměnném parametru hystereze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0B9A75-3031-438A-95F1-00E1A7C3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67" y="1806047"/>
            <a:ext cx="5603377" cy="3376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5105FD-3333-4D2E-961B-9D232DAEB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7" t="34912" r="58281" b="56423"/>
          <a:stretch/>
        </p:blipFill>
        <p:spPr>
          <a:xfrm>
            <a:off x="114625" y="3768445"/>
            <a:ext cx="5748847" cy="886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627611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A6E07-2E91-4FA5-B549-28DFE923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Dosažené výsledky a přínos práce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27B16AA-D83E-41C7-8609-28DCC09E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5424560" cy="3664351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Měření spotřeby energie zařízení</a:t>
            </a:r>
            <a:endParaRPr lang="cs-CZ" sz="1400" dirty="0"/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 měnícím se parametru hystereze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2455E1-87B8-4663-9A3E-13EE1FA7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13" y="1829654"/>
            <a:ext cx="5293179" cy="3198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586081-9242-4290-B527-12FD582B9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7" t="32906" r="39519" b="46036"/>
          <a:stretch/>
        </p:blipFill>
        <p:spPr>
          <a:xfrm>
            <a:off x="425911" y="3651152"/>
            <a:ext cx="5233547" cy="1474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331133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1052</Words>
  <Application>Microsoft Office PowerPoint</Application>
  <PresentationFormat>Širokoúhlá obrazovka</PresentationFormat>
  <Paragraphs>122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Motiv Office</vt:lpstr>
      <vt:lpstr>Prezentace k bakalářské práci: Ověření vlastností chladícího zařízení</vt:lpstr>
      <vt:lpstr>Motivace</vt:lpstr>
      <vt:lpstr>Cíl práce</vt:lpstr>
      <vt:lpstr>Cíl práce</vt:lpstr>
      <vt:lpstr>Hypotézy</vt:lpstr>
      <vt:lpstr>Použité metody</vt:lpstr>
      <vt:lpstr>Dosažené výsledky a přínos práce</vt:lpstr>
      <vt:lpstr>Dosažené výsledky a přínos práce</vt:lpstr>
      <vt:lpstr>Dosažené výsledky a přínos práce</vt:lpstr>
      <vt:lpstr>Dosažené výsledky a přínos práce</vt:lpstr>
      <vt:lpstr>Dosažené výsledky a přínos práce</vt:lpstr>
      <vt:lpstr>Návrhy opatření</vt:lpstr>
      <vt:lpstr>Shrnutí</vt:lpstr>
      <vt:lpstr>Otázky</vt:lpstr>
      <vt:lpstr>Děkuji za pozornost.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k bakalářské práci: Ověření vlastností chladícího zařízení.</dc:title>
  <dc:creator>Lukáš Hubený</dc:creator>
  <cp:lastModifiedBy>Lukáš Hubený</cp:lastModifiedBy>
  <cp:revision>10</cp:revision>
  <dcterms:created xsi:type="dcterms:W3CDTF">2020-06-07T21:01:16Z</dcterms:created>
  <dcterms:modified xsi:type="dcterms:W3CDTF">2020-06-10T17:32:23Z</dcterms:modified>
</cp:coreProperties>
</file>