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7" r:id="rId7"/>
    <p:sldId id="260" r:id="rId8"/>
    <p:sldId id="270" r:id="rId9"/>
    <p:sldId id="261" r:id="rId10"/>
    <p:sldId id="269" r:id="rId11"/>
    <p:sldId id="264" r:id="rId12"/>
    <p:sldId id="262" r:id="rId13"/>
    <p:sldId id="265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9"/>
  <c:chart>
    <c:title>
      <c:tx>
        <c:rich>
          <a:bodyPr/>
          <a:lstStyle/>
          <a:p>
            <a:pPr>
              <a:defRPr/>
            </a:pPr>
            <a:r>
              <a:rPr lang="cs-CZ"/>
              <a:t>Naměřené hodnoty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List1!$B$1</c:f>
              <c:strCache>
                <c:ptCount val="1"/>
                <c:pt idx="0">
                  <c:v>Vzorek 1</c:v>
                </c:pt>
              </c:strCache>
            </c:strRef>
          </c:tx>
          <c:marker>
            <c:symbol val="none"/>
          </c:marker>
          <c:cat>
            <c:strRef>
              <c:f>List1!$A$2:$A$10</c:f>
              <c:strCache>
                <c:ptCount val="9"/>
                <c:pt idx="0">
                  <c:v>1.</c:v>
                </c:pt>
                <c:pt idx="1">
                  <c:v>2.</c:v>
                </c:pt>
                <c:pt idx="2">
                  <c:v>3.</c:v>
                </c:pt>
                <c:pt idx="3">
                  <c:v>4.</c:v>
                </c:pt>
                <c:pt idx="4">
                  <c:v>5.</c:v>
                </c:pt>
                <c:pt idx="5">
                  <c:v>6.</c:v>
                </c:pt>
                <c:pt idx="6">
                  <c:v>7.</c:v>
                </c:pt>
                <c:pt idx="7">
                  <c:v>8.</c:v>
                </c:pt>
                <c:pt idx="8">
                  <c:v>9.</c:v>
                </c:pt>
              </c:strCache>
            </c:strRef>
          </c:cat>
          <c:val>
            <c:numRef>
              <c:f>List1!$B$2:$B$10</c:f>
              <c:numCache>
                <c:formatCode>General</c:formatCode>
                <c:ptCount val="9"/>
                <c:pt idx="0">
                  <c:v>299.5</c:v>
                </c:pt>
                <c:pt idx="1">
                  <c:v>393</c:v>
                </c:pt>
                <c:pt idx="2">
                  <c:v>343.82</c:v>
                </c:pt>
                <c:pt idx="3">
                  <c:v>440.75</c:v>
                </c:pt>
                <c:pt idx="4">
                  <c:v>301</c:v>
                </c:pt>
                <c:pt idx="5">
                  <c:v>314</c:v>
                </c:pt>
                <c:pt idx="6">
                  <c:v>382</c:v>
                </c:pt>
                <c:pt idx="7">
                  <c:v>365</c:v>
                </c:pt>
                <c:pt idx="8">
                  <c:v>364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Vzorek 2</c:v>
                </c:pt>
              </c:strCache>
            </c:strRef>
          </c:tx>
          <c:marker>
            <c:symbol val="none"/>
          </c:marker>
          <c:cat>
            <c:strRef>
              <c:f>List1!$A$2:$A$10</c:f>
              <c:strCache>
                <c:ptCount val="9"/>
                <c:pt idx="0">
                  <c:v>1.</c:v>
                </c:pt>
                <c:pt idx="1">
                  <c:v>2.</c:v>
                </c:pt>
                <c:pt idx="2">
                  <c:v>3.</c:v>
                </c:pt>
                <c:pt idx="3">
                  <c:v>4.</c:v>
                </c:pt>
                <c:pt idx="4">
                  <c:v>5.</c:v>
                </c:pt>
                <c:pt idx="5">
                  <c:v>6.</c:v>
                </c:pt>
                <c:pt idx="6">
                  <c:v>7.</c:v>
                </c:pt>
                <c:pt idx="7">
                  <c:v>8.</c:v>
                </c:pt>
                <c:pt idx="8">
                  <c:v>9.</c:v>
                </c:pt>
              </c:strCache>
            </c:strRef>
          </c:cat>
          <c:val>
            <c:numRef>
              <c:f>List1!$C$2:$C$10</c:f>
              <c:numCache>
                <c:formatCode>General</c:formatCode>
                <c:ptCount val="9"/>
                <c:pt idx="0">
                  <c:v>86</c:v>
                </c:pt>
                <c:pt idx="1">
                  <c:v>92.5</c:v>
                </c:pt>
                <c:pt idx="2">
                  <c:v>98.7</c:v>
                </c:pt>
                <c:pt idx="3">
                  <c:v>86</c:v>
                </c:pt>
                <c:pt idx="4">
                  <c:v>88.55</c:v>
                </c:pt>
                <c:pt idx="5">
                  <c:v>95</c:v>
                </c:pt>
                <c:pt idx="6">
                  <c:v>100</c:v>
                </c:pt>
                <c:pt idx="7">
                  <c:v>88</c:v>
                </c:pt>
                <c:pt idx="8">
                  <c:v>95.5</c:v>
                </c:pt>
              </c:numCache>
            </c:numRef>
          </c:val>
        </c:ser>
        <c:marker val="1"/>
        <c:axId val="63050112"/>
        <c:axId val="63052032"/>
      </c:lineChart>
      <c:catAx>
        <c:axId val="630501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Číslo měření</a:t>
                </a:r>
              </a:p>
            </c:rich>
          </c:tx>
          <c:layout/>
        </c:title>
        <c:majorTickMark val="none"/>
        <c:tickLblPos val="nextTo"/>
        <c:crossAx val="63052032"/>
        <c:crosses val="autoZero"/>
        <c:auto val="1"/>
        <c:lblAlgn val="ctr"/>
        <c:lblOffset val="100"/>
      </c:catAx>
      <c:valAx>
        <c:axId val="6305203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/>
                  <a:t>Hodnota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3050112"/>
        <c:crosses val="autoZero"/>
        <c:crossBetween val="between"/>
      </c:valAx>
    </c:plotArea>
    <c:legend>
      <c:legendPos val="b"/>
      <c:layout/>
    </c:legend>
    <c:plotVisOnly val="1"/>
  </c:chart>
  <c:spPr>
    <a:solidFill>
      <a:schemeClr val="bg1"/>
    </a:solidFill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6F87-7CCD-4755-A06C-24C70F19CDB7}" type="datetimeFigureOut">
              <a:rPr lang="cs-CZ" smtClean="0"/>
              <a:pPr/>
              <a:t>09.06.2020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DC54-44C6-474A-9C8C-2BEAFC400D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6F87-7CCD-4755-A06C-24C70F19CDB7}" type="datetimeFigureOut">
              <a:rPr lang="cs-CZ" smtClean="0"/>
              <a:pPr/>
              <a:t>09.06.2020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DC54-44C6-474A-9C8C-2BEAFC400D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6F87-7CCD-4755-A06C-24C70F19CDB7}" type="datetimeFigureOut">
              <a:rPr lang="cs-CZ" smtClean="0"/>
              <a:pPr/>
              <a:t>09.06.2020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DC54-44C6-474A-9C8C-2BEAFC400D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6F87-7CCD-4755-A06C-24C70F19CDB7}" type="datetimeFigureOut">
              <a:rPr lang="cs-CZ" smtClean="0"/>
              <a:pPr/>
              <a:t>09.06.2020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DC54-44C6-474A-9C8C-2BEAFC400D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6F87-7CCD-4755-A06C-24C70F19CDB7}" type="datetimeFigureOut">
              <a:rPr lang="cs-CZ" smtClean="0"/>
              <a:pPr/>
              <a:t>09.06.2020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DC54-44C6-474A-9C8C-2BEAFC400D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6F87-7CCD-4755-A06C-24C70F19CDB7}" type="datetimeFigureOut">
              <a:rPr lang="cs-CZ" smtClean="0"/>
              <a:pPr/>
              <a:t>09.06.2020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DC54-44C6-474A-9C8C-2BEAFC400D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6F87-7CCD-4755-A06C-24C70F19CDB7}" type="datetimeFigureOut">
              <a:rPr lang="cs-CZ" smtClean="0"/>
              <a:pPr/>
              <a:t>09.06.2020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DC54-44C6-474A-9C8C-2BEAFC400D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6F87-7CCD-4755-A06C-24C70F19CDB7}" type="datetimeFigureOut">
              <a:rPr lang="cs-CZ" smtClean="0"/>
              <a:pPr/>
              <a:t>09.06.2020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DC54-44C6-474A-9C8C-2BEAFC400D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6F87-7CCD-4755-A06C-24C70F19CDB7}" type="datetimeFigureOut">
              <a:rPr lang="cs-CZ" smtClean="0"/>
              <a:pPr/>
              <a:t>09.06.2020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DC54-44C6-474A-9C8C-2BEAFC400D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6F87-7CCD-4755-A06C-24C70F19CDB7}" type="datetimeFigureOut">
              <a:rPr lang="cs-CZ" smtClean="0"/>
              <a:pPr/>
              <a:t>09.06.2020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DC54-44C6-474A-9C8C-2BEAFC400D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6F87-7CCD-4755-A06C-24C70F19CDB7}" type="datetimeFigureOut">
              <a:rPr lang="cs-CZ" smtClean="0"/>
              <a:pPr/>
              <a:t>09.06.2020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DC54-44C6-474A-9C8C-2BEAFC400D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0000"/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C6F87-7CCD-4755-A06C-24C70F19CDB7}" type="datetimeFigureOut">
              <a:rPr lang="cs-CZ" smtClean="0"/>
              <a:pPr/>
              <a:t>09.06.2020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6DC54-44C6-474A-9C8C-2BEAFC400D5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420888"/>
            <a:ext cx="9144000" cy="2016224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Bakalářská práce</a:t>
            </a:r>
            <a:r>
              <a:rPr lang="cs-CZ" sz="4800" b="1" dirty="0" smtClean="0"/>
              <a:t/>
            </a:r>
            <a:br>
              <a:rPr lang="cs-CZ" sz="4800" b="1" dirty="0" smtClean="0"/>
            </a:br>
            <a:r>
              <a:rPr lang="cs-CZ" sz="4000" b="1" dirty="0" smtClean="0"/>
              <a:t>KOMPOZITNÍ MATERIÁLY V AUTOMOBILOVÉM PRŮMYSLU</a:t>
            </a:r>
            <a:endParaRPr lang="cs-CZ" sz="4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4797152"/>
            <a:ext cx="9144000" cy="1777752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Autor: Klaudie Rudá</a:t>
            </a:r>
          </a:p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Vedoucí práce: Ing. Monika Karková PhD.</a:t>
            </a:r>
          </a:p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Oponent: Ing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 Marek Šafář</a:t>
            </a:r>
            <a:endParaRPr lang="cs-CZ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Vysoká škola technická a ekonomická v Českých Budějovicích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88640"/>
            <a:ext cx="1728192" cy="2112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APLIKAČNÍ ČÁST </a:t>
            </a:r>
            <a:b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3200" b="1" dirty="0" smtClean="0">
                <a:solidFill>
                  <a:schemeClr val="accent2">
                    <a:lumMod val="75000"/>
                  </a:schemeClr>
                </a:solidFill>
              </a:rPr>
              <a:t>ZKOUŠKA TVRDOSTI</a:t>
            </a: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827584" y="1916832"/>
          <a:ext cx="770485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1403648" y="6021288"/>
            <a:ext cx="669674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700" b="1" i="1" dirty="0" smtClean="0"/>
              <a:t>NAMĚŘENÉ HODNOTY (OBR. 20 , STR. 47)  </a:t>
            </a:r>
            <a:endParaRPr lang="cs-CZ" sz="17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</a:rPr>
              <a:t>SOUHRN PRÁCE</a:t>
            </a:r>
            <a:endParaRPr lang="cs-CZ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ZÁVODNÍ A LUXUSNÍ AUTOMOBILY vs. SÉRIOVĚ VYRÁBĚNÉ AUTOMOBILY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CENA, ČASOVÁ NÁROČNOST VÝROBY vs. KVALITA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KOMPOZIT = MATERIÁL BUDOUCNOSTI?</a:t>
            </a:r>
          </a:p>
          <a:p>
            <a:pPr>
              <a:buNone/>
            </a:pPr>
            <a:endParaRPr lang="cs-CZ" sz="2400" b="1" dirty="0" smtClean="0"/>
          </a:p>
          <a:p>
            <a:pPr>
              <a:buNone/>
            </a:pP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</a:rPr>
              <a:t>ZÁVĚR</a:t>
            </a:r>
            <a:endParaRPr lang="cs-CZ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641379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CÍL PRÁCE BYL SPLNĚN</a:t>
            </a:r>
          </a:p>
          <a:p>
            <a:pPr>
              <a:buNone/>
            </a:pPr>
            <a:endParaRPr lang="cs-CZ" sz="2400" b="1" dirty="0" smtClean="0"/>
          </a:p>
          <a:p>
            <a:r>
              <a:rPr lang="cs-CZ" sz="2400" b="1" dirty="0" smtClean="0"/>
              <a:t>BAKALÁŘSKÁ PRÁCE SPLNILA VLASTNÍ OČEKÁVÁNÍ</a:t>
            </a:r>
          </a:p>
          <a:p>
            <a:endParaRPr lang="cs-CZ" sz="2400" b="1" dirty="0" smtClean="0"/>
          </a:p>
          <a:p>
            <a:endParaRPr lang="cs-CZ" sz="2400" b="1" dirty="0" smtClean="0"/>
          </a:p>
          <a:p>
            <a:endParaRPr lang="cs-CZ" sz="2400" b="1" dirty="0" smtClean="0"/>
          </a:p>
          <a:p>
            <a:pPr algn="ctr">
              <a:buNone/>
            </a:pPr>
            <a:r>
              <a:rPr lang="cs-CZ" sz="2400" b="1" i="1" dirty="0" smtClean="0"/>
              <a:t>NEZAPOMÍNAT, ŽE V NĚKTERÝCH OBLASTECH KOMPOZITNÍ MATERIÁLY TY KLASICKÉ NENAHRADÍ… </a:t>
            </a:r>
          </a:p>
          <a:p>
            <a:endParaRPr lang="cs-CZ" sz="2400" b="1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pPr algn="ctr">
              <a:buNone/>
            </a:pPr>
            <a:endParaRPr lang="cs-CZ" sz="2400" dirty="0" smtClean="0"/>
          </a:p>
          <a:p>
            <a:pPr algn="ctr">
              <a:buNone/>
            </a:pPr>
            <a:endParaRPr lang="cs-CZ" sz="2000" dirty="0"/>
          </a:p>
          <a:p>
            <a:pPr algn="ctr">
              <a:buNone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sz="4800" b="1" dirty="0" smtClean="0">
                <a:solidFill>
                  <a:schemeClr val="accent2">
                    <a:lumMod val="75000"/>
                  </a:schemeClr>
                </a:solidFill>
              </a:rPr>
              <a:t>DĚKUJI ZA POZORNOST</a:t>
            </a:r>
            <a:endParaRPr lang="cs-CZ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</a:rPr>
              <a:t>DŮVODY K ŘEŠENÍ DANÉ PROBLEMATIKY</a:t>
            </a:r>
            <a:endParaRPr lang="cs-CZ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OSOBNÍ ZÁJEM O AUTOMOBILOVÝ PRŮMYSL</a:t>
            </a:r>
          </a:p>
          <a:p>
            <a:pPr>
              <a:buNone/>
            </a:pPr>
            <a:endParaRPr lang="cs-CZ" sz="2400" b="1" dirty="0" smtClean="0"/>
          </a:p>
          <a:p>
            <a:r>
              <a:rPr lang="cs-CZ" sz="2400" b="1" dirty="0" smtClean="0"/>
              <a:t>ROZŠÍŘENÍ ZNALOSTÍ VYUŽITÍ KOMPOZITNÍCH MATERIÁLŮ</a:t>
            </a:r>
          </a:p>
          <a:p>
            <a:endParaRPr lang="cs-CZ" sz="2400" b="1" dirty="0" smtClean="0"/>
          </a:p>
          <a:p>
            <a:endParaRPr lang="cs-CZ" sz="2400" b="1" dirty="0" smtClean="0"/>
          </a:p>
          <a:p>
            <a:endParaRPr 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</a:rPr>
              <a:t>CÍL PRÁCE</a:t>
            </a:r>
            <a:endParaRPr lang="cs-CZ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 smtClean="0"/>
              <a:t>KOMPOZITNÍ MATERIÁLY</a:t>
            </a:r>
          </a:p>
          <a:p>
            <a:pPr>
              <a:buNone/>
            </a:pPr>
            <a:endParaRPr lang="cs-CZ" sz="2400" b="1" dirty="0" smtClean="0"/>
          </a:p>
          <a:p>
            <a:r>
              <a:rPr lang="cs-CZ" sz="2400" b="1" dirty="0" smtClean="0"/>
              <a:t>KOMPOZITNÍ MATERIÁLY V AUTOMOBILOVÉM PRŮMYSLU</a:t>
            </a:r>
          </a:p>
          <a:p>
            <a:pPr>
              <a:buNone/>
            </a:pPr>
            <a:endParaRPr lang="cs-CZ" sz="2400" b="1" dirty="0" smtClean="0"/>
          </a:p>
          <a:p>
            <a:r>
              <a:rPr lang="cs-CZ" sz="2400" b="1" dirty="0" smtClean="0"/>
              <a:t>POROVNÁNÍ VZORKŮ</a:t>
            </a:r>
          </a:p>
          <a:p>
            <a:pPr>
              <a:buNone/>
            </a:pPr>
            <a:endParaRPr lang="cs-CZ" sz="2400" b="1" dirty="0" smtClean="0"/>
          </a:p>
          <a:p>
            <a:r>
              <a:rPr lang="cs-CZ" sz="2400" b="1" dirty="0" smtClean="0"/>
              <a:t>ZKOUŠKA TVRDOSTI </a:t>
            </a:r>
            <a:endParaRPr lang="cs-CZ" sz="2400" b="1" dirty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</a:rPr>
              <a:t>VÝZKUMNÝ PROBLÉM</a:t>
            </a:r>
            <a:endParaRPr lang="cs-CZ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 smtClean="0"/>
              <a:t>POROVNÁNÍ DVOU VZORKŮ – POVRCH</a:t>
            </a:r>
            <a:r>
              <a:rPr lang="cs-CZ" sz="2400" b="1" dirty="0" smtClean="0"/>
              <a:t>, </a:t>
            </a:r>
            <a:r>
              <a:rPr lang="cs-CZ" sz="2400" b="1" dirty="0" smtClean="0"/>
              <a:t>TLOUŠŤKA, </a:t>
            </a:r>
            <a:r>
              <a:rPr lang="cs-CZ" sz="2400" b="1" dirty="0" smtClean="0"/>
              <a:t>MECHANICKÉ </a:t>
            </a:r>
            <a:r>
              <a:rPr lang="cs-CZ" sz="2400" b="1" dirty="0" smtClean="0"/>
              <a:t>A FYZIKÁLNÍ </a:t>
            </a:r>
            <a:r>
              <a:rPr lang="cs-CZ" sz="2400" b="1" dirty="0" smtClean="0"/>
              <a:t>VLASTNOSTI </a:t>
            </a:r>
            <a:endParaRPr lang="cs-CZ" sz="2400" b="1" dirty="0" smtClean="0"/>
          </a:p>
          <a:p>
            <a:pPr>
              <a:buNone/>
            </a:pPr>
            <a:endParaRPr lang="cs-CZ" sz="2400" b="1" dirty="0" smtClean="0"/>
          </a:p>
          <a:p>
            <a:r>
              <a:rPr lang="cs-CZ" sz="2400" b="1" dirty="0" smtClean="0"/>
              <a:t>ZJIŠŤENÍ JEJICH TVRDOSTI – KTERÝ Z MATERIÁLŮ MÁ VĚTŠÍ TVRDOST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</a:rPr>
              <a:t>METODIKA PRÁCE</a:t>
            </a:r>
            <a:endParaRPr lang="cs-CZ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 smtClean="0"/>
              <a:t>TEORETICKÁ ČÁST – METODA SBĚRU DAT A METODA ZPRACOVÁNÍ DAT</a:t>
            </a:r>
          </a:p>
          <a:p>
            <a:pPr>
              <a:buNone/>
            </a:pPr>
            <a:endParaRPr lang="cs-CZ" b="1" dirty="0" smtClean="0"/>
          </a:p>
          <a:p>
            <a:r>
              <a:rPr lang="cs-CZ" sz="2400" b="1" dirty="0" smtClean="0"/>
              <a:t>APLIKAČNÍ ČÁST – METODA ZPRACOVÁNÍ VYCHÁZÍ Z PRAKTICKÉ ZKOUŠKY</a:t>
            </a:r>
          </a:p>
          <a:p>
            <a:pPr algn="ctr"/>
            <a:endParaRPr lang="cs-CZ" sz="2400" dirty="0" smtClean="0"/>
          </a:p>
          <a:p>
            <a:pPr algn="ctr"/>
            <a:endParaRPr lang="cs-CZ" sz="2400" dirty="0" smtClean="0"/>
          </a:p>
          <a:p>
            <a:pPr algn="ctr"/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APLIKAČNÍ ČÁST</a:t>
            </a:r>
            <a:b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2200" b="1" dirty="0" smtClean="0">
                <a:solidFill>
                  <a:schemeClr val="accent2">
                    <a:lumMod val="75000"/>
                  </a:schemeClr>
                </a:solidFill>
              </a:rPr>
              <a:t>POROVNÁNÍ VZORKŮ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</p:spPr>
        <p:txBody>
          <a:bodyPr>
            <a:normAutofit fontScale="85000" lnSpcReduction="20000"/>
          </a:bodyPr>
          <a:lstStyle/>
          <a:p>
            <a:r>
              <a:rPr lang="cs-CZ" sz="2800" b="1" dirty="0" smtClean="0"/>
              <a:t>POVRCH </a:t>
            </a:r>
          </a:p>
          <a:p>
            <a:endParaRPr lang="cs-CZ" sz="2800" b="1" dirty="0" smtClean="0"/>
          </a:p>
          <a:p>
            <a:r>
              <a:rPr lang="cs-CZ" sz="2800" b="1" dirty="0" smtClean="0"/>
              <a:t>TLOUŠŤKA 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pPr algn="ctr">
              <a:buNone/>
            </a:pPr>
            <a:endParaRPr lang="cs-CZ" sz="1800" b="1" i="1" dirty="0" smtClean="0"/>
          </a:p>
          <a:p>
            <a:pPr algn="ctr">
              <a:buNone/>
            </a:pPr>
            <a:r>
              <a:rPr lang="cs-CZ" sz="1800" b="1" i="1" dirty="0" smtClean="0"/>
              <a:t>VZOREK 1 A 2 (OBR. 8, STR. 34)</a:t>
            </a:r>
          </a:p>
        </p:txBody>
      </p:sp>
      <p:pic>
        <p:nvPicPr>
          <p:cNvPr id="4" name="Obrázek 11" descr="IMG_2592.JPG"/>
          <p:cNvPicPr/>
          <p:nvPr/>
        </p:nvPicPr>
        <p:blipFill>
          <a:blip r:embed="rId2" cstate="print"/>
          <a:srcRect l="9144" t="18122" r="10498" b="18341"/>
          <a:stretch>
            <a:fillRect/>
          </a:stretch>
        </p:blipFill>
        <p:spPr>
          <a:xfrm>
            <a:off x="2555776" y="3501008"/>
            <a:ext cx="4104456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</a:rPr>
              <a:t>APLIKAČNÍ ČÁST</a:t>
            </a:r>
            <a:br>
              <a:rPr lang="cs-CZ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</a:rPr>
              <a:t>POROVNÁNÍ VZORKŮ</a:t>
            </a:r>
            <a:endParaRPr lang="cs-CZ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564904"/>
            <a:ext cx="754309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95536" y="5373216"/>
            <a:ext cx="82809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700" b="1" i="1" dirty="0" smtClean="0"/>
              <a:t>VLASTNOSTI MATERIÁLŮ (TAB. 5, STR. </a:t>
            </a:r>
            <a:r>
              <a:rPr lang="cs-CZ" sz="1700" b="1" i="1" dirty="0" smtClean="0"/>
              <a:t>49)</a:t>
            </a:r>
            <a:endParaRPr lang="cs-CZ" sz="1700" b="1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755576" y="170080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   MECHANICKÉ A FYZIKÁLNÍ  VLASTNOSTI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APLIKAČNÍ ČÁST </a:t>
            </a:r>
            <a:b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3200" b="1" dirty="0" smtClean="0">
                <a:solidFill>
                  <a:schemeClr val="accent2">
                    <a:lumMod val="75000"/>
                  </a:schemeClr>
                </a:solidFill>
              </a:rPr>
              <a:t>ZKOUŠKA TVRDOSTI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POPIS STATICKÝCH ZKOUŠEK TVRDOSTI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ZKOUŠKA TVRDOSTI PODLE ROCKWELLA 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PŘÍSTROJ WILSON ROCKWELL 574</a:t>
            </a:r>
            <a:endParaRPr lang="cs-CZ" sz="2400" b="1" dirty="0"/>
          </a:p>
        </p:txBody>
      </p:sp>
      <p:pic>
        <p:nvPicPr>
          <p:cNvPr id="6" name="Obrázek 4" descr="IMG_2804.JPG"/>
          <p:cNvPicPr/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004048" y="3501008"/>
            <a:ext cx="3024336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5364088" y="6211669"/>
            <a:ext cx="2304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b="1" i="1" dirty="0" smtClean="0"/>
              <a:t>MĚŘÍCÍ PŘÍSTROJ (OBR. 16, STR. 43)</a:t>
            </a:r>
            <a:endParaRPr lang="cs-CZ" sz="15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</a:rPr>
              <a:t>APLIKAČNÍ ČÁST </a:t>
            </a:r>
            <a:br>
              <a:rPr lang="cs-CZ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2700" b="1" dirty="0" smtClean="0">
                <a:solidFill>
                  <a:schemeClr val="accent2">
                    <a:lumMod val="75000"/>
                  </a:schemeClr>
                </a:solidFill>
              </a:rPr>
              <a:t>ZKOUŠKA TVRDOSTI</a:t>
            </a:r>
            <a:endParaRPr lang="cs-CZ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9</a:t>
            </a:r>
            <a:r>
              <a:rPr lang="cs-CZ" sz="2400" b="1" dirty="0" smtClean="0"/>
              <a:t> </a:t>
            </a:r>
            <a:r>
              <a:rPr lang="cs-CZ" sz="2400" b="1" dirty="0" smtClean="0"/>
              <a:t>MĚŘENÍ U KAŽDÉHO VZORKU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HODNOTY PODLE BRINELLOVY STUPNICE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HODNOTY U KARBONU: 299,50 – 440,75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HODNOTY U POLYPROPYLENU: 86,00 – 100,00</a:t>
            </a:r>
          </a:p>
          <a:p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238</Words>
  <Application>Microsoft Office PowerPoint</Application>
  <PresentationFormat>Předvádění na obrazovce (4:3)</PresentationFormat>
  <Paragraphs>86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Bakalářská práce KOMPOZITNÍ MATERIÁLY V AUTOMOBILOVÉM PRŮMYSLU</vt:lpstr>
      <vt:lpstr>DŮVODY K ŘEŠENÍ DANÉ PROBLEMATIKY</vt:lpstr>
      <vt:lpstr>CÍL PRÁCE</vt:lpstr>
      <vt:lpstr>VÝZKUMNÝ PROBLÉM</vt:lpstr>
      <vt:lpstr>METODIKA PRÁCE</vt:lpstr>
      <vt:lpstr>APLIKAČNÍ ČÁST POROVNÁNÍ VZORKŮ</vt:lpstr>
      <vt:lpstr>APLIKAČNÍ ČÁST POROVNÁNÍ VZORKŮ</vt:lpstr>
      <vt:lpstr>APLIKAČNÍ ČÁST  ZKOUŠKA TVRDOSTI</vt:lpstr>
      <vt:lpstr>APLIKAČNÍ ČÁST  ZKOUŠKA TVRDOSTI</vt:lpstr>
      <vt:lpstr>APLIKAČNÍ ČÁST  ZKOUŠKA TVRDOSTI</vt:lpstr>
      <vt:lpstr>SOUHRN PRÁCE</vt:lpstr>
      <vt:lpstr>ZÁVĚR</vt:lpstr>
      <vt:lpstr>Snímek 13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Bakalářská práce KOMPOZITNÍ MATERIÁLY V AUTOMOBILOVÉM PRŮMYSLU</dc:title>
  <dc:creator>Jan</dc:creator>
  <cp:lastModifiedBy>Jan</cp:lastModifiedBy>
  <cp:revision>53</cp:revision>
  <dcterms:created xsi:type="dcterms:W3CDTF">2020-05-15T14:31:39Z</dcterms:created>
  <dcterms:modified xsi:type="dcterms:W3CDTF">2020-06-09T18:49:57Z</dcterms:modified>
</cp:coreProperties>
</file>