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59" r:id="rId6"/>
    <p:sldId id="270" r:id="rId7"/>
    <p:sldId id="260" r:id="rId8"/>
    <p:sldId id="277" r:id="rId9"/>
    <p:sldId id="271" r:id="rId10"/>
    <p:sldId id="272" r:id="rId11"/>
    <p:sldId id="273" r:id="rId12"/>
    <p:sldId id="279" r:id="rId13"/>
    <p:sldId id="274" r:id="rId14"/>
    <p:sldId id="275" r:id="rId15"/>
    <p:sldId id="278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8A4D1D-0FE9-4E98-A7C2-9D4CF0AAA0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A76339F-FD9E-4FC0-B08A-EDDB0E5531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D97E479-AA80-4DA6-A75E-A55139EE0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7CB0-3EE3-4CDC-859B-20D9976E59EC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C53BF6B-FEE7-4766-A2F4-589598021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3DFA0C5-EACB-4164-A2F6-BA41D91B6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1105A-645F-479E-B925-E856071A81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571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0D6592-C487-40DF-B512-6F3D30E99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36409BC-FDFD-469F-8BE3-5974F5672B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85FD26B-B72D-4BEB-BAFC-EDA2D5F8C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7CB0-3EE3-4CDC-859B-20D9976E59EC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7A6D917-57BF-47A3-A5D3-18BBCBDBE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330FC73-13BD-4D7C-9936-38D1D6ED4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1105A-645F-479E-B925-E856071A81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506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A8BEBCB-A666-424A-B2C0-A57F688781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2E12A6A-ED59-4A1F-A151-B54E0B038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8EC8BF4-59E1-402E-B6DF-A9FFDAA3E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7CB0-3EE3-4CDC-859B-20D9976E59EC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2A90642-F394-4EE1-BF0F-5907B6141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BB01BB-9833-452E-AA27-C76950B7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1105A-645F-479E-B925-E856071A81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196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782FB3-07AF-4AEF-AC66-30BF10EF8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A61063-574B-46C1-A3DC-5897BE6D3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480F4DE-5BD6-4D92-8FB4-5F2AC2522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7CB0-3EE3-4CDC-859B-20D9976E59EC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9A9E7FE-2617-4E14-A447-997E34B17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1430316-131D-4B07-A9C4-4266AC2A0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1105A-645F-479E-B925-E856071A81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702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A39138-3872-4FB4-B028-8545D117E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732616A-9EBA-4E7C-A8E3-5127DB25E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CBA4663-ACBA-4B92-825C-AAE2C96D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7CB0-3EE3-4CDC-859B-20D9976E59EC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9395438-92A9-4221-B787-CAD8B0C0B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99EDBD2-50B8-4D3E-8D43-7FDA3A3AA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1105A-645F-479E-B925-E856071A81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568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0C4988-BC26-4B87-82D9-A640EB127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5599BE-9A1A-4EFB-BED8-92438D3D46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841DFAA-10BF-41A6-A907-F654CC3864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E3BB0BD-EB14-4CB5-ADCE-3845D8ABA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7CB0-3EE3-4CDC-859B-20D9976E59EC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3454F7C-8E38-4D20-BF2E-FDC5BB426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C21DB95-BF01-4F1C-8E0D-F254D3A1F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1105A-645F-479E-B925-E856071A81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187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71357E-F1DD-4294-A27E-18FF4C5FD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7C62F8B-EA34-4FF4-AF98-138084F09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6C8EA82-41AB-4F8B-B323-FC9B8AEEE8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3352FE3-0294-4980-B527-3840F9D2E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F7CB026-5905-4BDD-9271-291B9D0187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777D93A-F6C2-4928-8706-D95A8E7CA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7CB0-3EE3-4CDC-859B-20D9976E59EC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8366D7F-6245-4E9D-88AE-C380AB848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891B995-CB9B-4E85-8C17-D8765C021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1105A-645F-479E-B925-E856071A81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66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4AE475-15F4-4E9D-975B-795E3282A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9F84FC4-9F8F-48DA-9AE0-5D06CED2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7CB0-3EE3-4CDC-859B-20D9976E59EC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4A324D7-DFF5-4883-ABAD-F1AD8C33C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5A21C1F-9064-46FC-A2B4-56BDDA480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1105A-645F-479E-B925-E856071A81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152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B318E0A-E2DF-421A-BE42-7214A55FE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7CB0-3EE3-4CDC-859B-20D9976E59EC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3396625-804E-4FDE-8B06-C1F5D7DEF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565B708-3CBE-44DD-B784-D8050E6DA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1105A-645F-479E-B925-E856071A81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302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8A7595-F7B7-40E9-97BC-0DF924660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4CA9C8-674A-4D0F-919E-8BB0B010F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58E6B49-BB42-4EA6-AAB0-38254E10F9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6C9106F-59A5-4E6D-BBB2-53C80CEF6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7CB0-3EE3-4CDC-859B-20D9976E59EC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05B1396-F09D-4754-924F-543D17876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E0D7553-8F07-434E-80C7-2AE8F3BD1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1105A-645F-479E-B925-E856071A81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010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9E7BF6-8717-4183-BB12-9FFF4685E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3B5600C-6762-45AF-8E49-AD1841E98F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18AC391-218B-4D60-89BD-A65474B3A8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B649B36-171D-4D0D-A8A5-E341D0ED6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7CB0-3EE3-4CDC-859B-20D9976E59EC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9D82399-E9F5-4DF2-A75F-E8DA9FF70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42A2DED-5B6B-48C3-8D5A-FF7255239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1105A-645F-479E-B925-E856071A81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255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FFD48E2-41BC-4E6A-8DE1-F12210178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9964052-D626-4BA1-AD7E-B73119B60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740822A-3EFA-4280-B7F3-70ADADB15F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97CB0-3EE3-4CDC-859B-20D9976E59EC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033197-0769-4BCA-950D-C0F4050A5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0C0DF2-FDEF-4FA2-870A-70267C2689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1105A-645F-479E-B925-E856071A81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626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10FDBFD-33AD-4D43-9665-19C38E3054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0851" y="2665963"/>
            <a:ext cx="9910296" cy="1525438"/>
          </a:xfrm>
        </p:spPr>
        <p:txBody>
          <a:bodyPr anchor="t">
            <a:normAutofit/>
          </a:bodyPr>
          <a:lstStyle/>
          <a:p>
            <a:pPr algn="l"/>
            <a:r>
              <a:rPr lang="cs-CZ" sz="4800" dirty="0">
                <a:latin typeface="Verdana" panose="020B0604030504040204" pitchFamily="34" charset="0"/>
                <a:ea typeface="Verdana" panose="020B0604030504040204" pitchFamily="34" charset="0"/>
              </a:rPr>
              <a:t>Digitální dvojče robotického kloubu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97C39F7-76ED-4C13-9AC4-3D9C614A98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7689" y="857155"/>
            <a:ext cx="9910295" cy="1881659"/>
          </a:xfrm>
        </p:spPr>
        <p:txBody>
          <a:bodyPr anchor="b">
            <a:normAutofit/>
          </a:bodyPr>
          <a:lstStyle/>
          <a:p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Vysoká škola technická a ekonomická </a:t>
            </a:r>
          </a:p>
          <a:p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v Českých Budějovicích</a:t>
            </a:r>
          </a:p>
          <a:p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Ústav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technicko-technologický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E21C306E-890F-4711-A76F-9AF8B5CFEF79}"/>
              </a:ext>
            </a:extLst>
          </p:cNvPr>
          <p:cNvSpPr/>
          <p:nvPr/>
        </p:nvSpPr>
        <p:spPr>
          <a:xfrm>
            <a:off x="1140850" y="4119186"/>
            <a:ext cx="8665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Autor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práce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: Josef Dvořák</a:t>
            </a:r>
          </a:p>
          <a:p>
            <a:pPr algn="ctr"/>
            <a:r>
              <a:rPr lang="en-GB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Vedoucí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práce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: doc. Ing. Petr </a:t>
            </a:r>
            <a:r>
              <a:rPr lang="en-GB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Hrubý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GB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CSc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  <a:p>
            <a:pPr algn="ctr"/>
            <a:r>
              <a:rPr lang="en-GB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Oponent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práce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: Ing. </a:t>
            </a:r>
            <a:r>
              <a:rPr lang="en-GB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Bohumil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Vrhel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C212ED1A-AC85-49E1-B016-5874A4775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3276" y="4972535"/>
            <a:ext cx="1876446" cy="188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454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CB51CAA-E3C4-42FA-9850-DCD30867E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cs-CZ" sz="3600">
                <a:latin typeface="Verdana" panose="020B0604030504040204" pitchFamily="34" charset="0"/>
                <a:ea typeface="Verdana" panose="020B0604030504040204" pitchFamily="34" charset="0"/>
              </a:rPr>
              <a:t>Simulace  </a:t>
            </a:r>
            <a:endParaRPr lang="en-GB" sz="3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83A577-3368-4546-AC9F-FD8D5FD57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r>
              <a:rPr lang="cs-CZ" sz="1800">
                <a:latin typeface="Verdana" panose="020B0604030504040204" pitchFamily="34" charset="0"/>
                <a:ea typeface="Verdana" panose="020B0604030504040204" pitchFamily="34" charset="0"/>
              </a:rPr>
              <a:t>Užitý software </a:t>
            </a:r>
          </a:p>
          <a:p>
            <a:r>
              <a:rPr lang="cs-CZ" sz="1800">
                <a:latin typeface="Verdana" panose="020B0604030504040204" pitchFamily="34" charset="0"/>
                <a:ea typeface="Verdana" panose="020B0604030504040204" pitchFamily="34" charset="0"/>
              </a:rPr>
              <a:t>Výsledek </a:t>
            </a:r>
          </a:p>
          <a:p>
            <a:endParaRPr lang="cs-CZ" sz="18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imka">
            <a:hlinkClick r:id="" action="ppaction://media"/>
            <a:extLst>
              <a:ext uri="{FF2B5EF4-FFF2-40B4-BE49-F238E27FC236}">
                <a16:creationId xmlns:a16="http://schemas.microsoft.com/office/drawing/2014/main" id="{3E8E593A-C9B9-4E2F-A613-CA61DB0212B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87738" y="1729685"/>
            <a:ext cx="5894028" cy="331539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7B4E855A-E100-44EE-BE19-A4C699B425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5554" y="4975706"/>
            <a:ext cx="1876446" cy="188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77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2CFA277-B33A-4FC5-BC61-BAD7DAE90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Ekonomické zhodnocení 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A51C58-0FBC-4212-9525-C10B2343D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218" y="1463039"/>
            <a:ext cx="5542387" cy="4300447"/>
          </a:xfrm>
        </p:spPr>
        <p:txBody>
          <a:bodyPr anchor="t">
            <a:normAutofit/>
          </a:bodyPr>
          <a:lstStyle/>
          <a:p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Cena výroby </a:t>
            </a:r>
          </a:p>
          <a:p>
            <a:pPr lvl="1"/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14 141 Kč</a:t>
            </a:r>
          </a:p>
          <a:p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Srovnání s konkurencí </a:t>
            </a:r>
          </a:p>
          <a:p>
            <a:pPr lvl="1"/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THOR</a:t>
            </a:r>
          </a:p>
          <a:p>
            <a:pPr lvl="2"/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9 411 Kč</a:t>
            </a:r>
          </a:p>
          <a:p>
            <a:pPr lvl="1"/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Educational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6 axis robot</a:t>
            </a:r>
          </a:p>
          <a:p>
            <a:pPr lvl="2"/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55 000 Kč</a:t>
            </a:r>
          </a:p>
          <a:p>
            <a:pPr lvl="1"/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KUKA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Aglius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lvl="2"/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200 000 Kč 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B8103DE3-A282-4043-969F-5FD18C114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5554" y="4975706"/>
            <a:ext cx="1876446" cy="188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61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E3BF711F-F9A0-4EA4-B156-A79E9F362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B83D307E-DF68-43F8-97CE-0AAE950A7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71255" y="-1"/>
            <a:ext cx="7649490" cy="5728133"/>
            <a:chOff x="329184" y="1"/>
            <a:chExt cx="524256" cy="5728133"/>
          </a:xfrm>
        </p:grpSpPr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5546E3D2-37BF-4528-9851-2B2F62823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28134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752A0C69-DC4E-4FC0-843C-BAA27B3A5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5" name="Rectangle 144">
            <a:extLst>
              <a:ext uri="{FF2B5EF4-FFF2-40B4-BE49-F238E27FC236}">
                <a16:creationId xmlns:a16="http://schemas.microsoft.com/office/drawing/2014/main" id="{8ED94938-268E-4C0A-A08A-B3980C78B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318045"/>
            <a:ext cx="10999072" cy="53251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32E7DB1-72D3-4379-81D0-9F946F7BE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232" y="3801738"/>
            <a:ext cx="10071536" cy="9297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5200" dirty="0">
                <a:latin typeface="Verdana" panose="020B0604030504040204" pitchFamily="34" charset="0"/>
                <a:ea typeface="Verdana" panose="020B0604030504040204" pitchFamily="34" charset="0"/>
              </a:rPr>
              <a:t>Konkurenční roboty</a:t>
            </a:r>
            <a:r>
              <a:rPr lang="en-US" sz="520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pic>
        <p:nvPicPr>
          <p:cNvPr id="1028" name="Picture 4" descr="educational 6 axis robot with 1kg payload with motor break much ...">
            <a:extLst>
              <a:ext uri="{FF2B5EF4-FFF2-40B4-BE49-F238E27FC236}">
                <a16:creationId xmlns:a16="http://schemas.microsoft.com/office/drawing/2014/main" id="{A42A98C8-F497-4589-ACB2-57857BB486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96" r="4" b="25020"/>
          <a:stretch/>
        </p:blipFill>
        <p:spPr bwMode="auto">
          <a:xfrm>
            <a:off x="904492" y="772621"/>
            <a:ext cx="3292790" cy="266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hor - Open Source, 3D printable Robotic Arm by AngelLM - Thingiverse">
            <a:extLst>
              <a:ext uri="{FF2B5EF4-FFF2-40B4-BE49-F238E27FC236}">
                <a16:creationId xmlns:a16="http://schemas.microsoft.com/office/drawing/2014/main" id="{22C759C3-693A-43B8-8CAA-C103609018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8" r="4" b="4"/>
          <a:stretch/>
        </p:blipFill>
        <p:spPr bwMode="auto">
          <a:xfrm>
            <a:off x="4457293" y="772621"/>
            <a:ext cx="3292790" cy="266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gilus KR 10 R1100 SIXX used robot | Eurobots">
            <a:extLst>
              <a:ext uri="{FF2B5EF4-FFF2-40B4-BE49-F238E27FC236}">
                <a16:creationId xmlns:a16="http://schemas.microsoft.com/office/drawing/2014/main" id="{7FBE2C1D-EE1E-4503-BC81-0CE9365D6F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3" r="1864" b="-1"/>
          <a:stretch/>
        </p:blipFill>
        <p:spPr bwMode="auto">
          <a:xfrm>
            <a:off x="8015984" y="772621"/>
            <a:ext cx="3292790" cy="266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23C089BE-D6BD-48C2-BABA-82767CE636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9251" y="4975706"/>
            <a:ext cx="1876446" cy="188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358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4CA6864-06E8-4FA9-A0BC-A28987493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cs-CZ" sz="4800" dirty="0">
                <a:latin typeface="Verdana" panose="020B0604030504040204" pitchFamily="34" charset="0"/>
                <a:ea typeface="Verdana" panose="020B0604030504040204" pitchFamily="34" charset="0"/>
              </a:rPr>
              <a:t>Přínos práce </a:t>
            </a:r>
            <a:endParaRPr lang="en-GB" sz="4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C4F1E2-FB84-491E-B313-A078C10A9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218" y="1463039"/>
            <a:ext cx="5542387" cy="4300447"/>
          </a:xfrm>
        </p:spPr>
        <p:txBody>
          <a:bodyPr anchor="t">
            <a:normAutofit/>
          </a:bodyPr>
          <a:lstStyle/>
          <a:p>
            <a:r>
              <a:rPr lang="cs-CZ" sz="2200" dirty="0">
                <a:latin typeface="Verdana" panose="020B0604030504040204" pitchFamily="34" charset="0"/>
                <a:ea typeface="Verdana" panose="020B0604030504040204" pitchFamily="34" charset="0"/>
              </a:rPr>
              <a:t>Rozšíření znalostí robotiky.</a:t>
            </a:r>
          </a:p>
          <a:p>
            <a:r>
              <a:rPr lang="cs-CZ" sz="2200" dirty="0">
                <a:latin typeface="Verdana" panose="020B0604030504040204" pitchFamily="34" charset="0"/>
                <a:ea typeface="Verdana" panose="020B0604030504040204" pitchFamily="34" charset="0"/>
              </a:rPr>
              <a:t>Kolekce kvalitních zdrojů. </a:t>
            </a:r>
          </a:p>
          <a:p>
            <a:r>
              <a:rPr lang="cs-CZ" sz="2200" dirty="0">
                <a:latin typeface="Verdana" panose="020B0604030504040204" pitchFamily="34" charset="0"/>
                <a:ea typeface="Verdana" panose="020B0604030504040204" pitchFamily="34" charset="0"/>
              </a:rPr>
              <a:t>Možnost užití modelu navrženého v práci. </a:t>
            </a:r>
          </a:p>
          <a:p>
            <a:endParaRPr lang="cs-CZ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cs-CZ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cs-CZ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sz="2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FC5BEDC3-E862-491D-AC77-9C9F3E95D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5554" y="4975706"/>
            <a:ext cx="1876446" cy="188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410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931CF16-FC3F-4C24-B269-9B9FA639B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cs-CZ" sz="4800">
                <a:latin typeface="Verdana" panose="020B0604030504040204" pitchFamily="34" charset="0"/>
                <a:ea typeface="Verdana" panose="020B0604030504040204" pitchFamily="34" charset="0"/>
              </a:rPr>
              <a:t>Shrnutí práce </a:t>
            </a:r>
            <a:endParaRPr lang="en-GB" sz="48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77B36B-18F2-4165-9DA3-5EFC46587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218" y="1463039"/>
            <a:ext cx="5542387" cy="4300447"/>
          </a:xfrm>
        </p:spPr>
        <p:txBody>
          <a:bodyPr anchor="t">
            <a:normAutofit/>
          </a:bodyPr>
          <a:lstStyle/>
          <a:p>
            <a:r>
              <a:rPr lang="cs-CZ" sz="2200" dirty="0">
                <a:latin typeface="Verdana" panose="020B0604030504040204" pitchFamily="34" charset="0"/>
                <a:ea typeface="Verdana" panose="020B0604030504040204" pitchFamily="34" charset="0"/>
              </a:rPr>
              <a:t>Výpočty </a:t>
            </a:r>
          </a:p>
          <a:p>
            <a:r>
              <a:rPr lang="cs-CZ" sz="2200" dirty="0">
                <a:latin typeface="Verdana" panose="020B0604030504040204" pitchFamily="34" charset="0"/>
                <a:ea typeface="Verdana" panose="020B0604030504040204" pitchFamily="34" charset="0"/>
              </a:rPr>
              <a:t>Simulace </a:t>
            </a:r>
          </a:p>
          <a:p>
            <a:r>
              <a:rPr lang="cs-CZ" sz="2200" dirty="0">
                <a:latin typeface="Verdana" panose="020B0604030504040204" pitchFamily="34" charset="0"/>
                <a:ea typeface="Verdana" panose="020B0604030504040204" pitchFamily="34" charset="0"/>
              </a:rPr>
              <a:t>Ekonomické zhodnocení </a:t>
            </a:r>
          </a:p>
          <a:p>
            <a:endParaRPr lang="cs-CZ" sz="2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2FA1B29D-1E29-4E73-A24B-779D44511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5554" y="4975706"/>
            <a:ext cx="1876446" cy="188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317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515D20E-1AB7-4E74-9236-2B72B63D6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4563E7F-928B-41DA-AA80-27DD6B6EB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8" y="1336329"/>
            <a:ext cx="3892732" cy="4382588"/>
          </a:xfrm>
        </p:spPr>
        <p:txBody>
          <a:bodyPr anchor="ctr">
            <a:normAutofit/>
          </a:bodyPr>
          <a:lstStyle/>
          <a:p>
            <a:r>
              <a:rPr lang="cs-CZ" sz="5400">
                <a:latin typeface="Verdana" panose="020B0604030504040204" pitchFamily="34" charset="0"/>
                <a:ea typeface="Verdana" panose="020B0604030504040204" pitchFamily="34" charset="0"/>
              </a:rPr>
              <a:t>Doplňující otázky </a:t>
            </a:r>
            <a:endParaRPr lang="en-GB" sz="54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33" name="Group 2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63461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4" name="Rectangle 2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982976"/>
            <a:ext cx="6009366" cy="51206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BC4476-F048-433B-9DD2-FE6313C55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1336329"/>
            <a:ext cx="5260848" cy="4382588"/>
          </a:xfrm>
        </p:spPr>
        <p:txBody>
          <a:bodyPr anchor="ctr">
            <a:normAutofit/>
          </a:bodyPr>
          <a:lstStyle/>
          <a:p>
            <a:r>
              <a:rPr lang="cs-CZ" sz="2200" dirty="0">
                <a:latin typeface="Verdana" panose="020B0604030504040204" pitchFamily="34" charset="0"/>
                <a:ea typeface="Verdana" panose="020B0604030504040204" pitchFamily="34" charset="0"/>
              </a:rPr>
              <a:t>Pro jaké práce je především robot určen?</a:t>
            </a:r>
          </a:p>
          <a:p>
            <a:r>
              <a:rPr lang="cs-CZ" sz="2200" dirty="0">
                <a:latin typeface="Verdana" panose="020B0604030504040204" pitchFamily="34" charset="0"/>
                <a:ea typeface="Verdana" panose="020B0604030504040204" pitchFamily="34" charset="0"/>
              </a:rPr>
              <a:t>Jaká jsou rizika použití krokových motorů pro pohon ramen? </a:t>
            </a:r>
          </a:p>
          <a:p>
            <a:r>
              <a:rPr lang="cs-CZ" sz="2200" dirty="0">
                <a:latin typeface="Verdana" panose="020B0604030504040204" pitchFamily="34" charset="0"/>
                <a:ea typeface="Verdana" panose="020B0604030504040204" pitchFamily="34" charset="0"/>
              </a:rPr>
              <a:t>Jak eliminovat vůle mechanismů při ovlivňování opakovatelné polohovatelnosti? </a:t>
            </a:r>
            <a:endParaRPr lang="en-GB" sz="2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C7D4F074-E3EE-494A-B057-3EC2C0A5B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5553" y="4970435"/>
            <a:ext cx="1876446" cy="188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524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E42565C-E3CC-4EF0-8093-88FCC788A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8027347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075B477-11CF-41E8-9D0D-227A665D7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620" y="1471351"/>
            <a:ext cx="7108911" cy="40166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Děkuji</a:t>
            </a:r>
            <a:r>
              <a:rPr lang="en-US" sz="660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za </a:t>
            </a:r>
            <a:r>
              <a:rPr lang="en-US" sz="660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pozornost</a:t>
            </a:r>
            <a:r>
              <a:rPr lang="en-US" sz="660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3114DD9-1D03-440E-AE72-5103BFA9B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5554" y="4975706"/>
            <a:ext cx="1876446" cy="188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797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464763F-A2D3-4B94-9704-F7A47E724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cs-CZ" sz="4800">
                <a:latin typeface="Verdana" panose="020B0604030504040204" pitchFamily="34" charset="0"/>
                <a:ea typeface="Verdana" panose="020B0604030504040204" pitchFamily="34" charset="0"/>
              </a:rPr>
              <a:t>Důvody k řešení problému </a:t>
            </a:r>
            <a:endParaRPr lang="en-GB" sz="4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47EF2F-45D1-4E9C-B3CA-D68E2B814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218" y="1463039"/>
            <a:ext cx="5542387" cy="4300447"/>
          </a:xfrm>
        </p:spPr>
        <p:txBody>
          <a:bodyPr anchor="t">
            <a:normAutofit/>
          </a:bodyPr>
          <a:lstStyle/>
          <a:p>
            <a:r>
              <a:rPr lang="cs-CZ" sz="2200" dirty="0">
                <a:latin typeface="Verdana" panose="020B0604030504040204" pitchFamily="34" charset="0"/>
                <a:ea typeface="Verdana" panose="020B0604030504040204" pitchFamily="34" charset="0"/>
              </a:rPr>
              <a:t>Stav automatizace menších podnikatelů a „kutilů“. </a:t>
            </a:r>
          </a:p>
          <a:p>
            <a:r>
              <a:rPr lang="cs-CZ" sz="2200" dirty="0">
                <a:latin typeface="Verdana" panose="020B0604030504040204" pitchFamily="34" charset="0"/>
                <a:ea typeface="Verdana" panose="020B0604030504040204" pitchFamily="34" charset="0"/>
              </a:rPr>
              <a:t>Užitečnost ramena představeného v práci. </a:t>
            </a:r>
          </a:p>
          <a:p>
            <a:r>
              <a:rPr lang="cs-CZ" sz="2200" dirty="0">
                <a:latin typeface="Verdana" panose="020B0604030504040204" pitchFamily="34" charset="0"/>
                <a:ea typeface="Verdana" panose="020B0604030504040204" pitchFamily="34" charset="0"/>
              </a:rPr>
              <a:t>Užitečnost digitálního dvojčete u podobného projektu. </a:t>
            </a:r>
          </a:p>
          <a:p>
            <a:endParaRPr lang="cs-CZ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sz="2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EDC2B645-58CE-4C23-A7D9-E3D6014B8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5554" y="4975706"/>
            <a:ext cx="1876446" cy="188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717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25351D6-DEA8-4DAA-8B7C-E9349E163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cs-CZ" sz="4800">
                <a:latin typeface="Verdana" panose="020B0604030504040204" pitchFamily="34" charset="0"/>
                <a:ea typeface="Verdana" panose="020B0604030504040204" pitchFamily="34" charset="0"/>
              </a:rPr>
              <a:t>Cíl Práce </a:t>
            </a:r>
            <a:endParaRPr lang="en-GB" sz="48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2366A5-B5F2-4267-8FA7-A11B969FE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218" y="1463039"/>
            <a:ext cx="5542387" cy="4300447"/>
          </a:xfrm>
        </p:spPr>
        <p:txBody>
          <a:bodyPr anchor="t">
            <a:normAutofit/>
          </a:bodyPr>
          <a:lstStyle/>
          <a:p>
            <a:pPr marL="0" lvl="0" indent="0">
              <a:buNone/>
            </a:pPr>
            <a:r>
              <a:rPr lang="cs-CZ" sz="2200" dirty="0">
                <a:latin typeface="Verdana" panose="020B0604030504040204" pitchFamily="34" charset="0"/>
                <a:ea typeface="Verdana" panose="020B0604030504040204" pitchFamily="34" charset="0"/>
              </a:rPr>
              <a:t>Cílem této práce je důkladně prozkoumat literaturu zabývající se robotikou. Možnost uplatnění na trhu pro industriálně stylizované cenově dostupné robotické rameno. Vytvořit digitální dvojče.</a:t>
            </a:r>
            <a:endParaRPr lang="en-GB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sz="2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663947AD-B2CF-434F-A1F2-C83001FE0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5554" y="4975706"/>
            <a:ext cx="1876446" cy="188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602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2077AA-71CD-4694-9FB2-094C2BF4A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cs-CZ" sz="4800">
                <a:latin typeface="Verdana" panose="020B0604030504040204" pitchFamily="34" charset="0"/>
                <a:ea typeface="Verdana" panose="020B0604030504040204" pitchFamily="34" charset="0"/>
              </a:rPr>
              <a:t>Výzkumné otázky </a:t>
            </a:r>
            <a:endParaRPr lang="en-GB" sz="48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AC3852-BAA2-4043-93DF-C5CEFAB20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218" y="1463039"/>
            <a:ext cx="5542387" cy="4300447"/>
          </a:xfrm>
        </p:spPr>
        <p:txBody>
          <a:bodyPr anchor="t">
            <a:normAutofit/>
          </a:bodyPr>
          <a:lstStyle/>
          <a:p>
            <a:r>
              <a:rPr lang="cs-CZ" sz="2200" dirty="0">
                <a:latin typeface="Verdana" panose="020B0604030504040204" pitchFamily="34" charset="0"/>
                <a:ea typeface="Verdana" panose="020B0604030504040204" pitchFamily="34" charset="0"/>
              </a:rPr>
              <a:t>Je možno navrhnout rameno za přijatelnou cenu?</a:t>
            </a:r>
          </a:p>
          <a:p>
            <a:r>
              <a:rPr lang="cs-CZ" sz="2200" dirty="0">
                <a:latin typeface="Verdana" panose="020B0604030504040204" pitchFamily="34" charset="0"/>
                <a:ea typeface="Verdana" panose="020B0604030504040204" pitchFamily="34" charset="0"/>
              </a:rPr>
              <a:t>Jak zvolit správné součásti pro kloub? </a:t>
            </a:r>
          </a:p>
          <a:p>
            <a:r>
              <a:rPr lang="cs-CZ" sz="2200" dirty="0">
                <a:latin typeface="Verdana" panose="020B0604030504040204" pitchFamily="34" charset="0"/>
                <a:ea typeface="Verdana" panose="020B0604030504040204" pitchFamily="34" charset="0"/>
              </a:rPr>
              <a:t>Je možno najít uplatnění na trhu pro podobné rameno?</a:t>
            </a:r>
          </a:p>
          <a:p>
            <a:pPr marL="0" indent="0">
              <a:buNone/>
            </a:pPr>
            <a:endParaRPr lang="cs-CZ" sz="2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3F012B5C-1E21-4BB7-B1D1-7D3C89A11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5554" y="4975706"/>
            <a:ext cx="1876446" cy="188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676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A6275C5-4F6D-48A0-B057-322EBC603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cs-CZ" sz="4800">
                <a:latin typeface="Verdana" panose="020B0604030504040204" pitchFamily="34" charset="0"/>
                <a:ea typeface="Verdana" panose="020B0604030504040204" pitchFamily="34" charset="0"/>
              </a:rPr>
              <a:t>Použité metody </a:t>
            </a:r>
            <a:endParaRPr lang="en-GB" sz="48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67D0E4-FD88-4643-A9C3-A3B53479A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218" y="1463039"/>
            <a:ext cx="5542387" cy="4300447"/>
          </a:xfrm>
        </p:spPr>
        <p:txBody>
          <a:bodyPr anchor="t">
            <a:normAutofit/>
          </a:bodyPr>
          <a:lstStyle/>
          <a:p>
            <a:r>
              <a:rPr lang="cs-CZ" sz="2200" dirty="0">
                <a:latin typeface="Verdana" panose="020B0604030504040204" pitchFamily="34" charset="0"/>
                <a:ea typeface="Verdana" panose="020B0604030504040204" pitchFamily="34" charset="0"/>
              </a:rPr>
              <a:t>Analýza literatury </a:t>
            </a:r>
          </a:p>
          <a:p>
            <a:r>
              <a:rPr lang="cs-CZ" sz="2200" dirty="0">
                <a:latin typeface="Verdana" panose="020B0604030504040204" pitchFamily="34" charset="0"/>
                <a:ea typeface="Verdana" panose="020B0604030504040204" pitchFamily="34" charset="0"/>
              </a:rPr>
              <a:t>Výpočty mechanismu</a:t>
            </a:r>
          </a:p>
          <a:p>
            <a:r>
              <a:rPr lang="cs-CZ" sz="2200" dirty="0">
                <a:latin typeface="Verdana" panose="020B0604030504040204" pitchFamily="34" charset="0"/>
                <a:ea typeface="Verdana" panose="020B0604030504040204" pitchFamily="34" charset="0"/>
              </a:rPr>
              <a:t>3D modelování </a:t>
            </a:r>
          </a:p>
          <a:p>
            <a:r>
              <a:rPr lang="cs-CZ" sz="2200" dirty="0">
                <a:latin typeface="Verdana" panose="020B0604030504040204" pitchFamily="34" charset="0"/>
                <a:ea typeface="Verdana" panose="020B0604030504040204" pitchFamily="34" charset="0"/>
              </a:rPr>
              <a:t>Počítačová simulace </a:t>
            </a:r>
          </a:p>
          <a:p>
            <a:r>
              <a:rPr lang="cs-CZ" sz="2200" dirty="0">
                <a:latin typeface="Verdana" panose="020B0604030504040204" pitchFamily="34" charset="0"/>
                <a:ea typeface="Verdana" panose="020B0604030504040204" pitchFamily="34" charset="0"/>
              </a:rPr>
              <a:t>Ekonomické zhodnocení řešení </a:t>
            </a:r>
          </a:p>
          <a:p>
            <a:pPr marL="0" indent="0">
              <a:buNone/>
            </a:pPr>
            <a:endParaRPr lang="cs-CZ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cs-CZ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cs-CZ" sz="2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C0E93EF8-C8B5-413F-85C0-1C0231E2F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5554" y="4976341"/>
            <a:ext cx="1876446" cy="188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94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D3EAA3E-FE24-4E3E-A60C-D591F745D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cs-CZ" sz="4800">
                <a:latin typeface="Verdana" panose="020B0604030504040204" pitchFamily="34" charset="0"/>
                <a:ea typeface="Verdana" panose="020B0604030504040204" pitchFamily="34" charset="0"/>
              </a:rPr>
              <a:t>Dosažené výsledky </a:t>
            </a:r>
            <a:endParaRPr lang="en-GB" sz="48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A0D1DD-A494-4AE1-B831-83E260A42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218" y="1463039"/>
            <a:ext cx="5542387" cy="4300447"/>
          </a:xfrm>
        </p:spPr>
        <p:txBody>
          <a:bodyPr anchor="t">
            <a:normAutofit/>
          </a:bodyPr>
          <a:lstStyle/>
          <a:p>
            <a:r>
              <a:rPr lang="cs-CZ" sz="2200" dirty="0">
                <a:latin typeface="Verdana" panose="020B0604030504040204" pitchFamily="34" charset="0"/>
                <a:ea typeface="Verdana" panose="020B0604030504040204" pitchFamily="34" charset="0"/>
              </a:rPr>
              <a:t>Výsledky kinematiky </a:t>
            </a:r>
          </a:p>
          <a:p>
            <a:r>
              <a:rPr lang="cs-CZ" sz="2200" dirty="0">
                <a:latin typeface="Verdana" panose="020B0604030504040204" pitchFamily="34" charset="0"/>
                <a:ea typeface="Verdana" panose="020B0604030504040204" pitchFamily="34" charset="0"/>
              </a:rPr>
              <a:t>Výsledky pružnosti a pevnosti </a:t>
            </a:r>
          </a:p>
          <a:p>
            <a:r>
              <a:rPr lang="cs-CZ" sz="2200" dirty="0">
                <a:latin typeface="Verdana" panose="020B0604030504040204" pitchFamily="34" charset="0"/>
                <a:ea typeface="Verdana" panose="020B0604030504040204" pitchFamily="34" charset="0"/>
              </a:rPr>
              <a:t>Model </a:t>
            </a:r>
          </a:p>
          <a:p>
            <a:r>
              <a:rPr lang="cs-CZ" sz="2200" dirty="0">
                <a:latin typeface="Verdana" panose="020B0604030504040204" pitchFamily="34" charset="0"/>
                <a:ea typeface="Verdana" panose="020B0604030504040204" pitchFamily="34" charset="0"/>
              </a:rPr>
              <a:t>Výsledky simulací </a:t>
            </a:r>
          </a:p>
          <a:p>
            <a:r>
              <a:rPr lang="cs-CZ" sz="2200" dirty="0">
                <a:latin typeface="Verdana" panose="020B0604030504040204" pitchFamily="34" charset="0"/>
                <a:ea typeface="Verdana" panose="020B0604030504040204" pitchFamily="34" charset="0"/>
              </a:rPr>
              <a:t>Výsledky ekonomického zhodnocení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3387B068-07E5-4B6D-A85E-3D388F0EF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5553" y="4975706"/>
            <a:ext cx="1876446" cy="188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906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D4434FF-D198-4701-9924-37D6F3128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cs-CZ" sz="4000">
                <a:latin typeface="Verdana" panose="020B0604030504040204" pitchFamily="34" charset="0"/>
                <a:ea typeface="Verdana" panose="020B0604030504040204" pitchFamily="34" charset="0"/>
              </a:rPr>
              <a:t>Kinematika </a:t>
            </a:r>
            <a:endParaRPr lang="en-GB" sz="40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7BC87B-9B57-421B-B3BF-41FFC4EC0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cs-CZ" sz="2200" dirty="0">
                <a:latin typeface="Verdana" panose="020B0604030504040204" pitchFamily="34" charset="0"/>
                <a:ea typeface="Verdana" panose="020B0604030504040204" pitchFamily="34" charset="0"/>
              </a:rPr>
              <a:t>Inverzní kinematika</a:t>
            </a:r>
          </a:p>
          <a:p>
            <a:pPr lvl="1"/>
            <a:r>
              <a:rPr lang="cs-CZ" sz="2200" dirty="0">
                <a:latin typeface="Verdana" panose="020B0604030504040204" pitchFamily="34" charset="0"/>
                <a:ea typeface="Verdana" panose="020B0604030504040204" pitchFamily="34" charset="0"/>
              </a:rPr>
              <a:t>Postup  </a:t>
            </a:r>
          </a:p>
          <a:p>
            <a:pPr marL="0" indent="0">
              <a:buNone/>
            </a:pPr>
            <a:endParaRPr lang="cs-CZ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sz="2200" dirty="0">
                <a:latin typeface="Verdana" panose="020B0604030504040204" pitchFamily="34" charset="0"/>
                <a:ea typeface="Verdana" panose="020B0604030504040204" pitchFamily="34" charset="0"/>
              </a:rPr>
              <a:t>Dopředná kinematika </a:t>
            </a:r>
          </a:p>
          <a:p>
            <a:pPr lvl="1"/>
            <a:r>
              <a:rPr lang="cs-CZ" sz="2200" dirty="0">
                <a:latin typeface="Verdana" panose="020B0604030504040204" pitchFamily="34" charset="0"/>
                <a:ea typeface="Verdana" panose="020B0604030504040204" pitchFamily="34" charset="0"/>
              </a:rPr>
              <a:t>Postup</a:t>
            </a:r>
            <a:endParaRPr lang="en-GB" sz="22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FF3CBFF-3053-40AC-A8EF-565FBC2C7C8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8" t="-1" r="18704" b="-1"/>
          <a:stretch/>
        </p:blipFill>
        <p:spPr bwMode="auto">
          <a:xfrm>
            <a:off x="5977787" y="799352"/>
            <a:ext cx="5549127" cy="5259296"/>
          </a:xfrm>
          <a:prstGeom prst="rect">
            <a:avLst/>
          </a:prstGeom>
          <a:noFill/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0D187072-91EB-4818-BA45-BDF8ADD93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5553" y="4975706"/>
            <a:ext cx="1876446" cy="188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360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9C42F75-D11E-4ECA-B93D-CBFE3EBFA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3130041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5400" dirty="0">
                <a:latin typeface="Verdana" panose="020B0604030504040204" pitchFamily="34" charset="0"/>
                <a:ea typeface="Verdana" panose="020B0604030504040204" pitchFamily="34" charset="0"/>
              </a:rPr>
              <a:t>Pružnost a  pevnost </a:t>
            </a:r>
            <a:endParaRPr lang="en-US" sz="5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4AB44817-3A41-47C7-B16D-FB74B55ECBFE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t="188" r="-532" b="-325"/>
          <a:stretch/>
        </p:blipFill>
        <p:spPr bwMode="auto">
          <a:xfrm>
            <a:off x="5922492" y="666728"/>
            <a:ext cx="5536001" cy="5465791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3E9C8C1C-00A5-4632-B296-07D01D26F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5554" y="4975706"/>
            <a:ext cx="1876446" cy="188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585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4C2ABE6-1DC8-4B1D-8E99-FEDBB5478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cs-CZ" sz="4000">
                <a:latin typeface="Verdana" panose="020B0604030504040204" pitchFamily="34" charset="0"/>
                <a:ea typeface="Verdana" panose="020B0604030504040204" pitchFamily="34" charset="0"/>
              </a:rPr>
              <a:t>Model</a:t>
            </a:r>
            <a:endParaRPr lang="en-GB" sz="40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C5B603-0AC1-44ED-AD64-37D8EEB3F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Součásti </a:t>
            </a:r>
          </a:p>
          <a:p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Směry pohybu</a:t>
            </a:r>
          </a:p>
          <a:p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Popis </a:t>
            </a:r>
          </a:p>
          <a:p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Zvolený materiál </a:t>
            </a:r>
          </a:p>
          <a:p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GB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žlutá, světlo&#10;&#10;Popis byl vytvořen automaticky">
            <a:extLst>
              <a:ext uri="{FF2B5EF4-FFF2-40B4-BE49-F238E27FC236}">
                <a16:creationId xmlns:a16="http://schemas.microsoft.com/office/drawing/2014/main" id="{7BB8ECC0-F7BC-42D5-933E-950C7D2E94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1C21ACEC-33A5-490B-B6B2-2338DE68E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5554" y="4975706"/>
            <a:ext cx="1876446" cy="188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34391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250</Words>
  <Application>Microsoft Office PowerPoint</Application>
  <PresentationFormat>Širokoúhlá obrazovka</PresentationFormat>
  <Paragraphs>74</Paragraphs>
  <Slides>16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Verdana</vt:lpstr>
      <vt:lpstr>Motiv Office</vt:lpstr>
      <vt:lpstr>Digitální dvojče robotického kloubu </vt:lpstr>
      <vt:lpstr>Důvody k řešení problému </vt:lpstr>
      <vt:lpstr>Cíl Práce </vt:lpstr>
      <vt:lpstr>Výzkumné otázky </vt:lpstr>
      <vt:lpstr>Použité metody </vt:lpstr>
      <vt:lpstr>Dosažené výsledky </vt:lpstr>
      <vt:lpstr>Kinematika </vt:lpstr>
      <vt:lpstr>Pružnost a  pevnost </vt:lpstr>
      <vt:lpstr>Model</vt:lpstr>
      <vt:lpstr>Simulace  </vt:lpstr>
      <vt:lpstr>Ekonomické zhodnocení </vt:lpstr>
      <vt:lpstr>Konkurenční roboty </vt:lpstr>
      <vt:lpstr>Přínos práce </vt:lpstr>
      <vt:lpstr>Shrnutí práce </vt:lpstr>
      <vt:lpstr>Doplňující otázky </vt:lpstr>
      <vt:lpstr>Děkuji za pozornost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Digitální dvojče robotického kloubu </dc:title>
  <dc:creator>Josef Dvořák</dc:creator>
  <cp:lastModifiedBy>Josef Dvořák</cp:lastModifiedBy>
  <cp:revision>6</cp:revision>
  <dcterms:created xsi:type="dcterms:W3CDTF">2020-06-07T14:19:58Z</dcterms:created>
  <dcterms:modified xsi:type="dcterms:W3CDTF">2020-06-08T08:11:11Z</dcterms:modified>
</cp:coreProperties>
</file>