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3"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274005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298737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046435-4D21-4C1E-9EC0-4AFAB2ED94AB}"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456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8009DEB5-CAAE-4BE2-A513-542D4A3D2DE0}" type="datetimeFigureOut">
              <a:rPr lang="cs-CZ" smtClean="0"/>
              <a:t>9. 6. 2020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59212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8009DEB5-CAAE-4BE2-A513-542D4A3D2DE0}" type="datetimeFigureOut">
              <a:rPr lang="cs-CZ" smtClean="0"/>
              <a:t>9. 6. 2020</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046435-4D21-4C1E-9EC0-4AFAB2ED94AB}"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399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8009DEB5-CAAE-4BE2-A513-542D4A3D2DE0}" type="datetimeFigureOut">
              <a:rPr lang="cs-CZ" smtClean="0"/>
              <a:t>9. 6. 2020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123848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1182710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207298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20891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09DEB5-CAAE-4BE2-A513-542D4A3D2DE0}" type="datetimeFigureOut">
              <a:rPr lang="cs-CZ" smtClean="0"/>
              <a:t>9. 6. 2020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369631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009DEB5-CAAE-4BE2-A513-542D4A3D2DE0}" type="datetimeFigureOut">
              <a:rPr lang="cs-CZ" smtClean="0"/>
              <a:t>9. 6. 2020</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335257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009DEB5-CAAE-4BE2-A513-542D4A3D2DE0}" type="datetimeFigureOut">
              <a:rPr lang="cs-CZ" smtClean="0"/>
              <a:t>9. 6. 2020</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32160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009DEB5-CAAE-4BE2-A513-542D4A3D2DE0}" type="datetimeFigureOut">
              <a:rPr lang="cs-CZ" smtClean="0"/>
              <a:t>9. 6. 2020</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19597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DEB5-CAAE-4BE2-A513-542D4A3D2DE0}" type="datetimeFigureOut">
              <a:rPr lang="cs-CZ" smtClean="0"/>
              <a:t>9. 6. 2020</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181872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009DEB5-CAAE-4BE2-A513-542D4A3D2DE0}" type="datetimeFigureOut">
              <a:rPr lang="cs-CZ" smtClean="0"/>
              <a:t>9. 6. 2020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255045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009DEB5-CAAE-4BE2-A513-542D4A3D2DE0}" type="datetimeFigureOut">
              <a:rPr lang="cs-CZ" smtClean="0"/>
              <a:t>9. 6. 2020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046435-4D21-4C1E-9EC0-4AFAB2ED94AB}" type="slidenum">
              <a:rPr lang="cs-CZ" smtClean="0"/>
              <a:t>‹#›</a:t>
            </a:fld>
            <a:endParaRPr lang="cs-CZ"/>
          </a:p>
        </p:txBody>
      </p:sp>
    </p:spTree>
    <p:extLst>
      <p:ext uri="{BB962C8B-B14F-4D97-AF65-F5344CB8AC3E}">
        <p14:creationId xmlns:p14="http://schemas.microsoft.com/office/powerpoint/2010/main" val="83451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09DEB5-CAAE-4BE2-A513-542D4A3D2DE0}" type="datetimeFigureOut">
              <a:rPr lang="cs-CZ" smtClean="0"/>
              <a:t>9. 6. 2020</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046435-4D21-4C1E-9EC0-4AFAB2ED94AB}" type="slidenum">
              <a:rPr lang="cs-CZ" smtClean="0"/>
              <a:t>‹#›</a:t>
            </a:fld>
            <a:endParaRPr lang="cs-CZ"/>
          </a:p>
        </p:txBody>
      </p:sp>
    </p:spTree>
    <p:extLst>
      <p:ext uri="{BB962C8B-B14F-4D97-AF65-F5344CB8AC3E}">
        <p14:creationId xmlns:p14="http://schemas.microsoft.com/office/powerpoint/2010/main" val="10185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30E227-1CEF-45DA-806C-2702B8879059}"/>
              </a:ext>
            </a:extLst>
          </p:cNvPr>
          <p:cNvSpPr>
            <a:spLocks noGrp="1"/>
          </p:cNvSpPr>
          <p:nvPr>
            <p:ph type="ctrTitle"/>
          </p:nvPr>
        </p:nvSpPr>
        <p:spPr>
          <a:xfrm>
            <a:off x="1762540" y="1666257"/>
            <a:ext cx="9144000" cy="2387600"/>
          </a:xfrm>
        </p:spPr>
        <p:txBody>
          <a:bodyPr>
            <a:normAutofit fontScale="90000"/>
          </a:bodyPr>
          <a:lstStyle/>
          <a:p>
            <a:r>
              <a:rPr lang="cs-CZ" b="1" dirty="0"/>
              <a:t>Využití digitálního dvojčete a analýza nástrojů průmyslu 4.0</a:t>
            </a:r>
          </a:p>
        </p:txBody>
      </p:sp>
      <p:sp>
        <p:nvSpPr>
          <p:cNvPr id="3" name="Podnadpis 2">
            <a:extLst>
              <a:ext uri="{FF2B5EF4-FFF2-40B4-BE49-F238E27FC236}">
                <a16:creationId xmlns:a16="http://schemas.microsoft.com/office/drawing/2014/main" id="{F69AA864-7F60-4216-BB66-AA67FCF4C832}"/>
              </a:ext>
            </a:extLst>
          </p:cNvPr>
          <p:cNvSpPr>
            <a:spLocks noGrp="1"/>
          </p:cNvSpPr>
          <p:nvPr>
            <p:ph type="subTitle" idx="1"/>
          </p:nvPr>
        </p:nvSpPr>
        <p:spPr>
          <a:xfrm>
            <a:off x="2052048" y="4788888"/>
            <a:ext cx="9144000" cy="1548190"/>
          </a:xfrm>
        </p:spPr>
        <p:txBody>
          <a:bodyPr/>
          <a:lstStyle/>
          <a:p>
            <a:r>
              <a:rPr lang="cs-CZ" sz="2400" dirty="0"/>
              <a:t>Autor bakalářské práce: Jan Buňata</a:t>
            </a:r>
          </a:p>
          <a:p>
            <a:r>
              <a:rPr lang="cs-CZ" sz="2400" dirty="0"/>
              <a:t>Vedoucí bakalářské práce: doc. Ing. Petr Hrubý, CSc.</a:t>
            </a:r>
          </a:p>
          <a:p>
            <a:r>
              <a:rPr lang="cs-CZ" sz="2400" dirty="0"/>
              <a:t>Oponent bakalářské práce: Ing. Bohumil </a:t>
            </a:r>
            <a:r>
              <a:rPr lang="cs-CZ" sz="2400" dirty="0" err="1"/>
              <a:t>Vrhel</a:t>
            </a:r>
            <a:endParaRPr lang="cs-CZ" sz="2400" dirty="0"/>
          </a:p>
          <a:p>
            <a:endParaRPr lang="cs-CZ" dirty="0"/>
          </a:p>
        </p:txBody>
      </p:sp>
      <p:sp>
        <p:nvSpPr>
          <p:cNvPr id="4" name="TextovéPole 3">
            <a:extLst>
              <a:ext uri="{FF2B5EF4-FFF2-40B4-BE49-F238E27FC236}">
                <a16:creationId xmlns:a16="http://schemas.microsoft.com/office/drawing/2014/main" id="{F06CBAC8-0240-4C9B-8947-013F37F1BF2B}"/>
              </a:ext>
            </a:extLst>
          </p:cNvPr>
          <p:cNvSpPr txBox="1"/>
          <p:nvPr/>
        </p:nvSpPr>
        <p:spPr>
          <a:xfrm flipH="1">
            <a:off x="2928475" y="513912"/>
            <a:ext cx="6107214" cy="1354217"/>
          </a:xfrm>
          <a:prstGeom prst="rect">
            <a:avLst/>
          </a:prstGeom>
          <a:noFill/>
        </p:spPr>
        <p:txBody>
          <a:bodyPr wrap="square" rtlCol="0">
            <a:spAutoFit/>
          </a:bodyPr>
          <a:lstStyle/>
          <a:p>
            <a:pPr algn="ctr"/>
            <a:r>
              <a:rPr lang="cs-CZ" sz="2400" dirty="0"/>
              <a:t>Vysoká škola technická a ekonomická </a:t>
            </a:r>
          </a:p>
          <a:p>
            <a:pPr algn="ctr">
              <a:spcAft>
                <a:spcPts val="1200"/>
              </a:spcAft>
            </a:pPr>
            <a:r>
              <a:rPr lang="cs-CZ" sz="2400" dirty="0"/>
              <a:t>v Českých Budějovicích</a:t>
            </a:r>
          </a:p>
          <a:p>
            <a:pPr algn="ctr"/>
            <a:r>
              <a:rPr lang="cs-CZ" sz="2400" dirty="0"/>
              <a:t>Ústav </a:t>
            </a:r>
            <a:r>
              <a:rPr lang="cs-CZ" sz="2400" dirty="0" err="1"/>
              <a:t>technicko-technologický</a:t>
            </a:r>
            <a:endParaRPr lang="cs-CZ" sz="2400" dirty="0"/>
          </a:p>
        </p:txBody>
      </p:sp>
      <p:pic>
        <p:nvPicPr>
          <p:cNvPr id="5" name="Obrázek 4">
            <a:extLst>
              <a:ext uri="{FF2B5EF4-FFF2-40B4-BE49-F238E27FC236}">
                <a16:creationId xmlns:a16="http://schemas.microsoft.com/office/drawing/2014/main" id="{8412EFDA-B2F1-45BF-ABC9-C2A4D6F9DE90}"/>
              </a:ext>
            </a:extLst>
          </p:cNvPr>
          <p:cNvPicPr>
            <a:picLocks noChangeAspect="1"/>
          </p:cNvPicPr>
          <p:nvPr/>
        </p:nvPicPr>
        <p:blipFill>
          <a:blip r:embed="rId2"/>
          <a:stretch>
            <a:fillRect/>
          </a:stretch>
        </p:blipFill>
        <p:spPr>
          <a:xfrm>
            <a:off x="9499044" y="215322"/>
            <a:ext cx="2196000" cy="2196000"/>
          </a:xfrm>
          <a:prstGeom prst="rect">
            <a:avLst/>
          </a:prstGeom>
        </p:spPr>
      </p:pic>
    </p:spTree>
    <p:extLst>
      <p:ext uri="{BB962C8B-B14F-4D97-AF65-F5344CB8AC3E}">
        <p14:creationId xmlns:p14="http://schemas.microsoft.com/office/powerpoint/2010/main" val="142735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48824-1641-45E1-88F3-4A877E7B0DE3}"/>
              </a:ext>
            </a:extLst>
          </p:cNvPr>
          <p:cNvSpPr>
            <a:spLocks noGrp="1"/>
          </p:cNvSpPr>
          <p:nvPr>
            <p:ph type="title"/>
          </p:nvPr>
        </p:nvSpPr>
        <p:spPr/>
        <p:txBody>
          <a:bodyPr>
            <a:normAutofit/>
          </a:bodyPr>
          <a:lstStyle/>
          <a:p>
            <a:r>
              <a:rPr lang="cs-CZ" b="1" dirty="0"/>
              <a:t>Charakteristika a návrh vlastností digitálního dvojčete</a:t>
            </a:r>
          </a:p>
        </p:txBody>
      </p:sp>
      <p:sp>
        <p:nvSpPr>
          <p:cNvPr id="3" name="Zástupný obsah 2">
            <a:extLst>
              <a:ext uri="{FF2B5EF4-FFF2-40B4-BE49-F238E27FC236}">
                <a16:creationId xmlns:a16="http://schemas.microsoft.com/office/drawing/2014/main" id="{2A03956D-1D5E-44A9-A370-01784B6EFB07}"/>
              </a:ext>
            </a:extLst>
          </p:cNvPr>
          <p:cNvSpPr>
            <a:spLocks noGrp="1"/>
          </p:cNvSpPr>
          <p:nvPr>
            <p:ph idx="1"/>
          </p:nvPr>
        </p:nvSpPr>
        <p:spPr/>
        <p:txBody>
          <a:bodyPr/>
          <a:lstStyle/>
          <a:p>
            <a:r>
              <a:rPr lang="cs-CZ" sz="2400" dirty="0"/>
              <a:t>Podstata a charakteristika digitálního dvojčete</a:t>
            </a:r>
          </a:p>
          <a:p>
            <a:r>
              <a:rPr lang="cs-CZ" sz="2400" dirty="0"/>
              <a:t>Internet věcí a internet služeb</a:t>
            </a:r>
          </a:p>
          <a:p>
            <a:r>
              <a:rPr lang="cs-CZ" sz="2400" dirty="0"/>
              <a:t>Návrh vlastností digitálního dvojčete v jednotlivých fázích výroby a jeho HW a SW požadavky</a:t>
            </a:r>
          </a:p>
          <a:p>
            <a:endParaRPr lang="cs-CZ" dirty="0"/>
          </a:p>
        </p:txBody>
      </p:sp>
    </p:spTree>
    <p:extLst>
      <p:ext uri="{BB962C8B-B14F-4D97-AF65-F5344CB8AC3E}">
        <p14:creationId xmlns:p14="http://schemas.microsoft.com/office/powerpoint/2010/main" val="370048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DDA4233-235F-40EF-A449-0F8F500526D9}"/>
              </a:ext>
            </a:extLst>
          </p:cNvPr>
          <p:cNvSpPr>
            <a:spLocks noGrp="1"/>
          </p:cNvSpPr>
          <p:nvPr>
            <p:ph type="title"/>
          </p:nvPr>
        </p:nvSpPr>
        <p:spPr>
          <a:xfrm>
            <a:off x="649224" y="292247"/>
            <a:ext cx="7186481" cy="1259894"/>
          </a:xfrm>
        </p:spPr>
        <p:txBody>
          <a:bodyPr>
            <a:noAutofit/>
          </a:bodyPr>
          <a:lstStyle/>
          <a:p>
            <a:pPr>
              <a:lnSpc>
                <a:spcPct val="90000"/>
              </a:lnSpc>
            </a:pPr>
            <a:r>
              <a:rPr lang="cs-CZ" b="1" dirty="0"/>
              <a:t>Příklad využití digitálního dvojčete při současných podmínkách</a:t>
            </a:r>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E0A01E4F-A304-4D0B-8B08-C04F397D391F}"/>
              </a:ext>
            </a:extLst>
          </p:cNvPr>
          <p:cNvSpPr>
            <a:spLocks noGrp="1"/>
          </p:cNvSpPr>
          <p:nvPr>
            <p:ph idx="1"/>
          </p:nvPr>
        </p:nvSpPr>
        <p:spPr>
          <a:xfrm>
            <a:off x="8206547" y="292248"/>
            <a:ext cx="3650278" cy="2092758"/>
          </a:xfrm>
        </p:spPr>
        <p:txBody>
          <a:bodyPr>
            <a:normAutofit/>
          </a:bodyPr>
          <a:lstStyle/>
          <a:p>
            <a:r>
              <a:rPr lang="cs-CZ" sz="2400" dirty="0"/>
              <a:t>Využití 3D modelování ve Firmě Valeo</a:t>
            </a:r>
          </a:p>
          <a:p>
            <a:r>
              <a:rPr lang="cs-CZ" sz="2400" dirty="0"/>
              <a:t>Simulace některých vlastností produktů</a:t>
            </a:r>
          </a:p>
          <a:p>
            <a:endParaRPr lang="cs-CZ" dirty="0"/>
          </a:p>
        </p:txBody>
      </p:sp>
      <p:pic>
        <p:nvPicPr>
          <p:cNvPr id="6" name="Obrázek 5">
            <a:extLst>
              <a:ext uri="{FF2B5EF4-FFF2-40B4-BE49-F238E27FC236}">
                <a16:creationId xmlns:a16="http://schemas.microsoft.com/office/drawing/2014/main" id="{0692317A-20E6-4CA0-8A7A-F858EB2BB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844" y="2389753"/>
            <a:ext cx="9574058" cy="4428000"/>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31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Nadpis 1">
            <a:extLst>
              <a:ext uri="{FF2B5EF4-FFF2-40B4-BE49-F238E27FC236}">
                <a16:creationId xmlns:a16="http://schemas.microsoft.com/office/drawing/2014/main" id="{4DDA4233-235F-40EF-A449-0F8F500526D9}"/>
              </a:ext>
            </a:extLst>
          </p:cNvPr>
          <p:cNvSpPr>
            <a:spLocks noGrp="1"/>
          </p:cNvSpPr>
          <p:nvPr>
            <p:ph type="title"/>
          </p:nvPr>
        </p:nvSpPr>
        <p:spPr>
          <a:xfrm>
            <a:off x="649224" y="292247"/>
            <a:ext cx="7186481" cy="1259894"/>
          </a:xfrm>
        </p:spPr>
        <p:txBody>
          <a:bodyPr>
            <a:noAutofit/>
          </a:bodyPr>
          <a:lstStyle/>
          <a:p>
            <a:pPr>
              <a:lnSpc>
                <a:spcPct val="90000"/>
              </a:lnSpc>
            </a:pPr>
            <a:r>
              <a:rPr lang="cs-CZ" b="1" dirty="0"/>
              <a:t>Příklad využití digitálního dvojčete při současných podmínkách</a:t>
            </a:r>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E0A01E4F-A304-4D0B-8B08-C04F397D391F}"/>
              </a:ext>
            </a:extLst>
          </p:cNvPr>
          <p:cNvSpPr>
            <a:spLocks noGrp="1"/>
          </p:cNvSpPr>
          <p:nvPr>
            <p:ph idx="1"/>
          </p:nvPr>
        </p:nvSpPr>
        <p:spPr>
          <a:xfrm>
            <a:off x="8206547" y="292248"/>
            <a:ext cx="3650278" cy="2092758"/>
          </a:xfrm>
        </p:spPr>
        <p:txBody>
          <a:bodyPr>
            <a:normAutofit/>
          </a:bodyPr>
          <a:lstStyle/>
          <a:p>
            <a:r>
              <a:rPr lang="cs-CZ" sz="2400" dirty="0"/>
              <a:t>Využití 3D modelování ve Firmě Valeo</a:t>
            </a:r>
          </a:p>
          <a:p>
            <a:r>
              <a:rPr lang="cs-CZ" sz="2400" dirty="0"/>
              <a:t>Simulace některých vlastností produktů</a:t>
            </a:r>
          </a:p>
          <a:p>
            <a:endParaRPr lang="cs-CZ" dirty="0"/>
          </a:p>
        </p:txBody>
      </p:sp>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Obrázek 4" descr="Obsah obrázku interiér, snímek obrazovky, stůl, pracovní stůl&#10;&#10;Popis byl vytvořen automaticky">
            <a:extLst>
              <a:ext uri="{FF2B5EF4-FFF2-40B4-BE49-F238E27FC236}">
                <a16:creationId xmlns:a16="http://schemas.microsoft.com/office/drawing/2014/main" id="{7B8A6B55-975D-4F12-B855-E590A69B1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262" y="2465793"/>
            <a:ext cx="8663475" cy="4428000"/>
          </a:xfrm>
          <a:prstGeom prst="rect">
            <a:avLst/>
          </a:prstGeom>
        </p:spPr>
      </p:pic>
    </p:spTree>
    <p:extLst>
      <p:ext uri="{BB962C8B-B14F-4D97-AF65-F5344CB8AC3E}">
        <p14:creationId xmlns:p14="http://schemas.microsoft.com/office/powerpoint/2010/main" val="11896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8BFA0F-3231-4B61-AEF4-997F2D9831CC}"/>
              </a:ext>
            </a:extLst>
          </p:cNvPr>
          <p:cNvSpPr>
            <a:spLocks noGrp="1"/>
          </p:cNvSpPr>
          <p:nvPr>
            <p:ph type="title"/>
          </p:nvPr>
        </p:nvSpPr>
        <p:spPr/>
        <p:txBody>
          <a:bodyPr/>
          <a:lstStyle/>
          <a:p>
            <a:r>
              <a:rPr lang="cs-CZ" dirty="0"/>
              <a:t>Simulace pohybu komponent</a:t>
            </a:r>
          </a:p>
        </p:txBody>
      </p:sp>
      <p:pic>
        <p:nvPicPr>
          <p:cNvPr id="3" name="Sestava_paletky_RENDER">
            <a:hlinkClick r:id="" action="ppaction://media"/>
            <a:extLst>
              <a:ext uri="{FF2B5EF4-FFF2-40B4-BE49-F238E27FC236}">
                <a16:creationId xmlns:a16="http://schemas.microsoft.com/office/drawing/2014/main" id="{96394623-E109-4173-AA0A-26111AC91A9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40835" y="1586949"/>
            <a:ext cx="12192000" cy="4813300"/>
          </a:xfrm>
          <a:prstGeom prst="rect">
            <a:avLst/>
          </a:prstGeom>
        </p:spPr>
      </p:pic>
    </p:spTree>
    <p:extLst>
      <p:ext uri="{BB962C8B-B14F-4D97-AF65-F5344CB8AC3E}">
        <p14:creationId xmlns:p14="http://schemas.microsoft.com/office/powerpoint/2010/main" val="30921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2D744CD-CBA2-4A28-8C15-784CED03B3CB}"/>
              </a:ext>
            </a:extLst>
          </p:cNvPr>
          <p:cNvSpPr>
            <a:spLocks noGrp="1"/>
          </p:cNvSpPr>
          <p:nvPr>
            <p:ph type="title"/>
          </p:nvPr>
        </p:nvSpPr>
        <p:spPr>
          <a:xfrm>
            <a:off x="649224" y="645106"/>
            <a:ext cx="3650279" cy="1259894"/>
          </a:xfrm>
        </p:spPr>
        <p:txBody>
          <a:bodyPr>
            <a:normAutofit/>
          </a:bodyPr>
          <a:lstStyle/>
          <a:p>
            <a:r>
              <a:rPr lang="cs-CZ" sz="3300" b="1"/>
              <a:t>Sociální aspekty Průmyslu 4.0</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3510ABA0-670C-482A-91EC-674D29675D99}"/>
              </a:ext>
            </a:extLst>
          </p:cNvPr>
          <p:cNvSpPr>
            <a:spLocks noGrp="1"/>
          </p:cNvSpPr>
          <p:nvPr>
            <p:ph idx="1"/>
          </p:nvPr>
        </p:nvSpPr>
        <p:spPr>
          <a:xfrm>
            <a:off x="649225" y="1795975"/>
            <a:ext cx="3650278" cy="4771525"/>
          </a:xfrm>
        </p:spPr>
        <p:txBody>
          <a:bodyPr>
            <a:normAutofit lnSpcReduction="10000"/>
          </a:bodyPr>
          <a:lstStyle/>
          <a:p>
            <a:r>
              <a:rPr lang="cs-CZ" sz="2400" dirty="0"/>
              <a:t>Stav trhu práce</a:t>
            </a:r>
          </a:p>
          <a:p>
            <a:r>
              <a:rPr lang="cs-CZ" sz="2400" dirty="0"/>
              <a:t>Úroveň počítačové gramotnosti</a:t>
            </a:r>
          </a:p>
          <a:p>
            <a:r>
              <a:rPr lang="cs-CZ" sz="2400" dirty="0"/>
              <a:t>Zvyšování kvalifikace pracovníků a vzdělávání</a:t>
            </a:r>
          </a:p>
          <a:p>
            <a:r>
              <a:rPr lang="cs-CZ" sz="2400" dirty="0"/>
              <a:t>Dopad technologických změn v rámci Průmyslu 4.0 na pracovní i osobní život</a:t>
            </a:r>
          </a:p>
        </p:txBody>
      </p:sp>
      <p:pic>
        <p:nvPicPr>
          <p:cNvPr id="4" name="Obrázek 3">
            <a:extLst>
              <a:ext uri="{FF2B5EF4-FFF2-40B4-BE49-F238E27FC236}">
                <a16:creationId xmlns:a16="http://schemas.microsoft.com/office/drawing/2014/main" id="{1E524AA8-658C-4BDA-B994-FBA42390782F}"/>
              </a:ext>
            </a:extLst>
          </p:cNvPr>
          <p:cNvPicPr>
            <a:picLocks noChangeAspect="1"/>
          </p:cNvPicPr>
          <p:nvPr/>
        </p:nvPicPr>
        <p:blipFill>
          <a:blip r:embed="rId2"/>
          <a:stretch>
            <a:fillRect/>
          </a:stretch>
        </p:blipFill>
        <p:spPr>
          <a:xfrm>
            <a:off x="4592986" y="937012"/>
            <a:ext cx="7305531" cy="4391091"/>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02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A0874B-203B-4274-8364-B00E1756065B}"/>
              </a:ext>
            </a:extLst>
          </p:cNvPr>
          <p:cNvSpPr>
            <a:spLocks noGrp="1"/>
          </p:cNvSpPr>
          <p:nvPr>
            <p:ph type="title"/>
          </p:nvPr>
        </p:nvSpPr>
        <p:spPr/>
        <p:txBody>
          <a:bodyPr/>
          <a:lstStyle/>
          <a:p>
            <a:r>
              <a:rPr lang="cs-CZ" b="1" dirty="0"/>
              <a:t>Přínos práce</a:t>
            </a:r>
          </a:p>
        </p:txBody>
      </p:sp>
      <p:sp>
        <p:nvSpPr>
          <p:cNvPr id="3" name="Zástupný obsah 2">
            <a:extLst>
              <a:ext uri="{FF2B5EF4-FFF2-40B4-BE49-F238E27FC236}">
                <a16:creationId xmlns:a16="http://schemas.microsoft.com/office/drawing/2014/main" id="{69A602E9-C830-4D70-9933-8DCB0A53EF36}"/>
              </a:ext>
            </a:extLst>
          </p:cNvPr>
          <p:cNvSpPr>
            <a:spLocks noGrp="1"/>
          </p:cNvSpPr>
          <p:nvPr>
            <p:ph idx="1"/>
          </p:nvPr>
        </p:nvSpPr>
        <p:spPr>
          <a:xfrm>
            <a:off x="2589212" y="1905000"/>
            <a:ext cx="8915400" cy="3777622"/>
          </a:xfrm>
        </p:spPr>
        <p:txBody>
          <a:bodyPr>
            <a:normAutofit lnSpcReduction="10000"/>
          </a:bodyPr>
          <a:lstStyle/>
          <a:p>
            <a:r>
              <a:rPr lang="cs-CZ" sz="2400" dirty="0"/>
              <a:t>Shrnutí poznatků o Průmyslu 4.0 do ucelené podoby</a:t>
            </a:r>
          </a:p>
          <a:p>
            <a:r>
              <a:rPr lang="cs-CZ" sz="2400" dirty="0"/>
              <a:t>Vysvětlení propojení jednotlivých složek Průmyslu 4.0</a:t>
            </a:r>
          </a:p>
          <a:p>
            <a:r>
              <a:rPr lang="cs-CZ" sz="2400" dirty="0"/>
              <a:t>Možnost inspirace pro využívání digitálních dvojčat ve větší míře</a:t>
            </a:r>
          </a:p>
          <a:p>
            <a:r>
              <a:rPr lang="cs-CZ" sz="2400" dirty="0"/>
              <a:t>Porovnání situace ve dvou různých průmyslových podnicích</a:t>
            </a:r>
            <a:endParaRPr lang="cs-CZ" sz="2400" dirty="0">
              <a:solidFill>
                <a:srgbClr val="FF0000"/>
              </a:solidFill>
            </a:endParaRPr>
          </a:p>
          <a:p>
            <a:r>
              <a:rPr lang="cs-CZ" sz="2400" dirty="0"/>
              <a:t>Vlastní zkušenost s využitím prvků digitálního dvojčete</a:t>
            </a:r>
          </a:p>
          <a:p>
            <a:r>
              <a:rPr lang="cs-CZ" sz="2400" dirty="0"/>
              <a:t>Stručné vysvětlení aktuálního stavu vzdělávání a trhu práce</a:t>
            </a:r>
          </a:p>
        </p:txBody>
      </p:sp>
    </p:spTree>
    <p:extLst>
      <p:ext uri="{BB962C8B-B14F-4D97-AF65-F5344CB8AC3E}">
        <p14:creationId xmlns:p14="http://schemas.microsoft.com/office/powerpoint/2010/main" val="103768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A20AF0-7852-4329-A33F-D5FE6580E52E}"/>
              </a:ext>
            </a:extLst>
          </p:cNvPr>
          <p:cNvSpPr>
            <a:spLocks noGrp="1"/>
          </p:cNvSpPr>
          <p:nvPr>
            <p:ph type="title"/>
          </p:nvPr>
        </p:nvSpPr>
        <p:spPr>
          <a:xfrm>
            <a:off x="2592925" y="624110"/>
            <a:ext cx="8911687" cy="1280890"/>
          </a:xfrm>
        </p:spPr>
        <p:txBody>
          <a:bodyPr/>
          <a:lstStyle/>
          <a:p>
            <a:r>
              <a:rPr lang="cs-CZ" b="1" dirty="0"/>
              <a:t>Závěrečné shrnutí</a:t>
            </a:r>
          </a:p>
        </p:txBody>
      </p:sp>
      <p:sp>
        <p:nvSpPr>
          <p:cNvPr id="3" name="Zástupný obsah 2">
            <a:extLst>
              <a:ext uri="{FF2B5EF4-FFF2-40B4-BE49-F238E27FC236}">
                <a16:creationId xmlns:a16="http://schemas.microsoft.com/office/drawing/2014/main" id="{85E74F36-6040-46DC-AFEC-CD13C4B06503}"/>
              </a:ext>
            </a:extLst>
          </p:cNvPr>
          <p:cNvSpPr>
            <a:spLocks noGrp="1"/>
          </p:cNvSpPr>
          <p:nvPr>
            <p:ph idx="1"/>
          </p:nvPr>
        </p:nvSpPr>
        <p:spPr>
          <a:xfrm>
            <a:off x="2589212" y="2133600"/>
            <a:ext cx="8915400" cy="3777622"/>
          </a:xfrm>
        </p:spPr>
        <p:txBody>
          <a:bodyPr>
            <a:normAutofit/>
          </a:bodyPr>
          <a:lstStyle/>
          <a:p>
            <a:r>
              <a:rPr lang="cs-CZ" sz="2400" dirty="0"/>
              <a:t>Teoretický rozbor</a:t>
            </a:r>
          </a:p>
          <a:p>
            <a:r>
              <a:rPr lang="cs-CZ" sz="2400" dirty="0"/>
              <a:t>Aktuální stav nástrojů a aspektů Průmyslu 4.0</a:t>
            </a:r>
          </a:p>
          <a:p>
            <a:r>
              <a:rPr lang="cs-CZ" sz="2400" dirty="0"/>
              <a:t>Vlastní návrh a analýza využití digitálního dvojčete</a:t>
            </a:r>
          </a:p>
          <a:p>
            <a:r>
              <a:rPr lang="cs-CZ" sz="2400" dirty="0"/>
              <a:t>Situace ve vzdělávání a na trhu práce</a:t>
            </a:r>
          </a:p>
          <a:p>
            <a:r>
              <a:rPr lang="cs-CZ" sz="2400" dirty="0"/>
              <a:t>Splnění cíle práce</a:t>
            </a:r>
          </a:p>
        </p:txBody>
      </p:sp>
    </p:spTree>
    <p:extLst>
      <p:ext uri="{BB962C8B-B14F-4D97-AF65-F5344CB8AC3E}">
        <p14:creationId xmlns:p14="http://schemas.microsoft.com/office/powerpoint/2010/main" val="416803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BEEE0-D717-443F-9405-50070A25D7FA}"/>
              </a:ext>
            </a:extLst>
          </p:cNvPr>
          <p:cNvSpPr>
            <a:spLocks noGrp="1"/>
          </p:cNvSpPr>
          <p:nvPr>
            <p:ph type="title"/>
          </p:nvPr>
        </p:nvSpPr>
        <p:spPr>
          <a:xfrm>
            <a:off x="2592925" y="610042"/>
            <a:ext cx="8911687" cy="1280890"/>
          </a:xfrm>
        </p:spPr>
        <p:txBody>
          <a:bodyPr/>
          <a:lstStyle/>
          <a:p>
            <a:r>
              <a:rPr lang="cs-CZ" b="1" dirty="0"/>
              <a:t>Odpovědi na otázky </a:t>
            </a:r>
          </a:p>
        </p:txBody>
      </p:sp>
      <p:sp>
        <p:nvSpPr>
          <p:cNvPr id="3" name="Zástupný obsah 2">
            <a:extLst>
              <a:ext uri="{FF2B5EF4-FFF2-40B4-BE49-F238E27FC236}">
                <a16:creationId xmlns:a16="http://schemas.microsoft.com/office/drawing/2014/main" id="{219C0347-3587-4802-9C2C-B9B382160E56}"/>
              </a:ext>
            </a:extLst>
          </p:cNvPr>
          <p:cNvSpPr>
            <a:spLocks noGrp="1"/>
          </p:cNvSpPr>
          <p:nvPr>
            <p:ph idx="1"/>
          </p:nvPr>
        </p:nvSpPr>
        <p:spPr>
          <a:xfrm>
            <a:off x="2589212" y="2133600"/>
            <a:ext cx="8915400" cy="3777622"/>
          </a:xfrm>
        </p:spPr>
        <p:txBody>
          <a:bodyPr/>
          <a:lstStyle/>
          <a:p>
            <a:r>
              <a:rPr lang="cs-CZ" sz="2400" dirty="0"/>
              <a:t>Jaké další, kromě zmíněných v práce, aspektů bude mít zavádění P 4.0? ( legislativa bezpečnost...)</a:t>
            </a:r>
          </a:p>
          <a:p>
            <a:endParaRPr lang="cs-CZ" dirty="0"/>
          </a:p>
        </p:txBody>
      </p:sp>
    </p:spTree>
    <p:extLst>
      <p:ext uri="{BB962C8B-B14F-4D97-AF65-F5344CB8AC3E}">
        <p14:creationId xmlns:p14="http://schemas.microsoft.com/office/powerpoint/2010/main" val="306478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939F4DB-B592-45CC-A467-41E52C6FFE14}"/>
              </a:ext>
            </a:extLst>
          </p:cNvPr>
          <p:cNvSpPr>
            <a:spLocks noGrp="1"/>
          </p:cNvSpPr>
          <p:nvPr>
            <p:ph type="title"/>
          </p:nvPr>
        </p:nvSpPr>
        <p:spPr>
          <a:xfrm>
            <a:off x="2893445" y="2524243"/>
            <a:ext cx="8911687" cy="1280890"/>
          </a:xfrm>
        </p:spPr>
        <p:txBody>
          <a:bodyPr>
            <a:normAutofit/>
          </a:bodyPr>
          <a:lstStyle/>
          <a:p>
            <a:r>
              <a:rPr lang="cs-CZ" sz="4000" b="1" dirty="0"/>
              <a:t>Děkuji za pozornost!</a:t>
            </a:r>
          </a:p>
        </p:txBody>
      </p:sp>
      <p:pic>
        <p:nvPicPr>
          <p:cNvPr id="5" name="Obrázek 4">
            <a:extLst>
              <a:ext uri="{FF2B5EF4-FFF2-40B4-BE49-F238E27FC236}">
                <a16:creationId xmlns:a16="http://schemas.microsoft.com/office/drawing/2014/main" id="{C212ED1A-AC85-49E1-B016-5874A477551E}"/>
              </a:ext>
            </a:extLst>
          </p:cNvPr>
          <p:cNvPicPr>
            <a:picLocks noChangeAspect="1"/>
          </p:cNvPicPr>
          <p:nvPr/>
        </p:nvPicPr>
        <p:blipFill>
          <a:blip r:embed="rId2"/>
          <a:stretch>
            <a:fillRect/>
          </a:stretch>
        </p:blipFill>
        <p:spPr>
          <a:xfrm>
            <a:off x="9610382" y="194976"/>
            <a:ext cx="2194750" cy="2200847"/>
          </a:xfrm>
          <a:prstGeom prst="rect">
            <a:avLst/>
          </a:prstGeom>
        </p:spPr>
      </p:pic>
    </p:spTree>
    <p:extLst>
      <p:ext uri="{BB962C8B-B14F-4D97-AF65-F5344CB8AC3E}">
        <p14:creationId xmlns:p14="http://schemas.microsoft.com/office/powerpoint/2010/main" val="164479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F44CCC7-BD59-42C4-890F-D4274A4A37A3}"/>
              </a:ext>
            </a:extLst>
          </p:cNvPr>
          <p:cNvSpPr>
            <a:spLocks noGrp="1"/>
          </p:cNvSpPr>
          <p:nvPr>
            <p:ph type="title"/>
          </p:nvPr>
        </p:nvSpPr>
        <p:spPr/>
        <p:txBody>
          <a:bodyPr/>
          <a:lstStyle/>
          <a:p>
            <a:pPr algn="ctr"/>
            <a:r>
              <a:rPr lang="cs-CZ" b="1" dirty="0"/>
              <a:t>Motivace a důvody k řešení tématu bakalářské práce</a:t>
            </a:r>
          </a:p>
        </p:txBody>
      </p:sp>
      <p:sp>
        <p:nvSpPr>
          <p:cNvPr id="5" name="Zástupný obsah 4">
            <a:extLst>
              <a:ext uri="{FF2B5EF4-FFF2-40B4-BE49-F238E27FC236}">
                <a16:creationId xmlns:a16="http://schemas.microsoft.com/office/drawing/2014/main" id="{B0EBB8F9-B75E-4ABE-AE46-603C6B1A33E8}"/>
              </a:ext>
            </a:extLst>
          </p:cNvPr>
          <p:cNvSpPr>
            <a:spLocks noGrp="1"/>
          </p:cNvSpPr>
          <p:nvPr>
            <p:ph idx="1"/>
          </p:nvPr>
        </p:nvSpPr>
        <p:spPr/>
        <p:txBody>
          <a:bodyPr>
            <a:normAutofit fontScale="85000" lnSpcReduction="10000"/>
          </a:bodyPr>
          <a:lstStyle/>
          <a:p>
            <a:r>
              <a:rPr lang="cs-CZ" sz="2800" dirty="0"/>
              <a:t>Zájem o Průmysl 4.0</a:t>
            </a:r>
          </a:p>
          <a:p>
            <a:r>
              <a:rPr lang="cs-CZ" sz="2800" dirty="0"/>
              <a:t>Průmysl 4.0 má do budoucna perspektivu dalšího rozvoje</a:t>
            </a:r>
          </a:p>
          <a:p>
            <a:r>
              <a:rPr lang="cs-CZ" sz="2800" dirty="0"/>
              <a:t>Možnost rozšířit si povědomí o nových principech využívaných v průmyslu</a:t>
            </a:r>
          </a:p>
          <a:p>
            <a:r>
              <a:rPr lang="cs-CZ" sz="2800" dirty="0"/>
              <a:t>Důležitost využívání digitálních dvojčat produktů</a:t>
            </a:r>
          </a:p>
          <a:p>
            <a:r>
              <a:rPr lang="cs-CZ" sz="2800" dirty="0"/>
              <a:t>Návrh vlastností digitálního dvojčete i při aktuálních možnostech</a:t>
            </a:r>
          </a:p>
          <a:p>
            <a:r>
              <a:rPr lang="cs-CZ" sz="2800" dirty="0"/>
              <a:t>Analýza situace v celosvětovém i místním měřítku včetně sociálních aspektů</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3403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7A799B-5F34-4CDE-9476-46FFB259CE2F}"/>
              </a:ext>
            </a:extLst>
          </p:cNvPr>
          <p:cNvSpPr>
            <a:spLocks noGrp="1"/>
          </p:cNvSpPr>
          <p:nvPr>
            <p:ph type="title"/>
          </p:nvPr>
        </p:nvSpPr>
        <p:spPr/>
        <p:txBody>
          <a:bodyPr/>
          <a:lstStyle/>
          <a:p>
            <a:r>
              <a:rPr lang="cs-CZ" b="1" dirty="0"/>
              <a:t>Cíl práce</a:t>
            </a:r>
          </a:p>
        </p:txBody>
      </p:sp>
      <p:sp>
        <p:nvSpPr>
          <p:cNvPr id="3" name="Zástupný obsah 2">
            <a:extLst>
              <a:ext uri="{FF2B5EF4-FFF2-40B4-BE49-F238E27FC236}">
                <a16:creationId xmlns:a16="http://schemas.microsoft.com/office/drawing/2014/main" id="{9BDDE757-F14D-4778-BF8D-2BF5B09A2C32}"/>
              </a:ext>
            </a:extLst>
          </p:cNvPr>
          <p:cNvSpPr>
            <a:spLocks noGrp="1"/>
          </p:cNvSpPr>
          <p:nvPr>
            <p:ph idx="1"/>
          </p:nvPr>
        </p:nvSpPr>
        <p:spPr>
          <a:xfrm>
            <a:off x="2589212" y="1264555"/>
            <a:ext cx="8915400" cy="3777622"/>
          </a:xfrm>
        </p:spPr>
        <p:txBody>
          <a:bodyPr>
            <a:noAutofit/>
          </a:bodyPr>
          <a:lstStyle/>
          <a:p>
            <a:r>
              <a:rPr lang="cs-CZ" sz="2400" dirty="0"/>
              <a:t>Podrobně se seznámit s nástroji průmyslu 4.0. Analyzovat situaci konkrétního podniku z hlediska připravenosti k implementaci prvků průmyslu 4.0. Vytvořit digitální dvojče zvoleného prvku v segmentu designu hodnotového řetězce. Průmysl 4.0 je v současné době velmi rychle se rozvíjejícím systémem vzájemné komunikace jednotlivých složek podniků. Podrobnějšímu rozboru se věnuje řada výzkumných míst, například ČVUT. Připravenost podniků na prvky průmyslu 4.0 je různá. Proto je vhodné toto analyzovat a navrhnout případné opatření daného podniku, které je možno využít k implementaci průmyslu 4.0 i pro další instituce. Digitální dvojče produktu bude v budoucnosti stěžejním informačním prvkem, který bude poskytovat uživateli jakákoliv požadovaná data a informace o produktu.</a:t>
            </a:r>
          </a:p>
        </p:txBody>
      </p:sp>
    </p:spTree>
    <p:extLst>
      <p:ext uri="{BB962C8B-B14F-4D97-AF65-F5344CB8AC3E}">
        <p14:creationId xmlns:p14="http://schemas.microsoft.com/office/powerpoint/2010/main" val="227627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3C4E7-65A3-4549-A407-9ADE6AB36161}"/>
              </a:ext>
            </a:extLst>
          </p:cNvPr>
          <p:cNvSpPr>
            <a:spLocks noGrp="1"/>
          </p:cNvSpPr>
          <p:nvPr>
            <p:ph type="title"/>
          </p:nvPr>
        </p:nvSpPr>
        <p:spPr/>
        <p:txBody>
          <a:bodyPr/>
          <a:lstStyle/>
          <a:p>
            <a:r>
              <a:rPr lang="cs-CZ" b="1" dirty="0"/>
              <a:t>Výzkumné problémy</a:t>
            </a:r>
          </a:p>
        </p:txBody>
      </p:sp>
      <p:sp>
        <p:nvSpPr>
          <p:cNvPr id="3" name="Zástupný obsah 2">
            <a:extLst>
              <a:ext uri="{FF2B5EF4-FFF2-40B4-BE49-F238E27FC236}">
                <a16:creationId xmlns:a16="http://schemas.microsoft.com/office/drawing/2014/main" id="{BA3FABC0-BDF6-4672-89DD-DDC49876FC9F}"/>
              </a:ext>
            </a:extLst>
          </p:cNvPr>
          <p:cNvSpPr>
            <a:spLocks noGrp="1"/>
          </p:cNvSpPr>
          <p:nvPr>
            <p:ph idx="1"/>
          </p:nvPr>
        </p:nvSpPr>
        <p:spPr>
          <a:xfrm>
            <a:off x="2592925" y="1905000"/>
            <a:ext cx="8915400" cy="3777622"/>
          </a:xfrm>
        </p:spPr>
        <p:txBody>
          <a:bodyPr/>
          <a:lstStyle/>
          <a:p>
            <a:r>
              <a:rPr lang="cs-CZ" sz="2400" dirty="0"/>
              <a:t>Celkové seznámení s problematikou Průmyslu 4.0</a:t>
            </a:r>
          </a:p>
          <a:p>
            <a:r>
              <a:rPr lang="cs-CZ" sz="2400" dirty="0"/>
              <a:t>Analýza situace v ČR, EU a ve světě</a:t>
            </a:r>
          </a:p>
          <a:p>
            <a:r>
              <a:rPr lang="cs-CZ" sz="2400" dirty="0"/>
              <a:t>Posouzení aktuálního stavu ve dvou podnicích</a:t>
            </a:r>
          </a:p>
          <a:p>
            <a:r>
              <a:rPr lang="cs-CZ" sz="2400" dirty="0"/>
              <a:t>Návrh vlastností digitálního dvojčete</a:t>
            </a:r>
          </a:p>
          <a:p>
            <a:r>
              <a:rPr lang="cs-CZ" sz="2400" dirty="0"/>
              <a:t>Sociální aspekty Průmyslu 4.0</a:t>
            </a:r>
          </a:p>
          <a:p>
            <a:endParaRPr lang="cs-CZ" dirty="0"/>
          </a:p>
        </p:txBody>
      </p:sp>
    </p:spTree>
    <p:extLst>
      <p:ext uri="{BB962C8B-B14F-4D97-AF65-F5344CB8AC3E}">
        <p14:creationId xmlns:p14="http://schemas.microsoft.com/office/powerpoint/2010/main" val="368062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EFB6F-9508-4B8C-97CC-90306B0EEB85}"/>
              </a:ext>
            </a:extLst>
          </p:cNvPr>
          <p:cNvSpPr>
            <a:spLocks noGrp="1"/>
          </p:cNvSpPr>
          <p:nvPr>
            <p:ph type="title"/>
          </p:nvPr>
        </p:nvSpPr>
        <p:spPr/>
        <p:txBody>
          <a:bodyPr/>
          <a:lstStyle/>
          <a:p>
            <a:r>
              <a:rPr lang="cs-CZ" b="1" dirty="0"/>
              <a:t>Použité metody</a:t>
            </a:r>
          </a:p>
        </p:txBody>
      </p:sp>
      <p:sp>
        <p:nvSpPr>
          <p:cNvPr id="3" name="Zástupný obsah 2">
            <a:extLst>
              <a:ext uri="{FF2B5EF4-FFF2-40B4-BE49-F238E27FC236}">
                <a16:creationId xmlns:a16="http://schemas.microsoft.com/office/drawing/2014/main" id="{1E81F926-53AA-46B8-9761-DC59EBFFB47B}"/>
              </a:ext>
            </a:extLst>
          </p:cNvPr>
          <p:cNvSpPr>
            <a:spLocks noGrp="1"/>
          </p:cNvSpPr>
          <p:nvPr>
            <p:ph idx="1"/>
          </p:nvPr>
        </p:nvSpPr>
        <p:spPr>
          <a:xfrm>
            <a:off x="2592925" y="1905000"/>
            <a:ext cx="8915400" cy="3777622"/>
          </a:xfrm>
        </p:spPr>
        <p:txBody>
          <a:bodyPr/>
          <a:lstStyle/>
          <a:p>
            <a:r>
              <a:rPr lang="cs-CZ" sz="2400" dirty="0"/>
              <a:t>Analýza odborné literatury</a:t>
            </a:r>
          </a:p>
          <a:p>
            <a:r>
              <a:rPr lang="cs-CZ" sz="2400" dirty="0"/>
              <a:t>Zkoumání firemních materiálů a odborných článků</a:t>
            </a:r>
          </a:p>
          <a:p>
            <a:r>
              <a:rPr lang="cs-CZ" sz="2400" dirty="0"/>
              <a:t>Rozhovor se zaměstnancem</a:t>
            </a:r>
          </a:p>
          <a:p>
            <a:r>
              <a:rPr lang="cs-CZ" sz="2400" dirty="0"/>
              <a:t>Využití vlastních poznatků a pozorování</a:t>
            </a:r>
          </a:p>
          <a:p>
            <a:endParaRPr lang="cs-CZ" dirty="0"/>
          </a:p>
        </p:txBody>
      </p:sp>
    </p:spTree>
    <p:extLst>
      <p:ext uri="{BB962C8B-B14F-4D97-AF65-F5344CB8AC3E}">
        <p14:creationId xmlns:p14="http://schemas.microsoft.com/office/powerpoint/2010/main" val="204116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DC8E23-5650-49CA-B2E2-E8CDB393DD49}"/>
              </a:ext>
            </a:extLst>
          </p:cNvPr>
          <p:cNvSpPr>
            <a:spLocks noGrp="1"/>
          </p:cNvSpPr>
          <p:nvPr>
            <p:ph type="title"/>
          </p:nvPr>
        </p:nvSpPr>
        <p:spPr>
          <a:xfrm>
            <a:off x="2592925" y="624110"/>
            <a:ext cx="8911687" cy="1280890"/>
          </a:xfrm>
        </p:spPr>
        <p:txBody>
          <a:bodyPr/>
          <a:lstStyle/>
          <a:p>
            <a:r>
              <a:rPr lang="cs-CZ" b="1"/>
              <a:t>Dosažené výsledky</a:t>
            </a:r>
            <a:endParaRPr lang="cs-CZ" b="1" dirty="0"/>
          </a:p>
        </p:txBody>
      </p:sp>
      <p:sp>
        <p:nvSpPr>
          <p:cNvPr id="3" name="Zástupný obsah 2">
            <a:extLst>
              <a:ext uri="{FF2B5EF4-FFF2-40B4-BE49-F238E27FC236}">
                <a16:creationId xmlns:a16="http://schemas.microsoft.com/office/drawing/2014/main" id="{28EE641D-18C2-447A-9AD5-2BD6C492B6C2}"/>
              </a:ext>
            </a:extLst>
          </p:cNvPr>
          <p:cNvSpPr>
            <a:spLocks noGrp="1"/>
          </p:cNvSpPr>
          <p:nvPr>
            <p:ph idx="1"/>
          </p:nvPr>
        </p:nvSpPr>
        <p:spPr>
          <a:xfrm>
            <a:off x="2592925" y="1905000"/>
            <a:ext cx="8915400" cy="3777622"/>
          </a:xfrm>
        </p:spPr>
        <p:txBody>
          <a:bodyPr>
            <a:normAutofit/>
          </a:bodyPr>
          <a:lstStyle/>
          <a:p>
            <a:r>
              <a:rPr lang="cs-CZ" sz="2400" dirty="0"/>
              <a:t>Seznámení s nástroji Průmyslu 4.0</a:t>
            </a:r>
          </a:p>
          <a:p>
            <a:r>
              <a:rPr lang="cs-CZ" sz="2400" dirty="0"/>
              <a:t>Shrnutí situace v ČR, EU a ve světě</a:t>
            </a:r>
          </a:p>
          <a:p>
            <a:r>
              <a:rPr lang="cs-CZ" sz="2400" dirty="0"/>
              <a:t>Posouzení situace ve dvou podnicích</a:t>
            </a:r>
          </a:p>
          <a:p>
            <a:r>
              <a:rPr lang="cs-CZ" sz="2400" dirty="0"/>
              <a:t>Charakteristika a návrh vlastností digitálního dvojčete</a:t>
            </a:r>
          </a:p>
          <a:p>
            <a:r>
              <a:rPr lang="cs-CZ" sz="2400" dirty="0"/>
              <a:t>Příklad využití digitálního dvojčete při současných podmínkách</a:t>
            </a:r>
          </a:p>
          <a:p>
            <a:r>
              <a:rPr lang="cs-CZ" sz="2400" dirty="0"/>
              <a:t>Sociální aspekty Průmyslu 4.0</a:t>
            </a:r>
          </a:p>
        </p:txBody>
      </p:sp>
    </p:spTree>
    <p:extLst>
      <p:ext uri="{BB962C8B-B14F-4D97-AF65-F5344CB8AC3E}">
        <p14:creationId xmlns:p14="http://schemas.microsoft.com/office/powerpoint/2010/main" val="125625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94E052-FA8B-4292-8FC6-9AB791B0EF4F}"/>
              </a:ext>
            </a:extLst>
          </p:cNvPr>
          <p:cNvSpPr>
            <a:spLocks noGrp="1"/>
          </p:cNvSpPr>
          <p:nvPr>
            <p:ph type="title"/>
          </p:nvPr>
        </p:nvSpPr>
        <p:spPr/>
        <p:txBody>
          <a:bodyPr/>
          <a:lstStyle/>
          <a:p>
            <a:r>
              <a:rPr lang="cs-CZ" b="1" dirty="0"/>
              <a:t>Seznámení s nástroji Průmyslu 4.0</a:t>
            </a:r>
          </a:p>
        </p:txBody>
      </p:sp>
      <p:sp>
        <p:nvSpPr>
          <p:cNvPr id="3" name="Zástupný obsah 2">
            <a:extLst>
              <a:ext uri="{FF2B5EF4-FFF2-40B4-BE49-F238E27FC236}">
                <a16:creationId xmlns:a16="http://schemas.microsoft.com/office/drawing/2014/main" id="{93206283-409C-4048-B9F7-02137655F7CC}"/>
              </a:ext>
            </a:extLst>
          </p:cNvPr>
          <p:cNvSpPr>
            <a:spLocks noGrp="1"/>
          </p:cNvSpPr>
          <p:nvPr>
            <p:ph idx="1"/>
          </p:nvPr>
        </p:nvSpPr>
        <p:spPr>
          <a:xfrm>
            <a:off x="2589212" y="1540189"/>
            <a:ext cx="8915400" cy="3777622"/>
          </a:xfrm>
        </p:spPr>
        <p:txBody>
          <a:bodyPr>
            <a:normAutofit/>
          </a:bodyPr>
          <a:lstStyle/>
          <a:p>
            <a:r>
              <a:rPr lang="cs-CZ" sz="2400" dirty="0"/>
              <a:t>Charakteristiky jednotlivých průmyslových revolucí</a:t>
            </a:r>
          </a:p>
          <a:p>
            <a:r>
              <a:rPr lang="cs-CZ" sz="2400" dirty="0"/>
              <a:t>Koncept organizace a nástroje Průmyslu 4.0</a:t>
            </a:r>
          </a:p>
        </p:txBody>
      </p:sp>
      <p:pic>
        <p:nvPicPr>
          <p:cNvPr id="6" name="Obrázek 5" descr="Obsah obrázku text, mapa&#10;&#10;Popis byl vytvořen automaticky">
            <a:extLst>
              <a:ext uri="{FF2B5EF4-FFF2-40B4-BE49-F238E27FC236}">
                <a16:creationId xmlns:a16="http://schemas.microsoft.com/office/drawing/2014/main" id="{9AE7741F-352C-47AA-83C9-E0A2BB26A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692" y="2496194"/>
            <a:ext cx="6212615" cy="4392000"/>
          </a:xfrm>
          <a:prstGeom prst="rect">
            <a:avLst/>
          </a:prstGeom>
        </p:spPr>
      </p:pic>
    </p:spTree>
    <p:extLst>
      <p:ext uri="{BB962C8B-B14F-4D97-AF65-F5344CB8AC3E}">
        <p14:creationId xmlns:p14="http://schemas.microsoft.com/office/powerpoint/2010/main" val="352161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3599ED-DD17-4644-8DCD-FC3BB30A22EB}"/>
              </a:ext>
            </a:extLst>
          </p:cNvPr>
          <p:cNvSpPr>
            <a:spLocks noGrp="1"/>
          </p:cNvSpPr>
          <p:nvPr>
            <p:ph type="title"/>
          </p:nvPr>
        </p:nvSpPr>
        <p:spPr/>
        <p:txBody>
          <a:bodyPr/>
          <a:lstStyle/>
          <a:p>
            <a:r>
              <a:rPr lang="es-ES" b="1" dirty="0"/>
              <a:t>Shrnutí situace v ČR, EU a ve světě</a:t>
            </a:r>
            <a:endParaRPr lang="cs-CZ" b="1" dirty="0"/>
          </a:p>
        </p:txBody>
      </p:sp>
      <p:sp>
        <p:nvSpPr>
          <p:cNvPr id="3" name="Zástupný obsah 2">
            <a:extLst>
              <a:ext uri="{FF2B5EF4-FFF2-40B4-BE49-F238E27FC236}">
                <a16:creationId xmlns:a16="http://schemas.microsoft.com/office/drawing/2014/main" id="{5B23C3CF-D5DE-4ED9-B564-81EEE6E61DB8}"/>
              </a:ext>
            </a:extLst>
          </p:cNvPr>
          <p:cNvSpPr>
            <a:spLocks noGrp="1"/>
          </p:cNvSpPr>
          <p:nvPr>
            <p:ph idx="1"/>
          </p:nvPr>
        </p:nvSpPr>
        <p:spPr/>
        <p:txBody>
          <a:bodyPr>
            <a:normAutofit/>
          </a:bodyPr>
          <a:lstStyle/>
          <a:p>
            <a:r>
              <a:rPr lang="cs-CZ" sz="2400" dirty="0"/>
              <a:t>Situace Průmyslu 4.0 ve světě</a:t>
            </a:r>
          </a:p>
          <a:p>
            <a:r>
              <a:rPr lang="cs-CZ" sz="2400" dirty="0"/>
              <a:t>Situace Průmyslu 4.0 v EU</a:t>
            </a:r>
          </a:p>
          <a:p>
            <a:r>
              <a:rPr lang="cs-CZ" sz="2400" dirty="0"/>
              <a:t>Situace Průmyslu 4.0  v ČR</a:t>
            </a:r>
          </a:p>
        </p:txBody>
      </p:sp>
    </p:spTree>
    <p:extLst>
      <p:ext uri="{BB962C8B-B14F-4D97-AF65-F5344CB8AC3E}">
        <p14:creationId xmlns:p14="http://schemas.microsoft.com/office/powerpoint/2010/main" val="192433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37BBDC-CE7E-49AF-8F2A-9CFB6CC6DF4B}"/>
              </a:ext>
            </a:extLst>
          </p:cNvPr>
          <p:cNvSpPr>
            <a:spLocks noGrp="1"/>
          </p:cNvSpPr>
          <p:nvPr>
            <p:ph type="title"/>
          </p:nvPr>
        </p:nvSpPr>
        <p:spPr/>
        <p:txBody>
          <a:bodyPr/>
          <a:lstStyle/>
          <a:p>
            <a:r>
              <a:rPr lang="cs-CZ" b="1" dirty="0"/>
              <a:t>Posouzení situace ve dvou podnicích</a:t>
            </a:r>
          </a:p>
        </p:txBody>
      </p:sp>
      <p:sp>
        <p:nvSpPr>
          <p:cNvPr id="3" name="Zástupný obsah 2">
            <a:extLst>
              <a:ext uri="{FF2B5EF4-FFF2-40B4-BE49-F238E27FC236}">
                <a16:creationId xmlns:a16="http://schemas.microsoft.com/office/drawing/2014/main" id="{1AC20856-CF37-4055-9974-595DEE7B1FC1}"/>
              </a:ext>
            </a:extLst>
          </p:cNvPr>
          <p:cNvSpPr>
            <a:spLocks noGrp="1"/>
          </p:cNvSpPr>
          <p:nvPr>
            <p:ph idx="1"/>
          </p:nvPr>
        </p:nvSpPr>
        <p:spPr>
          <a:xfrm>
            <a:off x="2592925" y="1905000"/>
            <a:ext cx="8915400" cy="3777622"/>
          </a:xfrm>
        </p:spPr>
        <p:txBody>
          <a:bodyPr/>
          <a:lstStyle/>
          <a:p>
            <a:r>
              <a:rPr lang="cs-CZ" sz="2400" dirty="0"/>
              <a:t>Posouzení situace v podniku Valeo </a:t>
            </a:r>
            <a:r>
              <a:rPr lang="cs-CZ" sz="2400" dirty="0" err="1"/>
              <a:t>Compressor</a:t>
            </a:r>
            <a:r>
              <a:rPr lang="cs-CZ" sz="2400" dirty="0"/>
              <a:t> </a:t>
            </a:r>
            <a:r>
              <a:rPr lang="cs-CZ" sz="2400" dirty="0" err="1"/>
              <a:t>Europe</a:t>
            </a:r>
            <a:r>
              <a:rPr lang="cs-CZ" sz="2400" dirty="0"/>
              <a:t>, s.r.o. </a:t>
            </a:r>
          </a:p>
          <a:p>
            <a:endParaRPr lang="cs-CZ" sz="2400" dirty="0"/>
          </a:p>
          <a:p>
            <a:r>
              <a:rPr lang="cs-CZ" sz="2400" dirty="0"/>
              <a:t>Rozhovor se zástupcem firmy Steel Center </a:t>
            </a:r>
            <a:r>
              <a:rPr lang="cs-CZ" sz="2400" dirty="0" err="1"/>
              <a:t>Europe</a:t>
            </a:r>
            <a:r>
              <a:rPr lang="cs-CZ" sz="2400" dirty="0"/>
              <a:t>, s.r.o.</a:t>
            </a:r>
          </a:p>
          <a:p>
            <a:endParaRPr lang="cs-CZ" dirty="0"/>
          </a:p>
        </p:txBody>
      </p:sp>
      <p:pic>
        <p:nvPicPr>
          <p:cNvPr id="4" name="Obrázek 3">
            <a:extLst>
              <a:ext uri="{FF2B5EF4-FFF2-40B4-BE49-F238E27FC236}">
                <a16:creationId xmlns:a16="http://schemas.microsoft.com/office/drawing/2014/main" id="{9E412488-F09C-4749-BE29-59910BB3D91C}"/>
              </a:ext>
            </a:extLst>
          </p:cNvPr>
          <p:cNvPicPr>
            <a:picLocks noChangeAspect="1"/>
          </p:cNvPicPr>
          <p:nvPr/>
        </p:nvPicPr>
        <p:blipFill>
          <a:blip r:embed="rId2"/>
          <a:stretch>
            <a:fillRect/>
          </a:stretch>
        </p:blipFill>
        <p:spPr>
          <a:xfrm>
            <a:off x="3988438" y="2371739"/>
            <a:ext cx="1591194" cy="810838"/>
          </a:xfrm>
          <a:prstGeom prst="rect">
            <a:avLst/>
          </a:prstGeom>
        </p:spPr>
      </p:pic>
      <p:pic>
        <p:nvPicPr>
          <p:cNvPr id="5" name="Obrázek 4">
            <a:extLst>
              <a:ext uri="{FF2B5EF4-FFF2-40B4-BE49-F238E27FC236}">
                <a16:creationId xmlns:a16="http://schemas.microsoft.com/office/drawing/2014/main" id="{068A90BC-20DC-4267-9D24-F558B9F20180}"/>
              </a:ext>
            </a:extLst>
          </p:cNvPr>
          <p:cNvPicPr>
            <a:picLocks noChangeAspect="1"/>
          </p:cNvPicPr>
          <p:nvPr/>
        </p:nvPicPr>
        <p:blipFill>
          <a:blip r:embed="rId3"/>
          <a:stretch>
            <a:fillRect/>
          </a:stretch>
        </p:blipFill>
        <p:spPr>
          <a:xfrm>
            <a:off x="3988438" y="4085097"/>
            <a:ext cx="1658256" cy="695004"/>
          </a:xfrm>
          <a:prstGeom prst="rect">
            <a:avLst/>
          </a:prstGeom>
        </p:spPr>
      </p:pic>
    </p:spTree>
    <p:extLst>
      <p:ext uri="{BB962C8B-B14F-4D97-AF65-F5344CB8AC3E}">
        <p14:creationId xmlns:p14="http://schemas.microsoft.com/office/powerpoint/2010/main" val="499824172"/>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4910</TotalTime>
  <Words>571</Words>
  <Application>Microsoft Office PowerPoint</Application>
  <PresentationFormat>Širokoúhlá obrazovka</PresentationFormat>
  <Paragraphs>80</Paragraphs>
  <Slides>18</Slides>
  <Notes>0</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Century Gothic</vt:lpstr>
      <vt:lpstr>Wingdings 3</vt:lpstr>
      <vt:lpstr>Stébla</vt:lpstr>
      <vt:lpstr>Využití digitálního dvojčete a analýza nástrojů průmyslu 4.0</vt:lpstr>
      <vt:lpstr>Motivace a důvody k řešení tématu bakalářské práce</vt:lpstr>
      <vt:lpstr>Cíl práce</vt:lpstr>
      <vt:lpstr>Výzkumné problémy</vt:lpstr>
      <vt:lpstr>Použité metody</vt:lpstr>
      <vt:lpstr>Dosažené výsledky</vt:lpstr>
      <vt:lpstr>Seznámení s nástroji Průmyslu 4.0</vt:lpstr>
      <vt:lpstr>Shrnutí situace v ČR, EU a ve světě</vt:lpstr>
      <vt:lpstr>Posouzení situace ve dvou podnicích</vt:lpstr>
      <vt:lpstr>Charakteristika a návrh vlastností digitálního dvojčete</vt:lpstr>
      <vt:lpstr>Příklad využití digitálního dvojčete při současných podmínkách</vt:lpstr>
      <vt:lpstr>Příklad využití digitálního dvojčete při současných podmínkách</vt:lpstr>
      <vt:lpstr>Simulace pohybu komponent</vt:lpstr>
      <vt:lpstr>Sociální aspekty Průmyslu 4.0</vt:lpstr>
      <vt:lpstr>Přínos práce</vt:lpstr>
      <vt:lpstr>Závěrečné shrnutí</vt:lpstr>
      <vt:lpstr>Odpovědi na otázky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Využití digitálního dvojčete a analýza nástrojů průmyslu 4.0</dc:title>
  <dc:creator>Jan Buňata</dc:creator>
  <cp:lastModifiedBy>Jan Buňata</cp:lastModifiedBy>
  <cp:revision>12</cp:revision>
  <dcterms:created xsi:type="dcterms:W3CDTF">2020-06-06T09:45:24Z</dcterms:created>
  <dcterms:modified xsi:type="dcterms:W3CDTF">2020-06-09T19:43:25Z</dcterms:modified>
</cp:coreProperties>
</file>