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4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03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35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60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71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69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49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5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8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0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1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1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88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45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6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37CD-00CA-4539-8E0C-1B41C57BE1AB}" type="datetimeFigureOut">
              <a:rPr lang="cs-CZ" smtClean="0"/>
              <a:t>10. 6. 2020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9B78-A98E-4D04-871E-D0BE2B663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3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microsoft.com/office/2007/relationships/hdphoto" Target="../media/hdphoto1.wdp"/><Relationship Id="rId5" Type="http://schemas.openxmlformats.org/officeDocument/2006/relationships/slide" Target="slide7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56DB1-B14D-4ECE-9872-0C5A26007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3603" y="2742464"/>
            <a:ext cx="8144134" cy="1373070"/>
          </a:xfrm>
        </p:spPr>
        <p:txBody>
          <a:bodyPr anchor="ctr"/>
          <a:lstStyle/>
          <a:p>
            <a:pPr algn="ctr"/>
            <a:r>
              <a:rPr lang="cs-CZ" dirty="0"/>
              <a:t>BAKALÁŘSKÁ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3AC113-23CB-415C-AA6B-8834581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32365"/>
            <a:ext cx="2880856" cy="778036"/>
          </a:xfrm>
        </p:spPr>
        <p:txBody>
          <a:bodyPr/>
          <a:lstStyle/>
          <a:p>
            <a:r>
              <a:rPr lang="cs-CZ" dirty="0"/>
              <a:t>Michaela </a:t>
            </a:r>
            <a:r>
              <a:rPr lang="cs-CZ" dirty="0" err="1"/>
              <a:t>Gondeková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536332-6151-491B-A762-F4E6CD03658D}"/>
              </a:ext>
            </a:extLst>
          </p:cNvPr>
          <p:cNvSpPr txBox="1"/>
          <p:nvPr/>
        </p:nvSpPr>
        <p:spPr>
          <a:xfrm>
            <a:off x="10248900" y="3136612"/>
            <a:ext cx="185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1DAA0F-6640-44F7-A5CF-8A44CF78BF4C}"/>
              </a:ext>
            </a:extLst>
          </p:cNvPr>
          <p:cNvSpPr txBox="1"/>
          <p:nvPr/>
        </p:nvSpPr>
        <p:spPr>
          <a:xfrm>
            <a:off x="2305049" y="779573"/>
            <a:ext cx="700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Vysoká škola technická a ekonomická v Českých Budějovicích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C40463-F6C0-4CEE-B9A9-A4D29440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31" y="2965101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DB50D-8978-46B3-A7B4-6562854B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Optimalizace návrhu střely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EA8EEC-A062-4D39-A67F-B091E3ADEC6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456180"/>
            <a:ext cx="2657894" cy="312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4C2990-24BD-4CA0-B17B-18FBC5B3DCD7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06" y="2456180"/>
            <a:ext cx="2657894" cy="312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C2ED1F-F9B0-4E34-9105-52ED8EB4E711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9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BBB37B-BB7B-4637-B016-AD6A26145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1CA26-32A7-457E-B8EE-124E4EC7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variace využití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DEF28E-E810-4464-BB31-F4626439F35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8" y="2396804"/>
            <a:ext cx="1906904" cy="31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D351F6-1B5C-4AA0-B17A-56702E41A66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46" y="2396804"/>
            <a:ext cx="1906905" cy="31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6520A60-2F91-40F2-A11E-964D78AB716F}"/>
              </a:ext>
            </a:extLst>
          </p:cNvPr>
          <p:cNvSpPr/>
          <p:nvPr/>
        </p:nvSpPr>
        <p:spPr>
          <a:xfrm>
            <a:off x="2478563" y="3784437"/>
            <a:ext cx="876300" cy="37147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8A3615-5635-42AB-BB9B-8A59031E076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396804"/>
            <a:ext cx="4972050" cy="314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Šipka: doprava, šrafovaná 7">
            <a:extLst>
              <a:ext uri="{FF2B5EF4-FFF2-40B4-BE49-F238E27FC236}">
                <a16:creationId xmlns:a16="http://schemas.microsoft.com/office/drawing/2014/main" id="{D58296DD-D112-4508-8B7E-DB4269C26C31}"/>
              </a:ext>
            </a:extLst>
          </p:cNvPr>
          <p:cNvSpPr/>
          <p:nvPr/>
        </p:nvSpPr>
        <p:spPr>
          <a:xfrm>
            <a:off x="5604755" y="3746337"/>
            <a:ext cx="792841" cy="409575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B36772-E078-4C32-B8E1-6F1A2BCBFD75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653727F-1EA7-48A9-85C7-C710F236F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FC450-A973-4728-81D9-61BAFDFC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6463429" cy="1080938"/>
          </a:xfrm>
        </p:spPr>
        <p:txBody>
          <a:bodyPr/>
          <a:lstStyle/>
          <a:p>
            <a:r>
              <a:rPr lang="cs-CZ" dirty="0"/>
              <a:t>Návrhy opatření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424DA-5596-4C40-A493-D08F9B9A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44973"/>
            <a:ext cx="9613861" cy="2978077"/>
          </a:xfrm>
        </p:spPr>
        <p:txBody>
          <a:bodyPr/>
          <a:lstStyle/>
          <a:p>
            <a:r>
              <a:rPr lang="cs-CZ" dirty="0"/>
              <a:t>Rozšíření oblasti materiálu (Nylon aj.)</a:t>
            </a:r>
          </a:p>
          <a:p>
            <a:r>
              <a:rPr lang="cs-CZ" dirty="0"/>
              <a:t>Podle způsobu uzavření nábojnice možnost vymezení volného prostoru</a:t>
            </a:r>
          </a:p>
          <a:p>
            <a:r>
              <a:rPr lang="cs-CZ" dirty="0"/>
              <a:t>Vhodné zkoušky v tormentační hlavni, snímání vysokorychlostní kamerou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BD43EF-EAC6-4D60-96F4-38F41CF44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335B81-F208-4868-8DE6-90461B92BFB0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129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D9F25-F149-4EE1-8EC2-E8BFF505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263154" cy="1080938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EF560-70BE-4AA8-BAC4-D079B55A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214498" cy="3599316"/>
          </a:xfrm>
        </p:spPr>
        <p:txBody>
          <a:bodyPr/>
          <a:lstStyle/>
          <a:p>
            <a:r>
              <a:rPr lang="cs-CZ" dirty="0"/>
              <a:t>Nejvýhodnější materiál PET</a:t>
            </a:r>
          </a:p>
          <a:p>
            <a:r>
              <a:rPr lang="cs-CZ" dirty="0"/>
              <a:t>Limitující rozměry střely délka-35 mm, průměr-18,2 mm, </a:t>
            </a:r>
          </a:p>
          <a:p>
            <a:pPr marL="0" indent="0">
              <a:buNone/>
            </a:pPr>
            <a:r>
              <a:rPr lang="cs-CZ" dirty="0"/>
              <a:t>   náběhový úhel střely &gt; úhel přechodového kužele</a:t>
            </a:r>
          </a:p>
          <a:p>
            <a:r>
              <a:rPr lang="cs-CZ" dirty="0"/>
              <a:t>Konstrukce střely dvojdílná - spodní, horní díl pouzdra</a:t>
            </a:r>
          </a:p>
          <a:p>
            <a:r>
              <a:rPr lang="cs-CZ" dirty="0"/>
              <a:t>S ohledem na balistiku horní díl dělený na dvě části, dolní díl opatřen drážkami pro rotaci</a:t>
            </a:r>
          </a:p>
          <a:p>
            <a:r>
              <a:rPr lang="cs-CZ" dirty="0"/>
              <a:t>Dodatečná korekce rozměrů pro 3D tisk s ohledem na tepelné smršťování materiálu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1C7120-18B4-4768-BDB7-7FDFFE3D8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D63A66-9651-48A8-AAA0-DA5084441548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360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C38F5-C4FA-4216-88B0-0A147B27F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048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52FE8-BC1A-4A27-A15B-E918F0DF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5" y="753228"/>
            <a:ext cx="9613861" cy="1080938"/>
          </a:xfrm>
        </p:spPr>
        <p:txBody>
          <a:bodyPr/>
          <a:lstStyle/>
          <a:p>
            <a:pPr algn="ctr"/>
            <a:r>
              <a:rPr lang="cs-CZ" dirty="0"/>
              <a:t>Využití 3D tisku v oblasti mysliveckého střelectví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CE6A60-4A3B-497C-A0D6-588C4E0E988F}"/>
              </a:ext>
            </a:extLst>
          </p:cNvPr>
          <p:cNvSpPr txBox="1"/>
          <p:nvPr/>
        </p:nvSpPr>
        <p:spPr>
          <a:xfrm>
            <a:off x="305651" y="5643107"/>
            <a:ext cx="51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 práce: Michaela </a:t>
            </a:r>
            <a:r>
              <a:rPr lang="cs-CZ" dirty="0" err="1"/>
              <a:t>Gondeková</a:t>
            </a:r>
            <a:endParaRPr lang="cs-CZ" dirty="0"/>
          </a:p>
          <a:p>
            <a:r>
              <a:rPr lang="cs-CZ" dirty="0"/>
              <a:t>Vedoucí práce: Ing. Ján Majerník, PhD.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AC33AE-0182-4C8F-9CAC-BA75D818BEB3}"/>
              </a:ext>
            </a:extLst>
          </p:cNvPr>
          <p:cNvSpPr txBox="1"/>
          <p:nvPr/>
        </p:nvSpPr>
        <p:spPr>
          <a:xfrm>
            <a:off x="305651" y="3105834"/>
            <a:ext cx="936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CÍL PRÁCE: </a:t>
            </a:r>
            <a:r>
              <a:rPr lang="cs-CZ" sz="1800" b="0" i="0" u="none" strike="noStrike" baseline="0" dirty="0"/>
              <a:t>Cílem bakalářské práce je navrhnout konstrukční řešení jednotné střely brokového náboje s využitím 3D tisku s implementací </a:t>
            </a:r>
            <a:r>
              <a:rPr lang="cs-CZ" sz="1800" b="0" i="0" u="none" strike="noStrike" baseline="0" dirty="0" err="1"/>
              <a:t>dekalibrované</a:t>
            </a:r>
            <a:r>
              <a:rPr lang="cs-CZ" sz="1800" b="0" i="0" u="none" strike="noStrike" baseline="0" dirty="0"/>
              <a:t> kulové munice.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2D008F-10C3-46FC-A106-85FE59653A99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80A8B62-7543-4D9E-A22C-0114FBF98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2D4DE-A424-44D9-B9D8-9AACA1FF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F6584-5F13-443A-95AE-568D68EE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7531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3D tisk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Balistika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Výběr vhodného materiálu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Návrh konstrukce modelu střely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Optimalizace návrhu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Možné variace využití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Návrhy opatření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Závěr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E886F9-C94D-496E-8E9A-A98B953062BE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993883-C0A4-49C8-8111-29CE0DABD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B47EB-AAC8-4FF2-8C01-6E8960FE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DB7D8-6CD2-46D3-AB80-DBDB1FE0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65674"/>
            <a:ext cx="9613861" cy="3599316"/>
          </a:xfrm>
        </p:spPr>
        <p:txBody>
          <a:bodyPr/>
          <a:lstStyle/>
          <a:p>
            <a:r>
              <a:rPr lang="cs-CZ" sz="3200" dirty="0"/>
              <a:t>nejmodernější 3D technologie</a:t>
            </a:r>
          </a:p>
          <a:p>
            <a:r>
              <a:rPr lang="cs-CZ" sz="3200" dirty="0"/>
              <a:t>její historie sahá do 19. století</a:t>
            </a:r>
          </a:p>
          <a:p>
            <a:r>
              <a:rPr lang="cs-CZ" sz="3200" dirty="0"/>
              <a:t>více metod 3D tisku (FDM, SLA, SLS,…)</a:t>
            </a:r>
          </a:p>
          <a:p>
            <a:r>
              <a:rPr lang="cs-CZ" sz="3200" dirty="0"/>
              <a:t>velká škála materiálů pro tyto technologie 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653217-1DEB-460F-9662-2BA68DAB8CED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8D3295-7322-488E-AAF6-842D66BA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66F27-F52B-49EF-A6E8-60F0DC28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31AF2-F026-4503-A528-E885F7B5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6" y="2898848"/>
            <a:ext cx="9613861" cy="2044627"/>
          </a:xfrm>
        </p:spPr>
        <p:txBody>
          <a:bodyPr/>
          <a:lstStyle/>
          <a:p>
            <a:r>
              <a:rPr lang="cs-CZ" dirty="0"/>
              <a:t>Vnitřní balistika (vliv rány a dodatečný účinek) </a:t>
            </a:r>
          </a:p>
          <a:p>
            <a:r>
              <a:rPr lang="cs-CZ" dirty="0"/>
              <a:t>Přechodová balistika </a:t>
            </a:r>
          </a:p>
          <a:p>
            <a:r>
              <a:rPr lang="cs-CZ" dirty="0"/>
              <a:t>Vnější balistika (stabilizace a derivace, odpor vzduchu)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05D8C1-70C1-4A83-8E2F-5A2B34A69930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A7AE15-50C0-42A2-8BD3-12365CC3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FA330-377D-4B58-ADF5-241BE8D2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vhodného materiálu (plast)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C87E665-9304-4F5C-81B4-5192472D4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2110069"/>
            <a:ext cx="6076449" cy="362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E65F9B7-106F-4BBF-8205-A33312FAFCEC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8F6095A-93B6-41A5-85B4-082F01326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775759"/>
              </p:ext>
            </p:extLst>
          </p:nvPr>
        </p:nvGraphicFramePr>
        <p:xfrm>
          <a:off x="6472237" y="2866907"/>
          <a:ext cx="5500688" cy="1951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172">
                  <a:extLst>
                    <a:ext uri="{9D8B030D-6E8A-4147-A177-3AD203B41FA5}">
                      <a16:colId xmlns:a16="http://schemas.microsoft.com/office/drawing/2014/main" val="277228369"/>
                    </a:ext>
                  </a:extLst>
                </a:gridCol>
                <a:gridCol w="1375172">
                  <a:extLst>
                    <a:ext uri="{9D8B030D-6E8A-4147-A177-3AD203B41FA5}">
                      <a16:colId xmlns:a16="http://schemas.microsoft.com/office/drawing/2014/main" val="1150808120"/>
                    </a:ext>
                  </a:extLst>
                </a:gridCol>
                <a:gridCol w="1375172">
                  <a:extLst>
                    <a:ext uri="{9D8B030D-6E8A-4147-A177-3AD203B41FA5}">
                      <a16:colId xmlns:a16="http://schemas.microsoft.com/office/drawing/2014/main" val="597151734"/>
                    </a:ext>
                  </a:extLst>
                </a:gridCol>
                <a:gridCol w="1375172">
                  <a:extLst>
                    <a:ext uri="{9D8B030D-6E8A-4147-A177-3AD203B41FA5}">
                      <a16:colId xmlns:a16="http://schemas.microsoft.com/office/drawing/2014/main" val="1093976069"/>
                    </a:ext>
                  </a:extLst>
                </a:gridCol>
              </a:tblGrid>
              <a:tr h="707908"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Materiál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Mez pevnosti [</a:t>
                      </a:r>
                      <a:r>
                        <a:rPr lang="cs-CZ" sz="1200" u="none" strike="noStrike" dirty="0" err="1">
                          <a:effectLst/>
                        </a:rPr>
                        <a:t>MPa</a:t>
                      </a:r>
                      <a:r>
                        <a:rPr lang="cs-CZ" sz="1200" u="none" strike="noStrike" dirty="0">
                          <a:effectLst/>
                        </a:rPr>
                        <a:t>]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Modul pružnosti [GPa]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Tepelná odolnost krátkodobá [°C]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1605371878"/>
                  </a:ext>
                </a:extLst>
              </a:tr>
              <a:tr h="239583"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ABS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34,47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2,077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130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89006743"/>
                  </a:ext>
                </a:extLst>
              </a:tr>
              <a:tr h="239583"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PC/ABS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38,19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2,067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125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3897977633"/>
                  </a:ext>
                </a:extLst>
              </a:tr>
              <a:tr h="239583"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PET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40,9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1,813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2408201387"/>
                  </a:ext>
                </a:extLst>
              </a:tr>
              <a:tr h="239583"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PLA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49,1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3,107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70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475906968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9B429497-020D-4735-99EA-144A57708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66422-7B42-41D8-9594-B189B0C8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konstrukce modelu střely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5A8E53-3F0F-4542-82B0-E955522C2984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D7F6DA-52E8-4239-B9C7-F147B1377B90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230026"/>
            <a:ext cx="50038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9D97F24-86E4-4551-90E7-8806304A9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054800"/>
              </p:ext>
            </p:extLst>
          </p:nvPr>
        </p:nvGraphicFramePr>
        <p:xfrm>
          <a:off x="261511" y="2074537"/>
          <a:ext cx="5930900" cy="64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725">
                  <a:extLst>
                    <a:ext uri="{9D8B030D-6E8A-4147-A177-3AD203B41FA5}">
                      <a16:colId xmlns:a16="http://schemas.microsoft.com/office/drawing/2014/main" val="2714643398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1591513242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382065044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69538946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Ráž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 dirty="0">
                          <a:effectLst/>
                        </a:rPr>
                        <a:t>Jmenovitý průměr vývrtu [mm]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 dirty="0">
                          <a:effectLst/>
                        </a:rPr>
                        <a:t>Mezinárodní průměr vývrtu [mm]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679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minimální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maximální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3321357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12 (D)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18,5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 dirty="0">
                          <a:effectLst/>
                        </a:rPr>
                        <a:t>18,2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 dirty="0">
                          <a:effectLst/>
                        </a:rPr>
                        <a:t>18,6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3629733803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DDEF674-0A64-4A14-99E1-5FBD14470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445451"/>
              </p:ext>
            </p:extLst>
          </p:nvPr>
        </p:nvGraphicFramePr>
        <p:xfrm>
          <a:off x="261510" y="3324971"/>
          <a:ext cx="5930901" cy="860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89">
                  <a:extLst>
                    <a:ext uri="{9D8B030D-6E8A-4147-A177-3AD203B41FA5}">
                      <a16:colId xmlns:a16="http://schemas.microsoft.com/office/drawing/2014/main" val="1170932364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3504643267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1270229553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3934402523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1742500977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2559437946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575026667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308595634"/>
                    </a:ext>
                  </a:extLst>
                </a:gridCol>
                <a:gridCol w="658989">
                  <a:extLst>
                    <a:ext uri="{9D8B030D-6E8A-4147-A177-3AD203B41FA5}">
                      <a16:colId xmlns:a16="http://schemas.microsoft.com/office/drawing/2014/main" val="365850034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Ráž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Rozměry nábojových komor brokovnic [mm]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Maximální rozměry brokových nábojnic [mm]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75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A+0,1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B+0,1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C+0,1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T+0,1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A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b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4144565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12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22,55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20,65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20,30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1,85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22,45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20,60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>
                          <a:effectLst/>
                        </a:rPr>
                        <a:t>20,20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8950" algn="l"/>
                        </a:tabLst>
                      </a:pPr>
                      <a:r>
                        <a:rPr lang="cs-CZ" sz="1200" u="none" strike="noStrike" dirty="0">
                          <a:effectLst/>
                        </a:rPr>
                        <a:t>1,85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2531605235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076B378-451B-42B5-819D-DD8DE7F78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018811"/>
              </p:ext>
            </p:extLst>
          </p:nvPr>
        </p:nvGraphicFramePr>
        <p:xfrm>
          <a:off x="131445" y="4645477"/>
          <a:ext cx="6515100" cy="1393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1405">
                  <a:extLst>
                    <a:ext uri="{9D8B030D-6E8A-4147-A177-3AD203B41FA5}">
                      <a16:colId xmlns:a16="http://schemas.microsoft.com/office/drawing/2014/main" val="293794855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3179681745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3909095687"/>
                    </a:ext>
                  </a:extLst>
                </a:gridCol>
              </a:tblGrid>
              <a:tr h="430228"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Rozměr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Předepsáno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Voleno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808794583"/>
                  </a:ext>
                </a:extLst>
              </a:tr>
              <a:tr h="278255"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Přechodový kužel </a:t>
                      </a:r>
                      <a:r>
                        <a:rPr lang="el-GR" sz="1200" u="none" strike="noStrike">
                          <a:effectLst/>
                        </a:rPr>
                        <a:t>β = </a:t>
                      </a:r>
                      <a:r>
                        <a:rPr lang="cs-CZ" sz="1200" u="none" strike="noStrike">
                          <a:effectLst/>
                        </a:rPr>
                        <a:t>Úhel </a:t>
                      </a:r>
                      <a:r>
                        <a:rPr lang="el-GR" sz="1200" u="none" strike="noStrike">
                          <a:effectLst/>
                        </a:rPr>
                        <a:t>λ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10°30´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24°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396912127"/>
                  </a:ext>
                </a:extLst>
              </a:tr>
              <a:tr h="402099"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Průměr vývrtu = Průměr pouzdra [mm]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18,2-18,6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effectLst/>
                        </a:rPr>
                        <a:t>18,2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3174144253"/>
                  </a:ext>
                </a:extLst>
              </a:tr>
              <a:tr h="278255"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Délka střely = Délka pouzdra [mm]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35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effectLst/>
                        </a:rPr>
                        <a:t>35 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2551641090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6DE0F804-D82C-455E-977F-1EA32BFD8C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309" y="4300655"/>
            <a:ext cx="1354874" cy="2208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CB8A00-7F01-4D7F-B521-F4524BBED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6787063-3A99-455D-B9E1-BAF220980633}"/>
              </a:ext>
            </a:extLst>
          </p:cNvPr>
          <p:cNvSpPr txBox="1">
            <a:spLocks/>
          </p:cNvSpPr>
          <p:nvPr/>
        </p:nvSpPr>
        <p:spPr>
          <a:xfrm>
            <a:off x="832721" y="9056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konstrukce modelu střely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D60065-5AA2-47EC-AFB5-75D4F01DE41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5" y="1986566"/>
            <a:ext cx="4538029" cy="225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BB8E67-2093-404D-B266-8476A8873ABB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033233"/>
            <a:ext cx="2109152" cy="225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84B15F-D25A-4900-B262-EA6FFC8DD16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5" y="4362450"/>
            <a:ext cx="2219325" cy="2340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097E5E4-0C99-4365-BC95-E7E65BEB4323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332287"/>
            <a:ext cx="2109152" cy="2370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7BA6650-FF2C-4A71-BEBE-5A7051DA0A67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43CE303-C4ED-4B13-88E4-8335CBD6B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041E4D1-C340-4489-B1B7-8C6DA7F6F0F1}"/>
              </a:ext>
            </a:extLst>
          </p:cNvPr>
          <p:cNvSpPr txBox="1">
            <a:spLocks/>
          </p:cNvSpPr>
          <p:nvPr/>
        </p:nvSpPr>
        <p:spPr>
          <a:xfrm>
            <a:off x="832721" y="9056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Návrh konstrukce modelu střely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85A41E-CCDA-4918-A8F8-F1BB0A2114DE}"/>
              </a:ext>
            </a:extLst>
          </p:cNvPr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6" y="3095623"/>
            <a:ext cx="1739900" cy="2261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91F2DF4-764F-4FC7-B34A-21FD54AA24AE}"/>
              </a:ext>
            </a:extLst>
          </p:cNvPr>
          <p:cNvPicPr/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46" y="3095623"/>
            <a:ext cx="2355533" cy="2261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50FD23-2FD0-4072-B7D7-6B993B2CB8E8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79" y="3095623"/>
            <a:ext cx="2679545" cy="226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DAF0F8-3D47-48FE-BABE-86C8D590E29B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81" y="2463800"/>
            <a:ext cx="2832100" cy="393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3882FDB-0461-4BCE-9514-143AB08918BD}"/>
              </a:ext>
            </a:extLst>
          </p:cNvPr>
          <p:cNvSpPr txBox="1"/>
          <p:nvPr/>
        </p:nvSpPr>
        <p:spPr>
          <a:xfrm>
            <a:off x="11008994" y="110903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8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E7EA87E-0F66-4282-AD95-740F6770A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915554"/>
            <a:ext cx="756286" cy="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ín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225</TotalTime>
  <Words>383</Words>
  <Application>Microsoft Office PowerPoint</Application>
  <PresentationFormat>Širokoúhlá obrazovka</PresentationFormat>
  <Paragraphs>117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Berlín</vt:lpstr>
      <vt:lpstr>BAKALÁŘSKÁ PRÁCE</vt:lpstr>
      <vt:lpstr>Využití 3D tisku v oblasti mysliveckého střelectví</vt:lpstr>
      <vt:lpstr>OBSAH</vt:lpstr>
      <vt:lpstr>3D tisk</vt:lpstr>
      <vt:lpstr>Balistika</vt:lpstr>
      <vt:lpstr>Výběr vhodného materiálu (plast)</vt:lpstr>
      <vt:lpstr>Návrh konstrukce modelu střely</vt:lpstr>
      <vt:lpstr>Prezentace aplikace PowerPoint</vt:lpstr>
      <vt:lpstr>Prezentace aplikace PowerPoint</vt:lpstr>
      <vt:lpstr>Optimalizace návrhu střely</vt:lpstr>
      <vt:lpstr>Možné variace využití</vt:lpstr>
      <vt:lpstr>Návrhy opatření 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</dc:title>
  <dc:creator>michaelagondekova8@gmail.com</dc:creator>
  <cp:lastModifiedBy>michaelagondekova8@gmail.com</cp:lastModifiedBy>
  <cp:revision>23</cp:revision>
  <dcterms:created xsi:type="dcterms:W3CDTF">2020-06-10T09:48:45Z</dcterms:created>
  <dcterms:modified xsi:type="dcterms:W3CDTF">2020-06-10T15:31:21Z</dcterms:modified>
</cp:coreProperties>
</file>