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6" r:id="rId1"/>
  </p:sldMasterIdLst>
  <p:notesMasterIdLst>
    <p:notesMasterId r:id="rId17"/>
  </p:notesMasterIdLst>
  <p:sldIdLst>
    <p:sldId id="256" r:id="rId2"/>
    <p:sldId id="258" r:id="rId3"/>
    <p:sldId id="279" r:id="rId4"/>
    <p:sldId id="260" r:id="rId5"/>
    <p:sldId id="268" r:id="rId6"/>
    <p:sldId id="261" r:id="rId7"/>
    <p:sldId id="266" r:id="rId8"/>
    <p:sldId id="272" r:id="rId9"/>
    <p:sldId id="271" r:id="rId10"/>
    <p:sldId id="273" r:id="rId11"/>
    <p:sldId id="276" r:id="rId12"/>
    <p:sldId id="274" r:id="rId13"/>
    <p:sldId id="270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132A3-8A06-4540-A555-A0808656A0F8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ECF78-1303-41BE-BA8C-D6CCB78B6E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5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ECF78-1303-41BE-BA8C-D6CCB78B6E6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43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498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10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39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42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96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77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65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78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61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30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48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B46354F-30B9-4859-B447-14F862976ECD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F26C682-0678-4D25-8FB9-68F758542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3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F054DA-5B3C-40EE-97B9-7916838B8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00" y="936000"/>
            <a:ext cx="11268000" cy="1080000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MATEŘSKÁ ŠKOLA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0FCB039-7A50-4BBE-8649-EB67F1BD6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3846137"/>
            <a:ext cx="9028806" cy="2262432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Autor: Adéla Šedivá</a:t>
            </a:r>
          </a:p>
          <a:p>
            <a:pPr algn="l"/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Vedoucí: Ing. Zuzana Kramářová, Ph.D</a:t>
            </a:r>
          </a:p>
          <a:p>
            <a:pPr algn="l"/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Oponent: Ing. Lucie Krobová</a:t>
            </a:r>
          </a:p>
          <a:p>
            <a:pPr algn="l"/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06/2020 České Budějovice</a:t>
            </a:r>
          </a:p>
          <a:p>
            <a:pPr algn="l"/>
            <a:endParaRPr lang="cs-CZ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DF5F16-87B3-470B-94DE-2385B9B6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806" y="3881375"/>
            <a:ext cx="2227194" cy="222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1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E3414-5461-4840-9E4E-06178734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4320000" cy="900000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2.np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2079DEE-76A4-4AFA-B61F-045AF93DD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0" y="2232000"/>
            <a:ext cx="4381111" cy="303578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6A2029D-D925-450C-ADF8-88C6AF27C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00" y="0"/>
            <a:ext cx="7060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6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BD0C3-C340-43F3-A5AC-96956FC7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4320000" cy="900000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Dispoziční řešení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FBE925-093C-44C0-9C2A-9FA4B1383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112" y="117063"/>
            <a:ext cx="6848339" cy="303859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D5F6EA-35C6-4340-A04C-AD1016805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11" y="3311644"/>
            <a:ext cx="6848339" cy="3429293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20CEB2B-BC0B-4F05-BA29-38519B376D40}"/>
              </a:ext>
            </a:extLst>
          </p:cNvPr>
          <p:cNvSpPr/>
          <p:nvPr/>
        </p:nvSpPr>
        <p:spPr>
          <a:xfrm>
            <a:off x="468000" y="2232000"/>
            <a:ext cx="4320000" cy="4390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000"/>
              </a:spcBef>
              <a:buClr>
                <a:srgbClr val="58B6C0"/>
              </a:buClr>
            </a:pPr>
            <a:r>
              <a:rPr lang="cs-CZ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Varianta 1</a:t>
            </a:r>
          </a:p>
          <a:p>
            <a:pPr lvl="0" defTabSz="914400">
              <a:spcBef>
                <a:spcPts val="1000"/>
              </a:spcBef>
              <a:buClr>
                <a:srgbClr val="58B6C0"/>
              </a:buClr>
            </a:pPr>
            <a:r>
              <a:rPr lang="cs-CZ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Osvětlení tříd</a:t>
            </a:r>
            <a:br>
              <a:rPr lang="cs-CZ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Logická návaznost</a:t>
            </a:r>
            <a:b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Nedostatek skladů</a:t>
            </a:r>
          </a:p>
          <a:p>
            <a:pPr lvl="0" defTabSz="914400">
              <a:spcBef>
                <a:spcPts val="1000"/>
              </a:spcBef>
              <a:buClr>
                <a:srgbClr val="58B6C0"/>
              </a:buClr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spcBef>
                <a:spcPts val="1000"/>
              </a:spcBef>
              <a:buClr>
                <a:srgbClr val="58B6C0"/>
              </a:buClr>
            </a:pPr>
            <a:r>
              <a:rPr lang="cs-CZ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Varianta 2</a:t>
            </a:r>
          </a:p>
          <a:p>
            <a:pPr lvl="0" defTabSz="914400">
              <a:spcBef>
                <a:spcPts val="1000"/>
              </a:spcBef>
              <a:buClr>
                <a:srgbClr val="58B6C0"/>
              </a:buClr>
            </a:pPr>
            <a:r>
              <a:rPr lang="cs-CZ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Třída + ložnice</a:t>
            </a:r>
          </a:p>
          <a:p>
            <a:r>
              <a:rPr lang="cs-CZ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Komunikační prostory</a:t>
            </a:r>
          </a:p>
          <a:p>
            <a:r>
              <a:rPr lang="cs-CZ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Venkovní místnosti</a:t>
            </a:r>
          </a:p>
          <a:p>
            <a:pPr lvl="0"/>
            <a:br>
              <a:rPr lang="cs-CZ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400" baseline="300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257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63F92-51A6-48B3-8B4F-4767A1DD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936000"/>
            <a:ext cx="6948000" cy="900000"/>
          </a:xfrm>
          <a:ln w="31750"/>
        </p:spPr>
        <p:txBody>
          <a:bodyPr>
            <a:no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Umístění objektu na pozemek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CAD967C-5A35-4103-8BE7-135045B4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2232000"/>
            <a:ext cx="3205189" cy="4658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Varianta 1</a:t>
            </a:r>
          </a:p>
          <a:p>
            <a:pPr marL="0" indent="0">
              <a:buNone/>
            </a:pPr>
            <a:r>
              <a:rPr lang="cs-CZ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do objektu</a:t>
            </a:r>
          </a:p>
          <a:p>
            <a:pPr marL="0" indent="0">
              <a:buNone/>
            </a:pPr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Varianta 2</a:t>
            </a:r>
          </a:p>
          <a:p>
            <a:pPr marL="0" indent="0">
              <a:buNone/>
            </a:pPr>
            <a:r>
              <a:rPr lang="cs-CZ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Řešení zahrady</a:t>
            </a:r>
            <a:br>
              <a:rPr lang="cs-CZ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do objektu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Brána</a:t>
            </a: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1D61A62-0486-46B1-AEC3-7208BE1A2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17"/>
          <a:stretch/>
        </p:blipFill>
        <p:spPr>
          <a:xfrm>
            <a:off x="3543512" y="1997517"/>
            <a:ext cx="3872487" cy="4697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DF7D2AF-FA08-4E22-ACED-14C34C3F73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77" r="4317"/>
          <a:stretch/>
        </p:blipFill>
        <p:spPr>
          <a:xfrm>
            <a:off x="7851513" y="1997517"/>
            <a:ext cx="3872487" cy="4697198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73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BD0C3-C340-43F3-A5AC-96956FC7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4320000" cy="900000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HMOTOVÉ ŘEŠENÍ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DD2DE6CD-CAA1-4500-888D-14763E9B2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2232000"/>
            <a:ext cx="4416059" cy="3968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Varianta 1</a:t>
            </a:r>
          </a:p>
          <a:p>
            <a:pPr marL="0" indent="0">
              <a:buNone/>
            </a:pPr>
            <a:r>
              <a:rPr lang="cs-CZ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Návaznost na okolí</a:t>
            </a: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Jednotvárnost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Varianta 2</a:t>
            </a:r>
          </a:p>
          <a:p>
            <a:pPr marL="0" indent="0">
              <a:buNone/>
            </a:pPr>
            <a:r>
              <a:rPr lang="cs-CZ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Barevnost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1B58A5-A346-4726-B933-6DA4DB579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8" b="16227"/>
          <a:stretch/>
        </p:blipFill>
        <p:spPr>
          <a:xfrm>
            <a:off x="5137456" y="3545293"/>
            <a:ext cx="6704568" cy="3027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E1EC1C9-8706-4479-A593-02BDE566E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746"/>
          <a:stretch/>
        </p:blipFill>
        <p:spPr>
          <a:xfrm>
            <a:off x="5137456" y="285358"/>
            <a:ext cx="6704568" cy="3027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8272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BD0C3-C340-43F3-A5AC-96956FC7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936000"/>
            <a:ext cx="8136000" cy="900000"/>
          </a:xfrm>
        </p:spPr>
        <p:txBody>
          <a:bodyPr>
            <a:no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Konstrukční a Materiálové řešení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2945F83-C1C9-446B-BC45-BFCAECD1DA8E}"/>
              </a:ext>
            </a:extLst>
          </p:cNvPr>
          <p:cNvSpPr/>
          <p:nvPr/>
        </p:nvSpPr>
        <p:spPr>
          <a:xfrm>
            <a:off x="467999" y="2109451"/>
            <a:ext cx="9024343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000"/>
              </a:spcBef>
              <a:buClr>
                <a:srgbClr val="58B6C0"/>
              </a:buClr>
            </a:pPr>
            <a:r>
              <a:rPr lang="cs-CZ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Varianta 1</a:t>
            </a:r>
          </a:p>
          <a:p>
            <a:pPr marL="800100" lvl="1" indent="-342900" defTabSz="914400">
              <a:spcBef>
                <a:spcPts val="1000"/>
              </a:spcBef>
              <a:buClr>
                <a:srgbClr val="58B6C0"/>
              </a:buClr>
              <a:buSzPct val="90000"/>
              <a:buFont typeface="Courier New" panose="02070309020205020404" pitchFamily="49" charset="0"/>
              <a:buChar char="o"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Stěnový obousměrný systém</a:t>
            </a:r>
          </a:p>
          <a:p>
            <a:pPr marL="800100" lvl="1" indent="-342900" defTabSz="914400">
              <a:spcBef>
                <a:spcPts val="1000"/>
              </a:spcBef>
              <a:buClr>
                <a:srgbClr val="58B6C0"/>
              </a:buClr>
              <a:buSzPct val="90000"/>
              <a:buFont typeface="Courier New" panose="02070309020205020404" pitchFamily="49" charset="0"/>
              <a:buChar char="o"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Zdivo Porotherm</a:t>
            </a:r>
          </a:p>
          <a:p>
            <a:pPr marL="800100" lvl="1" indent="-342900" defTabSz="914400">
              <a:spcBef>
                <a:spcPts val="1000"/>
              </a:spcBef>
              <a:buClr>
                <a:srgbClr val="58B6C0"/>
              </a:buClr>
              <a:buSzPct val="90000"/>
              <a:buFont typeface="Courier New" panose="02070309020205020404" pitchFamily="49" charset="0"/>
              <a:buChar char="o"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Stropní panely</a:t>
            </a:r>
          </a:p>
          <a:p>
            <a:pPr marL="800100" lvl="1" indent="-342900" defTabSz="914400">
              <a:spcBef>
                <a:spcPts val="1000"/>
              </a:spcBef>
              <a:buClr>
                <a:srgbClr val="58B6C0"/>
              </a:buClr>
              <a:buSzPct val="90000"/>
              <a:buFont typeface="Courier New" panose="02070309020205020404" pitchFamily="49" charset="0"/>
              <a:buChar char="o"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Šikmá střecha - dřevěný krov</a:t>
            </a:r>
          </a:p>
          <a:p>
            <a:pPr lvl="0" defTabSz="914400">
              <a:spcBef>
                <a:spcPts val="1000"/>
              </a:spcBef>
              <a:buClr>
                <a:srgbClr val="58B6C0"/>
              </a:buClr>
            </a:pP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Varianta 2</a:t>
            </a:r>
          </a:p>
          <a:p>
            <a:pPr marL="800100" lvl="1" indent="-342900" defTabSz="914400">
              <a:spcBef>
                <a:spcPts val="1000"/>
              </a:spcBef>
              <a:buClr>
                <a:srgbClr val="58B6C0"/>
              </a:buClr>
              <a:buSzPct val="80000"/>
              <a:buFont typeface="Courier New" panose="02070309020205020404" pitchFamily="49" charset="0"/>
              <a:buChar char="o"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Kombinovaný obousměrný systém</a:t>
            </a:r>
          </a:p>
          <a:p>
            <a:pPr marL="800100" lvl="1" indent="-342900" defTabSz="914400">
              <a:spcBef>
                <a:spcPts val="1000"/>
              </a:spcBef>
              <a:buClr>
                <a:srgbClr val="58B6C0"/>
              </a:buClr>
              <a:buSzPct val="80000"/>
              <a:buFont typeface="Courier New" panose="02070309020205020404" pitchFamily="49" charset="0"/>
              <a:buChar char="o"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Zdivo Heluz</a:t>
            </a:r>
          </a:p>
          <a:p>
            <a:pPr marL="800100" lvl="1" indent="-342900" defTabSz="914400">
              <a:spcBef>
                <a:spcPts val="1000"/>
              </a:spcBef>
              <a:buClr>
                <a:srgbClr val="58B6C0"/>
              </a:buClr>
              <a:buSzPct val="80000"/>
              <a:buFont typeface="Courier New" panose="02070309020205020404" pitchFamily="49" charset="0"/>
              <a:buChar char="o"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Stropní panely</a:t>
            </a:r>
          </a:p>
          <a:p>
            <a:pPr marL="800100" lvl="1" indent="-342900" defTabSz="914400">
              <a:spcBef>
                <a:spcPts val="1000"/>
              </a:spcBef>
              <a:buClr>
                <a:srgbClr val="58B6C0"/>
              </a:buClr>
              <a:buSzPct val="80000"/>
              <a:buFont typeface="Courier New" panose="02070309020205020404" pitchFamily="49" charset="0"/>
              <a:buChar char="o"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Plochá střecha – spád z izolace</a:t>
            </a:r>
          </a:p>
          <a:p>
            <a:pPr lvl="0"/>
            <a:endParaRPr lang="cs-CZ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72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C20C4-1B13-4CCE-9CC5-5E86C75A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11268000" cy="900000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Výsledky a doplňující dotazy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6A0DCD-8EE8-4676-8014-77883A520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2448000"/>
            <a:ext cx="11191714" cy="4170514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Pomocí multikriteriální analýzy vyšlo najevo, že je lepé řešena varianta 2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Jak moc a čím vším je ovlivněno umístění objektu mateřské školy na zvoleném pozemku. Je z těchto kritérií něco, co jste při umístění nové varianty řešení neuvažovala? 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Jak by byl využit prostor pod šikmou střechou ve variantě z ATL_1. Není o tento prostor nová varianta ”ochuzena”? 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Jakou funkci má vrstva štěrkodrti pod podkladním betonem?</a:t>
            </a:r>
          </a:p>
        </p:txBody>
      </p:sp>
    </p:spTree>
    <p:extLst>
      <p:ext uri="{BB962C8B-B14F-4D97-AF65-F5344CB8AC3E}">
        <p14:creationId xmlns:p14="http://schemas.microsoft.com/office/powerpoint/2010/main" val="2534239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C20C4-1B13-4CCE-9CC5-5E86C75A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11268000" cy="900000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6A0DCD-8EE8-4676-8014-77883A520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2448000"/>
            <a:ext cx="11191714" cy="4170514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Alternativní návrh mateřské školy na úrovni architektonické studie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Komparace na základě multikriteriální analýzy mateřské školy z předmětu ATL (varianta 1) a alternativního návrhu (varianta 2) 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Porovnání z hlediska:  	</a:t>
            </a:r>
          </a:p>
          <a:p>
            <a:pPr lvl="2">
              <a:buSzPct val="80000"/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Umístění objektu na pozemek</a:t>
            </a:r>
          </a:p>
          <a:p>
            <a:pPr lvl="2">
              <a:buSzPct val="80000"/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Hmotového řešení</a:t>
            </a:r>
          </a:p>
          <a:p>
            <a:pPr lvl="2">
              <a:buSzPct val="80000"/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Dispozičního řešení</a:t>
            </a:r>
          </a:p>
          <a:p>
            <a:pPr lvl="2">
              <a:buSzPct val="80000"/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Materiálového a konstrukčního řešení</a:t>
            </a:r>
          </a:p>
        </p:txBody>
      </p:sp>
    </p:spTree>
    <p:extLst>
      <p:ext uri="{BB962C8B-B14F-4D97-AF65-F5344CB8AC3E}">
        <p14:creationId xmlns:p14="http://schemas.microsoft.com/office/powerpoint/2010/main" val="2869343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C20C4-1B13-4CCE-9CC5-5E86C75A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11268000" cy="900000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metodika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6A0DCD-8EE8-4676-8014-77883A520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2448000"/>
            <a:ext cx="11191714" cy="4170514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Čerpání informací 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Průzkum lokality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Zpracování nové architektonické studie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Porovnání mateřských škol pomocí multikriteriální analýzy</a:t>
            </a:r>
          </a:p>
        </p:txBody>
      </p:sp>
    </p:spTree>
    <p:extLst>
      <p:ext uri="{BB962C8B-B14F-4D97-AF65-F5344CB8AC3E}">
        <p14:creationId xmlns:p14="http://schemas.microsoft.com/office/powerpoint/2010/main" val="290685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E3414-5461-4840-9E4E-06178734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4320000" cy="900000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lokalita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FF9F4E-F4D6-497F-9167-9453B1B4E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2232000"/>
            <a:ext cx="4319999" cy="3968447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Česká republika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Strakonice – Jezárky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Širší vztahy: RD, pečovatelský dům, domov pro seniory, ZŠ, </a:t>
            </a: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MÚ sociálních služeb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Ov – veřejný zájem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4C6119-C21B-4F96-9309-88CEF94DA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72000"/>
            <a:ext cx="5413557" cy="303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579235-8D54-4034-BB08-8B1BB51EA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9" r="27825"/>
          <a:stretch/>
        </p:blipFill>
        <p:spPr>
          <a:xfrm>
            <a:off x="6096000" y="4181017"/>
            <a:ext cx="2604925" cy="235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711654-5775-4BFA-B911-D31EE66B5A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18" t="21801" r="22727" b="11703"/>
          <a:stretch/>
        </p:blipFill>
        <p:spPr>
          <a:xfrm>
            <a:off x="8904633" y="4181017"/>
            <a:ext cx="2604924" cy="235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3030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E3414-5461-4840-9E4E-06178734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4320000" cy="900000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Varianta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FF9F4E-F4D6-497F-9167-9453B1B4E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2232000"/>
            <a:ext cx="4320000" cy="2305916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Dvoupodlažní objekt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Tvar písmene U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Valbová střecha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60 dětí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4 třídy</a:t>
            </a:r>
          </a:p>
          <a:p>
            <a:endParaRPr lang="cs-CZ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0671D5-7EA0-4760-962E-5EA79DB39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552" y="972000"/>
            <a:ext cx="6954234" cy="376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951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BD0C3-C340-43F3-A5AC-96956FC7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4320000" cy="900000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1.np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3ACB37-A70F-4760-8000-9946ED52E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0"/>
            <a:ext cx="7143136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621BC10-3131-4680-9F1E-C9E99D8AB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" y="2232000"/>
            <a:ext cx="3501596" cy="25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06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BD0C3-C340-43F3-A5AC-96956FC7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4320000" cy="900000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2.np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621BC10-3131-4680-9F1E-C9E99D8A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0" y="2232000"/>
            <a:ext cx="3501596" cy="257070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D8974F7-37A8-49E9-BA1E-2AC8E2CC6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000" y="114824"/>
            <a:ext cx="6519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27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E3414-5461-4840-9E4E-06178734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4320000" cy="900000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Varianta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FF9F4E-F4D6-497F-9167-9453B1B4E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2232000"/>
            <a:ext cx="4212000" cy="2305916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Dvoupodlažní objekt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Obdélníkový tvar 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Plochá střecha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80 dětí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4 třídy</a:t>
            </a:r>
          </a:p>
          <a:p>
            <a:endParaRPr lang="cs-CZ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0B8A07-66F9-4353-A03B-697D050ECDD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r="16509" b="19239"/>
          <a:stretch/>
        </p:blipFill>
        <p:spPr bwMode="auto">
          <a:xfrm>
            <a:off x="5037707" y="972000"/>
            <a:ext cx="7017348" cy="4197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9571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E3414-5461-4840-9E4E-06178734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936000"/>
            <a:ext cx="4320000" cy="900000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1.np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52C7E4-446C-4A81-B159-F4A10CEEE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0"/>
            <a:ext cx="7154029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2079DEE-76A4-4AFA-B61F-045AF93DD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" y="2232000"/>
            <a:ext cx="4381111" cy="303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6764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1180</TotalTime>
  <Words>337</Words>
  <Application>Microsoft Office PowerPoint</Application>
  <PresentationFormat>Širokoúhlá obrazovka</PresentationFormat>
  <Paragraphs>80</Paragraphs>
  <Slides>15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Courier New</vt:lpstr>
      <vt:lpstr>Gill Sans MT</vt:lpstr>
      <vt:lpstr>Balík</vt:lpstr>
      <vt:lpstr>MATEŘSKÁ ŠKOLA</vt:lpstr>
      <vt:lpstr>Cíl práce</vt:lpstr>
      <vt:lpstr>metodika</vt:lpstr>
      <vt:lpstr>lokalita</vt:lpstr>
      <vt:lpstr>Varianta 1</vt:lpstr>
      <vt:lpstr>1.np</vt:lpstr>
      <vt:lpstr>2.np</vt:lpstr>
      <vt:lpstr>Varianta 2</vt:lpstr>
      <vt:lpstr>1.np</vt:lpstr>
      <vt:lpstr>2.np</vt:lpstr>
      <vt:lpstr>Dispoziční řešení</vt:lpstr>
      <vt:lpstr>Umístění objektu na pozemek</vt:lpstr>
      <vt:lpstr>HMOTOVÉ ŘEŠENÍ</vt:lpstr>
      <vt:lpstr>Konstrukční a Materiálové řešení</vt:lpstr>
      <vt:lpstr>Výsledky a doplňující dotazy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MATEŘSKÁ ŠKOLA</dc:title>
  <dc:creator>adus.sediva@gmail.com</dc:creator>
  <cp:lastModifiedBy>adus.sediva@gmail.com</cp:lastModifiedBy>
  <cp:revision>48</cp:revision>
  <dcterms:created xsi:type="dcterms:W3CDTF">2020-06-04T18:42:11Z</dcterms:created>
  <dcterms:modified xsi:type="dcterms:W3CDTF">2020-06-09T19:41:47Z</dcterms:modified>
</cp:coreProperties>
</file>