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81" r:id="rId3"/>
    <p:sldId id="257" r:id="rId4"/>
    <p:sldId id="258" r:id="rId5"/>
    <p:sldId id="278" r:id="rId6"/>
    <p:sldId id="261" r:id="rId7"/>
    <p:sldId id="274" r:id="rId8"/>
    <p:sldId id="262" r:id="rId9"/>
    <p:sldId id="263" r:id="rId10"/>
    <p:sldId id="279" r:id="rId11"/>
    <p:sldId id="275" r:id="rId12"/>
    <p:sldId id="282" r:id="rId13"/>
    <p:sldId id="264" r:id="rId14"/>
    <p:sldId id="265" r:id="rId15"/>
    <p:sldId id="276" r:id="rId16"/>
    <p:sldId id="266" r:id="rId17"/>
    <p:sldId id="267" r:id="rId18"/>
    <p:sldId id="268" r:id="rId19"/>
    <p:sldId id="270" r:id="rId20"/>
    <p:sldId id="271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l\Desktop\4.%20ro&#269;n&#237;k%20-%202%20semestr\Bakal&#225;&#345;sk&#225;%20pr&#225;ce\graf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l\Desktop\4.%20ro&#269;n&#237;k%20-%202%20semestr\Bakal&#225;&#345;sk&#225;%20pr&#225;ce\graf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l\Desktop\4.%20ro&#269;n&#237;k%20-%202%20semestr\Bakal&#225;&#345;sk&#225;%20pr&#225;ce\graf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l\Desktop\4.%20ro&#269;n&#237;k%20-%202%20semestr\Bakal&#225;&#345;sk&#225;%20pr&#225;ce\graf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title>
      <c:tx>
        <c:rich>
          <a:bodyPr/>
          <a:lstStyle/>
          <a:p>
            <a:pPr>
              <a:defRPr/>
            </a:pPr>
            <a:r>
              <a:rPr lang="cs-CZ"/>
              <a:t>Vlastní zdroj pitné vody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'šedá - využití'!$A$14</c:f>
              <c:strCache>
                <c:ptCount val="1"/>
                <c:pt idx="0">
                  <c:v>Kopaná studna - stávající</c:v>
                </c:pt>
              </c:strCache>
            </c:strRef>
          </c:tx>
          <c:dLbls>
            <c:dLbl>
              <c:idx val="0"/>
              <c:layout>
                <c:manualLayout>
                  <c:x val="-3.266732242771709E-2"/>
                  <c:y val="-4.945823889387503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BEF-4F90-9483-1E39FCDC756F}"/>
                </c:ext>
              </c:extLst>
            </c:dLbl>
            <c:dLbl>
              <c:idx val="1"/>
              <c:layout>
                <c:manualLayout>
                  <c:x val="-1.9444444444444445E-2"/>
                  <c:y val="-2.314851268591437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BEF-4F90-9483-1E39FCDC756F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'šedá - využití'!$B$13:$C$13</c:f>
              <c:strCache>
                <c:ptCount val="2"/>
                <c:pt idx="0">
                  <c:v>Pořizovací náklady</c:v>
                </c:pt>
                <c:pt idx="1">
                  <c:v>Náklady na údržbu</c:v>
                </c:pt>
              </c:strCache>
            </c:strRef>
          </c:cat>
          <c:val>
            <c:numRef>
              <c:f>'šedá - využití'!$B$14:$C$14</c:f>
              <c:numCache>
                <c:formatCode>#,##0.00\ "Kč"</c:formatCode>
                <c:ptCount val="2"/>
                <c:pt idx="0">
                  <c:v>124322</c:v>
                </c:pt>
                <c:pt idx="1">
                  <c:v>14018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EF-4F90-9483-1E39FCDC756F}"/>
            </c:ext>
          </c:extLst>
        </c:ser>
        <c:ser>
          <c:idx val="1"/>
          <c:order val="1"/>
          <c:tx>
            <c:strRef>
              <c:f>'šedá - využití'!$A$15</c:f>
              <c:strCache>
                <c:ptCount val="1"/>
                <c:pt idx="0">
                  <c:v>Vrtaná studna</c:v>
                </c:pt>
              </c:strCache>
            </c:strRef>
          </c:tx>
          <c:dLbls>
            <c:dLbl>
              <c:idx val="0"/>
              <c:layout>
                <c:manualLayout>
                  <c:x val="0.16610708773187108"/>
                  <c:y val="1.567747206187776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BEF-4F90-9483-1E39FCDC756F}"/>
                </c:ext>
              </c:extLst>
            </c:dLbl>
            <c:dLbl>
              <c:idx val="1"/>
              <c:layout>
                <c:manualLayout>
                  <c:x val="8.6111111111110999E-2"/>
                  <c:y val="4.629629629629650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BEF-4F90-9483-1E39FCDC756F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'šedá - využití'!$B$13:$C$13</c:f>
              <c:strCache>
                <c:ptCount val="2"/>
                <c:pt idx="0">
                  <c:v>Pořizovací náklady</c:v>
                </c:pt>
                <c:pt idx="1">
                  <c:v>Náklady na údržbu</c:v>
                </c:pt>
              </c:strCache>
            </c:strRef>
          </c:cat>
          <c:val>
            <c:numRef>
              <c:f>'šedá - využití'!$B$15:$C$15</c:f>
              <c:numCache>
                <c:formatCode>#,##0.00\ "Kč"</c:formatCode>
                <c:ptCount val="2"/>
                <c:pt idx="0">
                  <c:v>217696.1</c:v>
                </c:pt>
                <c:pt idx="1">
                  <c:v>9500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BEF-4F90-9483-1E39FCDC756F}"/>
            </c:ext>
          </c:extLst>
        </c:ser>
        <c:axId val="130114304"/>
        <c:axId val="130115840"/>
      </c:barChart>
      <c:catAx>
        <c:axId val="130114304"/>
        <c:scaling>
          <c:orientation val="minMax"/>
        </c:scaling>
        <c:axPos val="b"/>
        <c:numFmt formatCode="General" sourceLinked="0"/>
        <c:tickLblPos val="nextTo"/>
        <c:crossAx val="130115840"/>
        <c:crosses val="autoZero"/>
        <c:auto val="1"/>
        <c:lblAlgn val="ctr"/>
        <c:lblOffset val="100"/>
      </c:catAx>
      <c:valAx>
        <c:axId val="130115840"/>
        <c:scaling>
          <c:orientation val="minMax"/>
        </c:scaling>
        <c:axPos val="l"/>
        <c:majorGridlines/>
        <c:numFmt formatCode="#,##0.00\ &quot;Kč&quot;" sourceLinked="1"/>
        <c:tickLblPos val="nextTo"/>
        <c:crossAx val="130114304"/>
        <c:crosses val="autoZero"/>
        <c:crossBetween val="between"/>
      </c:valAx>
    </c:plotArea>
    <c:legend>
      <c:legendPos val="b"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title>
      <c:tx>
        <c:rich>
          <a:bodyPr/>
          <a:lstStyle/>
          <a:p>
            <a:pPr>
              <a:defRPr/>
            </a:pPr>
            <a:r>
              <a:rPr lang="cs-CZ"/>
              <a:t>Využití dešťové vody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'šedá - využití'!$B$20</c:f>
              <c:strCache>
                <c:ptCount val="1"/>
                <c:pt idx="0">
                  <c:v>Pořizovací náklady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'šedá - využití'!$A$21:$A$23</c:f>
              <c:strCache>
                <c:ptCount val="3"/>
                <c:pt idx="0">
                  <c:v>Stávající stav</c:v>
                </c:pt>
                <c:pt idx="1">
                  <c:v>Varianta č. 1</c:v>
                </c:pt>
                <c:pt idx="2">
                  <c:v>Varianta č. 2</c:v>
                </c:pt>
              </c:strCache>
            </c:strRef>
          </c:cat>
          <c:val>
            <c:numRef>
              <c:f>'šedá - využití'!$B$21:$B$23</c:f>
              <c:numCache>
                <c:formatCode>#,##0.00\ "Kč"</c:formatCode>
                <c:ptCount val="3"/>
                <c:pt idx="0">
                  <c:v>159742.20000000001</c:v>
                </c:pt>
                <c:pt idx="1">
                  <c:v>344121.95</c:v>
                </c:pt>
                <c:pt idx="2">
                  <c:v>352808.7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41-4161-9D15-0DA900D68333}"/>
            </c:ext>
          </c:extLst>
        </c:ser>
        <c:ser>
          <c:idx val="1"/>
          <c:order val="1"/>
          <c:tx>
            <c:strRef>
              <c:f>'šedá - využití'!$C$20</c:f>
              <c:strCache>
                <c:ptCount val="1"/>
                <c:pt idx="0">
                  <c:v>Náklady na údržbu</c:v>
                </c:pt>
              </c:strCache>
            </c:strRef>
          </c:tx>
          <c:dLbls>
            <c:dLbl>
              <c:idx val="0"/>
              <c:layout>
                <c:manualLayout>
                  <c:x val="2.777777777777795E-2"/>
                  <c:y val="4.629629629629649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41-4161-9D15-0DA900D68333}"/>
                </c:ext>
              </c:extLst>
            </c:dLbl>
            <c:dLbl>
              <c:idx val="1"/>
              <c:layout>
                <c:manualLayout>
                  <c:x val="2.777777777777795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41-4161-9D15-0DA900D68333}"/>
                </c:ext>
              </c:extLst>
            </c:dLbl>
            <c:dLbl>
              <c:idx val="2"/>
              <c:layout>
                <c:manualLayout>
                  <c:x val="3.6111111111111212E-2"/>
                  <c:y val="1.38888888888889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41-4161-9D15-0DA900D68333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'šedá - využití'!$A$21:$A$23</c:f>
              <c:strCache>
                <c:ptCount val="3"/>
                <c:pt idx="0">
                  <c:v>Stávající stav</c:v>
                </c:pt>
                <c:pt idx="1">
                  <c:v>Varianta č. 1</c:v>
                </c:pt>
                <c:pt idx="2">
                  <c:v>Varianta č. 2</c:v>
                </c:pt>
              </c:strCache>
            </c:strRef>
          </c:cat>
          <c:val>
            <c:numRef>
              <c:f>'šedá - využití'!$C$21:$C$23</c:f>
              <c:numCache>
                <c:formatCode>#,##0.00\ "Kč"</c:formatCode>
                <c:ptCount val="3"/>
                <c:pt idx="0">
                  <c:v>2000</c:v>
                </c:pt>
                <c:pt idx="1">
                  <c:v>1000</c:v>
                </c:pt>
                <c:pt idx="2">
                  <c:v>3795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41-4161-9D15-0DA900D68333}"/>
            </c:ext>
          </c:extLst>
        </c:ser>
        <c:axId val="131213952"/>
        <c:axId val="131228032"/>
      </c:barChart>
      <c:catAx>
        <c:axId val="131213952"/>
        <c:scaling>
          <c:orientation val="minMax"/>
        </c:scaling>
        <c:axPos val="b"/>
        <c:numFmt formatCode="General" sourceLinked="0"/>
        <c:tickLblPos val="nextTo"/>
        <c:crossAx val="131228032"/>
        <c:crosses val="autoZero"/>
        <c:auto val="1"/>
        <c:lblAlgn val="ctr"/>
        <c:lblOffset val="100"/>
      </c:catAx>
      <c:valAx>
        <c:axId val="131228032"/>
        <c:scaling>
          <c:orientation val="minMax"/>
        </c:scaling>
        <c:axPos val="l"/>
        <c:majorGridlines/>
        <c:numFmt formatCode="#,##0.00\ &quot;Kč&quot;" sourceLinked="1"/>
        <c:tickLblPos val="nextTo"/>
        <c:crossAx val="131213952"/>
        <c:crosses val="autoZero"/>
        <c:crossBetween val="between"/>
      </c:valAx>
    </c:plotArea>
    <c:legend>
      <c:legendPos val="b"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title>
      <c:tx>
        <c:rich>
          <a:bodyPr/>
          <a:lstStyle/>
          <a:p>
            <a:pPr>
              <a:defRPr/>
            </a:pPr>
            <a:r>
              <a:rPr lang="cs-CZ"/>
              <a:t>Likdvidace dešťové vody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'šedá - využití'!$B$27</c:f>
              <c:strCache>
                <c:ptCount val="1"/>
                <c:pt idx="0">
                  <c:v>Pořizovací náklady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'šedá - využití'!$A$28:$A$30</c:f>
              <c:strCache>
                <c:ptCount val="3"/>
                <c:pt idx="0">
                  <c:v>Stávající stav</c:v>
                </c:pt>
                <c:pt idx="1">
                  <c:v>Varianta č. 1</c:v>
                </c:pt>
                <c:pt idx="2">
                  <c:v>Varianta č. 2</c:v>
                </c:pt>
              </c:strCache>
            </c:strRef>
          </c:cat>
          <c:val>
            <c:numRef>
              <c:f>'šedá - využití'!$B$28:$B$30</c:f>
              <c:numCache>
                <c:formatCode>#,##0.00\ "Kč"</c:formatCode>
                <c:ptCount val="3"/>
                <c:pt idx="0">
                  <c:v>49709.3</c:v>
                </c:pt>
                <c:pt idx="1">
                  <c:v>58571</c:v>
                </c:pt>
                <c:pt idx="2">
                  <c:v>124751.76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40-418E-B641-774EFE66F3E4}"/>
            </c:ext>
          </c:extLst>
        </c:ser>
        <c:ser>
          <c:idx val="1"/>
          <c:order val="1"/>
          <c:tx>
            <c:strRef>
              <c:f>'šedá - využití'!$C$27</c:f>
              <c:strCache>
                <c:ptCount val="1"/>
                <c:pt idx="0">
                  <c:v>Náklady na údržbu</c:v>
                </c:pt>
              </c:strCache>
            </c:strRef>
          </c:tx>
          <c:cat>
            <c:strRef>
              <c:f>'šedá - využití'!$A$28:$A$30</c:f>
              <c:strCache>
                <c:ptCount val="3"/>
                <c:pt idx="0">
                  <c:v>Stávající stav</c:v>
                </c:pt>
                <c:pt idx="1">
                  <c:v>Varianta č. 1</c:v>
                </c:pt>
                <c:pt idx="2">
                  <c:v>Varianta č. 2</c:v>
                </c:pt>
              </c:strCache>
            </c:strRef>
          </c:cat>
          <c:val>
            <c:numRef>
              <c:f>'šedá - využití'!$C$28:$C$30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40-418E-B641-774EFE66F3E4}"/>
            </c:ext>
          </c:extLst>
        </c:ser>
        <c:axId val="131275008"/>
        <c:axId val="131284992"/>
      </c:barChart>
      <c:catAx>
        <c:axId val="131275008"/>
        <c:scaling>
          <c:orientation val="minMax"/>
        </c:scaling>
        <c:axPos val="b"/>
        <c:numFmt formatCode="General" sourceLinked="0"/>
        <c:tickLblPos val="nextTo"/>
        <c:crossAx val="131284992"/>
        <c:crosses val="autoZero"/>
        <c:auto val="1"/>
        <c:lblAlgn val="ctr"/>
        <c:lblOffset val="100"/>
      </c:catAx>
      <c:valAx>
        <c:axId val="131284992"/>
        <c:scaling>
          <c:orientation val="minMax"/>
        </c:scaling>
        <c:axPos val="l"/>
        <c:majorGridlines/>
        <c:numFmt formatCode="#,##0.00\ &quot;Kč&quot;" sourceLinked="1"/>
        <c:tickLblPos val="nextTo"/>
        <c:crossAx val="131275008"/>
        <c:crosses val="autoZero"/>
        <c:crossBetween val="between"/>
      </c:valAx>
    </c:plotArea>
    <c:legend>
      <c:legendPos val="b"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26"/>
  <c:chart>
    <c:title>
      <c:tx>
        <c:rich>
          <a:bodyPr/>
          <a:lstStyle/>
          <a:p>
            <a:pPr>
              <a:defRPr/>
            </a:pPr>
            <a:r>
              <a:rPr lang="cs-CZ"/>
              <a:t>Využití šedé vody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'šedá - využití'!$B$34</c:f>
              <c:strCache>
                <c:ptCount val="1"/>
                <c:pt idx="0">
                  <c:v>Pořizovací náklady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'šedá - využití'!$A$35:$A$37</c:f>
              <c:strCache>
                <c:ptCount val="3"/>
                <c:pt idx="0">
                  <c:v>Stávající stav - nevyužívá se</c:v>
                </c:pt>
                <c:pt idx="1">
                  <c:v>Varianta č. 1</c:v>
                </c:pt>
                <c:pt idx="2">
                  <c:v>Varianta č. 2</c:v>
                </c:pt>
              </c:strCache>
            </c:strRef>
          </c:cat>
          <c:val>
            <c:numRef>
              <c:f>'šedá - využití'!$B$35:$B$37</c:f>
              <c:numCache>
                <c:formatCode>#,##0.00\ "Kč"</c:formatCode>
                <c:ptCount val="3"/>
                <c:pt idx="1">
                  <c:v>366727</c:v>
                </c:pt>
                <c:pt idx="2">
                  <c:v>99848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C2-47C6-8D38-6D76513CFA0B}"/>
            </c:ext>
          </c:extLst>
        </c:ser>
        <c:ser>
          <c:idx val="1"/>
          <c:order val="1"/>
          <c:tx>
            <c:strRef>
              <c:f>'šedá - využití'!$C$34</c:f>
              <c:strCache>
                <c:ptCount val="1"/>
                <c:pt idx="0">
                  <c:v>Náklady na údržbu</c:v>
                </c:pt>
              </c:strCache>
            </c:strRef>
          </c:tx>
          <c:cat>
            <c:strRef>
              <c:f>'šedá - využití'!$A$35:$A$37</c:f>
              <c:strCache>
                <c:ptCount val="3"/>
                <c:pt idx="0">
                  <c:v>Stávající stav - nevyužívá se</c:v>
                </c:pt>
                <c:pt idx="1">
                  <c:v>Varianta č. 1</c:v>
                </c:pt>
                <c:pt idx="2">
                  <c:v>Varianta č. 2</c:v>
                </c:pt>
              </c:strCache>
            </c:strRef>
          </c:cat>
          <c:val>
            <c:numRef>
              <c:f>'šedá - využití'!$C$35:$C$37</c:f>
              <c:numCache>
                <c:formatCode>General</c:formatCode>
                <c:ptCount val="3"/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C2-47C6-8D38-6D76513CFA0B}"/>
            </c:ext>
          </c:extLst>
        </c:ser>
        <c:axId val="131340928"/>
        <c:axId val="131346816"/>
      </c:barChart>
      <c:catAx>
        <c:axId val="131340928"/>
        <c:scaling>
          <c:orientation val="minMax"/>
        </c:scaling>
        <c:axPos val="b"/>
        <c:numFmt formatCode="General" sourceLinked="0"/>
        <c:tickLblPos val="nextTo"/>
        <c:crossAx val="131346816"/>
        <c:crosses val="autoZero"/>
        <c:auto val="1"/>
        <c:lblAlgn val="ctr"/>
        <c:lblOffset val="100"/>
      </c:catAx>
      <c:valAx>
        <c:axId val="131346816"/>
        <c:scaling>
          <c:orientation val="minMax"/>
        </c:scaling>
        <c:axPos val="l"/>
        <c:majorGridlines/>
        <c:numFmt formatCode="General" sourceLinked="1"/>
        <c:tickLblPos val="nextTo"/>
        <c:crossAx val="131340928"/>
        <c:crosses val="autoZero"/>
        <c:crossBetween val="between"/>
      </c:valAx>
    </c:plotArea>
    <c:legend>
      <c:legendPos val="b"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16C4E-0EB7-4E01-8081-F07195A6D277}" type="datetimeFigureOut">
              <a:rPr lang="cs-CZ" smtClean="0"/>
              <a:pPr/>
              <a:t>10.06.2020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059B2-B08C-48BE-97BE-8D0D29BC516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059B2-B08C-48BE-97BE-8D0D29BC5164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A209-6B25-409F-8968-098693D05BF7}" type="datetime1">
              <a:rPr lang="cs-CZ" smtClean="0"/>
              <a:pPr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Vysoká škola technická a ekonomická v Českých Budějovicích Hlaváček Michal, Květen 2020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0C5B-8B57-4227-B0C4-4F122B261E9E}" type="datetime1">
              <a:rPr lang="cs-CZ" smtClean="0"/>
              <a:pPr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Vysoká škola technická a ekonomická v Českých Budějovicích Hlaváček Michal, Květen 2020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F2D7-0C7A-4341-A2AB-91292B264BB6}" type="datetime1">
              <a:rPr lang="cs-CZ" smtClean="0"/>
              <a:pPr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Vysoká škola technická a ekonomická v Českých Budějovicích Hlaváček Michal, Květen 2020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1C7C-9EF5-4E26-978C-3DBD775753D3}" type="datetime1">
              <a:rPr lang="cs-CZ" smtClean="0"/>
              <a:pPr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Vysoká škola technická a ekonomická v Českých Budějovicích Hlaváček Michal, Květen 2020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1C4C-632E-4282-BAB1-A271D7C518A0}" type="datetime1">
              <a:rPr lang="cs-CZ" smtClean="0"/>
              <a:pPr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Vysoká škola technická a ekonomická v Českých Budějovicích Hlaváček Michal, Květen 2020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F5B7-CCF5-42CE-9F02-F8A01C97A1AE}" type="datetime1">
              <a:rPr lang="cs-CZ" smtClean="0"/>
              <a:pPr/>
              <a:t>10.06.2020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Vysoká škola technická a ekonomická v Českých Budějovicích Hlaváček Michal, Květen 2020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090A-B1C2-4065-92DD-41122E7D6EC2}" type="datetime1">
              <a:rPr lang="cs-CZ" smtClean="0"/>
              <a:pPr/>
              <a:t>10.06.2020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Vysoká škola technická a ekonomická v Českých Budějovicích Hlaváček Michal, Květen 2020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B852-88FD-4185-8354-6003B5883381}" type="datetime1">
              <a:rPr lang="cs-CZ" smtClean="0"/>
              <a:pPr/>
              <a:t>10.06.2020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Vysoká škola technická a ekonomická v Českých Budějovicích Hlaváček Michal, Květen 2020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5AE1-F50F-4046-BA70-523C77F38977}" type="datetime1">
              <a:rPr lang="cs-CZ" smtClean="0"/>
              <a:pPr/>
              <a:t>10.06.2020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Vysoká škola technická a ekonomická v Českých Budějovicích Hlaváček Michal, Květen 2020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7DA8-79A3-4501-870A-8421DC044E07}" type="datetime1">
              <a:rPr lang="cs-CZ" smtClean="0"/>
              <a:pPr/>
              <a:t>10.06.2020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Vysoká škola technická a ekonomická v Českých Budějovicích Hlaváček Michal, Květen 2020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BF2A-1901-4DC7-B9C2-09CC514104A9}" type="datetime1">
              <a:rPr lang="cs-CZ" smtClean="0"/>
              <a:pPr/>
              <a:t>10.06.2020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Vysoká škola technická a ekonomická v Českých Budějovicích Hlaváček Michal, Květen 2020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97C2D-89E1-4D1D-8A12-52A2C0234423}" type="datetime1">
              <a:rPr lang="cs-CZ" smtClean="0"/>
              <a:pPr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Vysoká škola technická a ekonomická v Českých Budějovicích Hlaváček Michal, Květen 2020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47F1E-03B2-4458-87F1-5463B1229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Řešení zdroje pitné vody a hospodaření s vodou dešťovou a šedou u rodinného domu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365104"/>
            <a:ext cx="8064896" cy="1752600"/>
          </a:xfrm>
        </p:spPr>
        <p:txBody>
          <a:bodyPr>
            <a:normAutofit/>
          </a:bodyPr>
          <a:lstStyle/>
          <a:p>
            <a:pPr algn="l"/>
            <a:r>
              <a:rPr lang="cs-CZ" sz="2200" dirty="0" smtClean="0">
                <a:solidFill>
                  <a:schemeClr val="tx1"/>
                </a:solidFill>
              </a:rPr>
              <a:t>Autor bakalářské práce:		Michal Hlaváček</a:t>
            </a:r>
          </a:p>
          <a:p>
            <a:pPr algn="l"/>
            <a:r>
              <a:rPr lang="cs-CZ" sz="2200" dirty="0" smtClean="0">
                <a:solidFill>
                  <a:schemeClr val="tx1"/>
                </a:solidFill>
              </a:rPr>
              <a:t>Vedoucí bakalářské práce:	Ing. Aleš Kaňkovský</a:t>
            </a:r>
          </a:p>
          <a:p>
            <a:pPr algn="l"/>
            <a:r>
              <a:rPr lang="cs-CZ" sz="2200" dirty="0" smtClean="0">
                <a:solidFill>
                  <a:schemeClr val="tx1"/>
                </a:solidFill>
              </a:rPr>
              <a:t>Oponent bakalářské práce:	</a:t>
            </a:r>
            <a:r>
              <a:rPr lang="cs-CZ" sz="2200" dirty="0" smtClean="0">
                <a:solidFill>
                  <a:schemeClr val="tx1"/>
                </a:solidFill>
              </a:rPr>
              <a:t>Ing. Jan </a:t>
            </a:r>
            <a:r>
              <a:rPr lang="cs-CZ" sz="2200" dirty="0" err="1" smtClean="0">
                <a:solidFill>
                  <a:schemeClr val="tx1"/>
                </a:solidFill>
              </a:rPr>
              <a:t>Zugárek</a:t>
            </a:r>
            <a:endParaRPr lang="cs-CZ" sz="2200" dirty="0" smtClean="0">
              <a:solidFill>
                <a:schemeClr val="tx1"/>
              </a:solidFill>
            </a:endParaRPr>
          </a:p>
          <a:p>
            <a:pPr algn="l"/>
            <a:r>
              <a:rPr lang="cs-CZ" sz="1900" dirty="0" smtClean="0">
                <a:solidFill>
                  <a:schemeClr val="tx1"/>
                </a:solidFill>
              </a:rPr>
              <a:t>České Budějovice, Květen 2020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33265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Vysoká škola technická a ekonomická v Českých Budějovicích</a:t>
            </a:r>
          </a:p>
          <a:p>
            <a:pPr algn="ctr"/>
            <a:r>
              <a:rPr lang="cs-CZ" i="1" dirty="0" smtClean="0"/>
              <a:t>Ústav technicko-technologický</a:t>
            </a:r>
            <a:endParaRPr lang="cs-CZ" i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 smtClean="0"/>
              <a:t>Vysoká škola technická a ekonomická v Českých Budějovicích Hlaváček Michal, Květen 2020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6"/>
            <a:ext cx="1686848" cy="17095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pPr algn="l"/>
            <a:r>
              <a:rPr lang="cs-CZ" sz="2600" i="1" u="sng" dirty="0" smtClean="0">
                <a:latin typeface="+mn-lt"/>
              </a:rPr>
              <a:t>Likvidace dešťové vody</a:t>
            </a:r>
            <a:endParaRPr lang="cs-CZ" sz="2600" i="1" u="sng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i="1" u="sng" dirty="0" smtClean="0"/>
              <a:t>Varianta 1:</a:t>
            </a:r>
          </a:p>
          <a:p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Využití povrchového vsaku</a:t>
            </a:r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Přepad z akumulační nádrže</a:t>
            </a:r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Technicky jednodušší varianta</a:t>
            </a:r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Trvalý zábor části pozemku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i="1" u="sng" dirty="0" smtClean="0"/>
              <a:t>Varianta 2:</a:t>
            </a:r>
          </a:p>
          <a:p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Podpovrchové vsakování</a:t>
            </a:r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Využití vsakovacích tunelů</a:t>
            </a:r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Typizované řešení výrobce</a:t>
            </a:r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Náročnější zemní práce</a:t>
            </a:r>
          </a:p>
          <a:p>
            <a:endParaRPr lang="cs-CZ" sz="2200" dirty="0" smtClean="0"/>
          </a:p>
          <a:p>
            <a:endParaRPr lang="cs-CZ" sz="2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032448" cy="365125"/>
          </a:xfrm>
        </p:spPr>
        <p:txBody>
          <a:bodyPr/>
          <a:lstStyle/>
          <a:p>
            <a:r>
              <a:rPr lang="pl-PL" dirty="0" smtClean="0"/>
              <a:t>Vysoká škola technická a ekonomická v Českých Budějovicích Hlaváček Michal, Květen 2020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pPr algn="l"/>
            <a:r>
              <a:rPr lang="cs-CZ" sz="2600" i="1" u="sng" dirty="0" smtClean="0">
                <a:latin typeface="+mn-lt"/>
              </a:rPr>
              <a:t>Využití šedé vody</a:t>
            </a:r>
            <a:endParaRPr lang="cs-CZ" sz="2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i="1" u="sng" dirty="0" smtClean="0"/>
              <a:t>Varianta 1:</a:t>
            </a:r>
          </a:p>
          <a:p>
            <a:endParaRPr lang="cs-CZ" sz="2000" dirty="0" smtClean="0"/>
          </a:p>
          <a:p>
            <a:r>
              <a:rPr lang="cs-CZ" sz="2000" dirty="0" smtClean="0"/>
              <a:t>Využití jako voda provozní</a:t>
            </a:r>
          </a:p>
          <a:p>
            <a:endParaRPr lang="cs-CZ" sz="2000" dirty="0" smtClean="0"/>
          </a:p>
          <a:p>
            <a:r>
              <a:rPr lang="cs-CZ" sz="2000" dirty="0" smtClean="0"/>
              <a:t>Typizované řešení </a:t>
            </a:r>
            <a:r>
              <a:rPr lang="cs-CZ" sz="2000" dirty="0" err="1" smtClean="0"/>
              <a:t>f</a:t>
            </a:r>
            <a:r>
              <a:rPr lang="cs-CZ" sz="2000" dirty="0" smtClean="0"/>
              <a:t>. </a:t>
            </a:r>
            <a:r>
              <a:rPr lang="cs-CZ" sz="2000" dirty="0" err="1" smtClean="0"/>
              <a:t>Asio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Venkovní čistící jednotka</a:t>
            </a:r>
          </a:p>
          <a:p>
            <a:endParaRPr lang="cs-CZ" sz="2000" dirty="0" smtClean="0"/>
          </a:p>
          <a:p>
            <a:r>
              <a:rPr lang="cs-CZ" sz="2000" dirty="0" smtClean="0"/>
              <a:t>Samostatný rozvod vody po objektu</a:t>
            </a:r>
          </a:p>
          <a:p>
            <a:endParaRPr lang="cs-CZ" sz="2200" dirty="0" smtClean="0"/>
          </a:p>
          <a:p>
            <a:endParaRPr lang="cs-CZ" sz="2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2000" i="1" u="sng" dirty="0" smtClean="0"/>
              <a:t>Varianta 2:</a:t>
            </a:r>
          </a:p>
          <a:p>
            <a:endParaRPr lang="cs-CZ" sz="2000" dirty="0" smtClean="0"/>
          </a:p>
          <a:p>
            <a:r>
              <a:rPr lang="cs-CZ" sz="2000" dirty="0" smtClean="0"/>
              <a:t>Využití energie šedé vody</a:t>
            </a:r>
          </a:p>
          <a:p>
            <a:endParaRPr lang="cs-CZ" sz="2000" dirty="0" smtClean="0"/>
          </a:p>
          <a:p>
            <a:r>
              <a:rPr lang="cs-CZ" sz="2000" dirty="0" err="1" smtClean="0"/>
              <a:t>Decentrální</a:t>
            </a:r>
            <a:r>
              <a:rPr lang="cs-CZ" sz="2000" dirty="0" smtClean="0"/>
              <a:t> řešení</a:t>
            </a:r>
          </a:p>
          <a:p>
            <a:endParaRPr lang="cs-CZ" sz="2000" dirty="0" smtClean="0"/>
          </a:p>
          <a:p>
            <a:r>
              <a:rPr lang="cs-CZ" sz="2000" dirty="0" smtClean="0"/>
              <a:t>Pro ohřev vody do sprchových koutů</a:t>
            </a:r>
          </a:p>
          <a:p>
            <a:endParaRPr lang="cs-CZ" sz="2200" dirty="0" smtClean="0"/>
          </a:p>
          <a:p>
            <a:endParaRPr lang="cs-CZ" sz="2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708122" cy="593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 smtClean="0"/>
              <a:t>Vysoká škola technická a ekonomická v Českých Budějovicích Hlaváček Michal, Květen 2020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594928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Obrázek č.3 – Situační výkres</a:t>
            </a:r>
          </a:p>
          <a:p>
            <a:r>
              <a:rPr lang="cs-CZ" sz="1400" dirty="0" smtClean="0"/>
              <a:t>Zdroj: Vlastní zpracování</a:t>
            </a:r>
            <a:endParaRPr lang="cs-CZ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Dosažené výsledky a přínos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2040" y="1600200"/>
            <a:ext cx="403244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dirty="0" smtClean="0"/>
              <a:t>Z technologického a ekonomického hlediska vhodnější použití stávající studny</a:t>
            </a:r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Kopaná studna již na pozemku existuje</a:t>
            </a:r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Méně stavebních prací</a:t>
            </a:r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Vyšší náklady na údržbu 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 smtClean="0"/>
              <a:t>Vysoká škola technická a ekonomická v Českých Budějovicích Hlaváček Michal, Květen 2020</a:t>
            </a:r>
            <a:endParaRPr lang="cs-CZ" dirty="0"/>
          </a:p>
        </p:txBody>
      </p:sp>
      <p:graphicFrame>
        <p:nvGraphicFramePr>
          <p:cNvPr id="7" name="Graf 6"/>
          <p:cNvGraphicFramePr/>
          <p:nvPr/>
        </p:nvGraphicFramePr>
        <p:xfrm>
          <a:off x="323528" y="1628800"/>
          <a:ext cx="4643968" cy="4470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076056" y="558924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Graf č.1 – Vlastní zdroj pitné vody</a:t>
            </a:r>
          </a:p>
          <a:p>
            <a:r>
              <a:rPr lang="cs-CZ" sz="1400" dirty="0" smtClean="0"/>
              <a:t>Zdroj: Vlastní zpracování</a:t>
            </a:r>
            <a:endParaRPr lang="cs-CZ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 smtClean="0"/>
              <a:t>Vysoká škola technická a ekonomická v Českých Budějovicích Hlaváček Michal, Květen 2020</a:t>
            </a:r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611560" y="404664"/>
          <a:ext cx="792088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95536" y="4725144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>
              <a:buFont typeface="Wingdings" pitchFamily="2" charset="2"/>
              <a:buChar char="Ø"/>
            </a:pPr>
            <a:r>
              <a:rPr lang="cs-CZ" sz="2000" dirty="0" smtClean="0"/>
              <a:t>Z technologického hlediska varianta č.2 velmi náročná – zásah do objektu</a:t>
            </a:r>
          </a:p>
          <a:p>
            <a:pPr indent="361950">
              <a:buFont typeface="Wingdings" pitchFamily="2" charset="2"/>
              <a:buChar char="Ø"/>
            </a:pPr>
            <a:endParaRPr lang="cs-CZ" sz="2000" dirty="0" smtClean="0"/>
          </a:p>
          <a:p>
            <a:pPr indent="361950">
              <a:buFont typeface="Wingdings" pitchFamily="2" charset="2"/>
              <a:buChar char="Ø"/>
            </a:pPr>
            <a:r>
              <a:rPr lang="cs-CZ" sz="2000" dirty="0" smtClean="0"/>
              <a:t>Z ekonomického hlediska nejvýhodnější stávající řešení</a:t>
            </a:r>
          </a:p>
          <a:p>
            <a:pPr indent="361950">
              <a:buFont typeface="Wingdings" pitchFamily="2" charset="2"/>
              <a:buChar char="Ø"/>
            </a:pPr>
            <a:endParaRPr lang="cs-CZ" sz="2000" dirty="0" smtClean="0"/>
          </a:p>
          <a:p>
            <a:pPr indent="361950">
              <a:buFont typeface="Wingdings" pitchFamily="2" charset="2"/>
              <a:buChar char="Ø"/>
            </a:pPr>
            <a:r>
              <a:rPr lang="cs-CZ" sz="2000" dirty="0" smtClean="0"/>
              <a:t>Náklady na údržbu vůči pořizovací ceně minimální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444208" y="26064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Graf č.2 – Využití dešťové vody</a:t>
            </a:r>
          </a:p>
          <a:p>
            <a:r>
              <a:rPr lang="cs-CZ" sz="1400" dirty="0" smtClean="0"/>
              <a:t>Zdroj: Vlastní zpracování</a:t>
            </a:r>
            <a:endParaRPr lang="cs-CZ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15</a:t>
            </a:fld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755576" y="404664"/>
          <a:ext cx="765353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 smtClean="0"/>
              <a:t>Vysoká škola technická a ekonomická v Českých Budějovicích Hlaváček Michal, Květen 2020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55576" y="4653136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>
              <a:buFont typeface="Wingdings" pitchFamily="2" charset="2"/>
              <a:buChar char="Ø"/>
            </a:pPr>
            <a:r>
              <a:rPr lang="cs-CZ" sz="2000" dirty="0" smtClean="0"/>
              <a:t>Stávajíc í stav – minimální technologické požadavky, krajní řešení</a:t>
            </a:r>
          </a:p>
          <a:p>
            <a:pPr indent="361950">
              <a:buFont typeface="Wingdings" pitchFamily="2" charset="2"/>
              <a:buChar char="Ø"/>
            </a:pPr>
            <a:endParaRPr lang="cs-CZ" sz="2000" dirty="0" smtClean="0"/>
          </a:p>
          <a:p>
            <a:pPr indent="361950">
              <a:buFont typeface="Wingdings" pitchFamily="2" charset="2"/>
              <a:buChar char="Ø"/>
            </a:pPr>
            <a:r>
              <a:rPr lang="cs-CZ" sz="2000" dirty="0" smtClean="0"/>
              <a:t>Varianta č.1 – trvalý zábor části pozemku, nižší náklady na pořízení</a:t>
            </a:r>
          </a:p>
          <a:p>
            <a:pPr indent="361950">
              <a:buFont typeface="Wingdings" pitchFamily="2" charset="2"/>
              <a:buChar char="Ø"/>
            </a:pPr>
            <a:endParaRPr lang="cs-CZ" sz="2000" dirty="0" smtClean="0"/>
          </a:p>
          <a:p>
            <a:pPr indent="361950">
              <a:buFont typeface="Wingdings" pitchFamily="2" charset="2"/>
              <a:buChar char="Ø"/>
            </a:pPr>
            <a:r>
              <a:rPr lang="cs-CZ" sz="2000" dirty="0" smtClean="0"/>
              <a:t>Varianta č.2 – nejvyšší pořizovací náklady, náročnost provedení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00192" y="26064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Graf č.3 – Likvidace dešťové vody</a:t>
            </a:r>
          </a:p>
          <a:p>
            <a:r>
              <a:rPr lang="cs-CZ" sz="1400" dirty="0" smtClean="0"/>
              <a:t>Zdroj: Vlastní zpracování</a:t>
            </a:r>
            <a:endParaRPr lang="cs-CZ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797152"/>
            <a:ext cx="8712968" cy="132901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dirty="0" smtClean="0"/>
              <a:t>Varianta č.1 – nákladné a technologicky složité řešení, výrazný zásah do objektu</a:t>
            </a:r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Varianta č.2 – </a:t>
            </a:r>
            <a:r>
              <a:rPr lang="cs-CZ" sz="2000" dirty="0" err="1" smtClean="0"/>
              <a:t>decentrální</a:t>
            </a:r>
            <a:r>
              <a:rPr lang="cs-CZ" sz="2000" dirty="0" smtClean="0"/>
              <a:t> řešení, bezúdržbové, minimální zásah do objektu, ekonomicky výhodné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 smtClean="0"/>
              <a:t>Vysoká škola technická a ekonomická v Českých Budějovicích Hlaváček Michal, Květen 2020</a:t>
            </a:r>
            <a:endParaRPr lang="cs-CZ" dirty="0"/>
          </a:p>
        </p:txBody>
      </p:sp>
      <p:graphicFrame>
        <p:nvGraphicFramePr>
          <p:cNvPr id="8" name="Graf 7"/>
          <p:cNvGraphicFramePr/>
          <p:nvPr/>
        </p:nvGraphicFramePr>
        <p:xfrm>
          <a:off x="683568" y="260648"/>
          <a:ext cx="770485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660232" y="26064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Graf č.4 – Využití šedé vody</a:t>
            </a:r>
          </a:p>
          <a:p>
            <a:r>
              <a:rPr lang="cs-CZ" sz="1400" dirty="0" smtClean="0"/>
              <a:t>Zdroj: Vlastní zpracování</a:t>
            </a:r>
            <a:endParaRPr lang="cs-CZ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Návrh</a:t>
            </a:r>
            <a:r>
              <a:rPr lang="cs-CZ" dirty="0" smtClean="0"/>
              <a:t> </a:t>
            </a:r>
            <a:r>
              <a:rPr lang="cs-CZ" sz="4000" dirty="0" smtClean="0"/>
              <a:t>opatření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cs-CZ" sz="2000" dirty="0" smtClean="0"/>
              <a:t>Poměr mezi vstupními náklady a úsporou</a:t>
            </a:r>
          </a:p>
          <a:p>
            <a:pPr algn="just">
              <a:buFont typeface="Wingdings" pitchFamily="2" charset="2"/>
              <a:buChar char="Ø"/>
            </a:pPr>
            <a:endParaRPr lang="cs-CZ" sz="2000" dirty="0" smtClean="0"/>
          </a:p>
          <a:p>
            <a:pPr algn="just">
              <a:buFont typeface="Wingdings" pitchFamily="2" charset="2"/>
              <a:buChar char="Ø"/>
            </a:pPr>
            <a:r>
              <a:rPr lang="cs-CZ" sz="2000" dirty="0" smtClean="0"/>
              <a:t>Zdroj pitné vody – stávající kopaná studna, nižší vstupní náklady, technologicky méně náročné na realizaci.</a:t>
            </a:r>
          </a:p>
          <a:p>
            <a:pPr algn="just">
              <a:buFont typeface="Wingdings" pitchFamily="2" charset="2"/>
              <a:buChar char="Ø"/>
            </a:pPr>
            <a:endParaRPr lang="cs-CZ" sz="2000" dirty="0" smtClean="0"/>
          </a:p>
          <a:p>
            <a:pPr algn="just">
              <a:buFont typeface="Wingdings" pitchFamily="2" charset="2"/>
              <a:buChar char="Ø"/>
            </a:pPr>
            <a:r>
              <a:rPr lang="cs-CZ" sz="2000" dirty="0" smtClean="0"/>
              <a:t>Hospodaření s dešťovou vodou – Nejvhodnější varianta č.1, jedná se o kombinaci využití dešťové vody a udržení srážkové vody v lokalitě. Nevhodnějším řešením likvidace je s ohledem na velikost pozemku využití povrchového vsaku.</a:t>
            </a:r>
          </a:p>
          <a:p>
            <a:pPr algn="just">
              <a:buFont typeface="Wingdings" pitchFamily="2" charset="2"/>
              <a:buChar char="Ø"/>
            </a:pPr>
            <a:endParaRPr lang="cs-CZ" sz="2000" dirty="0" smtClean="0"/>
          </a:p>
          <a:p>
            <a:pPr algn="just">
              <a:buFont typeface="Wingdings" pitchFamily="2" charset="2"/>
              <a:buChar char="Ø"/>
            </a:pPr>
            <a:r>
              <a:rPr lang="cs-CZ" sz="2000" dirty="0" smtClean="0"/>
              <a:t>Využití šedé vody – s ohledem na ekonomické a technologické hledisko se jeví nejvhodněji varianta č.2, úspora teplé vody a energií na její výrobu.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 smtClean="0"/>
              <a:t>Vysoká škola technická a ekonomická v Českých Budějovicích Hlaváček Michal, Květen 2020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Závěrečné shrnutí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cs-CZ" sz="2200" dirty="0" smtClean="0"/>
              <a:t>Cíl bakalářské práce byl naplněn.</a:t>
            </a:r>
          </a:p>
          <a:p>
            <a:pPr>
              <a:buFont typeface="Wingdings" pitchFamily="2" charset="2"/>
              <a:buChar char="Ø"/>
            </a:pPr>
            <a:endParaRPr lang="cs-CZ" sz="2200" dirty="0" smtClean="0"/>
          </a:p>
          <a:p>
            <a:pPr>
              <a:buFont typeface="Wingdings" pitchFamily="2" charset="2"/>
              <a:buChar char="Ø"/>
            </a:pPr>
            <a:r>
              <a:rPr lang="cs-CZ" sz="2200" dirty="0" smtClean="0"/>
              <a:t>Výzkumné otázky byla zpracovány a vyhodnoceny.</a:t>
            </a:r>
          </a:p>
          <a:p>
            <a:pPr>
              <a:buFont typeface="Wingdings" pitchFamily="2" charset="2"/>
              <a:buChar char="Ø"/>
            </a:pPr>
            <a:endParaRPr lang="cs-CZ" sz="2200" dirty="0" smtClean="0"/>
          </a:p>
          <a:p>
            <a:pPr>
              <a:buFont typeface="Wingdings" pitchFamily="2" charset="2"/>
              <a:buChar char="Ø"/>
            </a:pPr>
            <a:r>
              <a:rPr lang="cs-CZ" sz="2200" dirty="0" smtClean="0"/>
              <a:t>Bakalářská práce obsahuje:</a:t>
            </a:r>
          </a:p>
          <a:p>
            <a:pPr lvl="1">
              <a:buFontTx/>
              <a:buChar char="-"/>
            </a:pPr>
            <a:r>
              <a:rPr lang="cs-CZ" sz="2200" dirty="0" smtClean="0"/>
              <a:t>Teorii v oblasti vybudování a užívání vlastního zdroje pitné vody, hospodaření s vodou dešťovou a využití vod šedých</a:t>
            </a:r>
          </a:p>
          <a:p>
            <a:pPr lvl="1">
              <a:buFontTx/>
              <a:buChar char="-"/>
            </a:pPr>
            <a:r>
              <a:rPr lang="cs-CZ" sz="2200" dirty="0" smtClean="0"/>
              <a:t>Řešení a posouzení stávajícího návrhu zdroje pitné vody a hospodaření s vodou dešťovou a šedou</a:t>
            </a:r>
          </a:p>
          <a:p>
            <a:pPr lvl="1">
              <a:buFontTx/>
              <a:buChar char="-"/>
            </a:pPr>
            <a:r>
              <a:rPr lang="cs-CZ" sz="2200" dirty="0" smtClean="0"/>
              <a:t>Variantní řešení a posouzení jiných možností zdroje pitné vody a hospodaření s vodou dešťovou a šedou</a:t>
            </a:r>
          </a:p>
          <a:p>
            <a:pPr lvl="1">
              <a:buFontTx/>
              <a:buChar char="-"/>
            </a:pPr>
            <a:r>
              <a:rPr lang="cs-CZ" sz="2200" dirty="0" smtClean="0"/>
              <a:t>Vyhodnocení výsledků</a:t>
            </a:r>
          </a:p>
          <a:p>
            <a:pPr lvl="1">
              <a:buFontTx/>
              <a:buChar char="-"/>
            </a:pPr>
            <a:r>
              <a:rPr lang="cs-CZ" sz="2200" dirty="0" smtClean="0"/>
              <a:t>Návrh opatření</a:t>
            </a:r>
          </a:p>
          <a:p>
            <a:pPr lvl="1">
              <a:buNone/>
            </a:pPr>
            <a:r>
              <a:rPr lang="cs-CZ" sz="1800" dirty="0" smtClean="0"/>
              <a:t>	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 smtClean="0"/>
              <a:t>Vysoká škola technická a ekonomická v Českých Budějovicích Hlaváček Michal, Květen 2020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       </a:t>
            </a:r>
            <a:r>
              <a:rPr lang="cs-CZ" sz="4000" dirty="0" smtClean="0"/>
              <a:t>Odpovědi na otázky oponenta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i="1" dirty="0" smtClean="0"/>
              <a:t>Bylo by možné využít některý z dotačních programů na hospodaření s šedými a dešťovými vodami? </a:t>
            </a:r>
          </a:p>
          <a:p>
            <a:pPr>
              <a:buNone/>
            </a:pPr>
            <a:endParaRPr lang="cs-CZ" sz="2000" i="1" dirty="0" smtClean="0"/>
          </a:p>
          <a:p>
            <a:pPr>
              <a:buFont typeface="Wingdings" pitchFamily="2" charset="2"/>
              <a:buChar char="Ø"/>
            </a:pPr>
            <a:r>
              <a:rPr lang="cs-CZ" sz="2000" i="1" dirty="0" smtClean="0"/>
              <a:t>Jaký by byl postup řešení poklesu hladiny a úbytku vody ve stávající studni vlivem chybného umístění nové vrtané studny? </a:t>
            </a:r>
            <a:endParaRPr lang="cs-CZ" sz="200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 smtClean="0"/>
              <a:t>Vysoká škola technická a ekonomická v Českých Budějovicích Hlaváček Michal, Květen 2020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/>
              <a:t>Obsah prezentace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/>
              <a:t>Motivace a důvody k řešení daného problému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Cíl práce, výzkumné otázky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Popis stavby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Stávající řešení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Možné varianty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Dosažené výsledky a přínos práce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Návrh opatření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Naplnění cíle práce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Odpovědi na otázky oponenta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 smtClean="0"/>
              <a:t>Vysoká škola technická a ekonomická v Českých Budějovicích Hlaváček Michal, Květen 2020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Děkuji za pozornost</a:t>
            </a:r>
            <a:endParaRPr lang="cs-CZ" sz="4000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 smtClean="0"/>
              <a:t>Vysoká škola technická a ekonomická v Českých Budějovicích Hlaváček Michal, Květen 2020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Autofit/>
          </a:bodyPr>
          <a:lstStyle/>
          <a:p>
            <a:pPr algn="l"/>
            <a:r>
              <a:rPr lang="cs-CZ" sz="4000" dirty="0" smtClean="0"/>
              <a:t>Motivace a důvody k řešení daného problému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Řešení vlastního zdroje pitné vody a hospodaření s vodou dešťovou a šedou je v dnešní době hojně probírané téma, a to ze dvou důvodu:</a:t>
            </a:r>
          </a:p>
          <a:p>
            <a:endParaRPr lang="cs-CZ" sz="2000" dirty="0" smtClean="0"/>
          </a:p>
          <a:p>
            <a:pPr lvl="1">
              <a:buFont typeface="Wingdings" pitchFamily="2" charset="2"/>
              <a:buChar char="Ø"/>
            </a:pPr>
            <a:r>
              <a:rPr lang="cs-CZ" sz="2000" dirty="0" smtClean="0"/>
              <a:t>Nemožnost napojení na veřejný vodovod </a:t>
            </a:r>
          </a:p>
          <a:p>
            <a:pPr lvl="1">
              <a:buNone/>
            </a:pPr>
            <a:endParaRPr lang="cs-CZ" sz="2000" dirty="0" smtClean="0"/>
          </a:p>
          <a:p>
            <a:pPr lvl="1">
              <a:buFont typeface="Wingdings" pitchFamily="2" charset="2"/>
              <a:buChar char="Ø"/>
            </a:pPr>
            <a:r>
              <a:rPr lang="cs-CZ" sz="2000" dirty="0" smtClean="0"/>
              <a:t>Úspora finančních nákladů na provoz</a:t>
            </a:r>
          </a:p>
          <a:p>
            <a:pPr lvl="1"/>
            <a:endParaRPr lang="cs-CZ" sz="2000" dirty="0" smtClean="0"/>
          </a:p>
          <a:p>
            <a:pPr marL="361950" lvl="1" indent="-361950">
              <a:buFont typeface="Arial" pitchFamily="34" charset="0"/>
              <a:buChar char="•"/>
            </a:pPr>
            <a:r>
              <a:rPr lang="cs-CZ" sz="2000" dirty="0" smtClean="0"/>
              <a:t>Důvody pro řešení:</a:t>
            </a:r>
          </a:p>
          <a:p>
            <a:pPr marL="361950" lvl="1" indent="-361950">
              <a:buFont typeface="Arial" pitchFamily="34" charset="0"/>
              <a:buChar char="•"/>
            </a:pPr>
            <a:endParaRPr lang="cs-CZ" sz="2000" dirty="0" smtClean="0"/>
          </a:p>
          <a:p>
            <a:pPr marL="714375" lvl="1" indent="-266700">
              <a:buFont typeface="Wingdings" pitchFamily="2" charset="2"/>
              <a:buChar char="Ø"/>
            </a:pPr>
            <a:r>
              <a:rPr lang="cs-CZ" sz="2000" dirty="0" smtClean="0"/>
              <a:t> Aktuálnost problematiky</a:t>
            </a:r>
          </a:p>
          <a:p>
            <a:pPr marL="714375" lvl="1" indent="-266700">
              <a:buFont typeface="Wingdings" pitchFamily="2" charset="2"/>
              <a:buChar char="Ø"/>
            </a:pPr>
            <a:r>
              <a:rPr lang="cs-CZ" sz="2000" dirty="0" smtClean="0"/>
              <a:t> Zájem o danou problematiky</a:t>
            </a:r>
          </a:p>
          <a:p>
            <a:pPr marL="714375" lvl="1" indent="-266700">
              <a:buFont typeface="Wingdings" pitchFamily="2" charset="2"/>
              <a:buChar char="Ø"/>
            </a:pPr>
            <a:r>
              <a:rPr lang="cs-CZ" sz="2000" dirty="0" smtClean="0"/>
              <a:t> Rozšíření znalostí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 smtClean="0"/>
              <a:t>Vysoká škola technická a ekonomická v Českých Budějovicích Hlaváček Michal, Květen 2020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/>
              <a:t>Cíl práce, výzkumné otázky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 smtClean="0"/>
              <a:t>Cílem bakalářské práce je návrh řešení vlastního zdroje pitné vody, včetně její úpravy, společně s návrhem využití a likvidace dešťových vod, a návrhem využití šedé vody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i="1" u="sng" dirty="0" smtClean="0"/>
              <a:t>Výzkumné otázky:</a:t>
            </a:r>
          </a:p>
          <a:p>
            <a:pPr algn="just"/>
            <a:endParaRPr lang="cs-CZ" sz="2000" i="1" u="sng" dirty="0" smtClean="0"/>
          </a:p>
          <a:p>
            <a:pPr algn="just">
              <a:buFont typeface="Wingdings" pitchFamily="2" charset="2"/>
              <a:buChar char="Ø"/>
            </a:pPr>
            <a:r>
              <a:rPr lang="cs-CZ" sz="2000" dirty="0" smtClean="0"/>
              <a:t>1) Řešení stávajícího návrhu zdroje pitné vody a hospodaření a nakládání s dešťovou a šedou vodou. </a:t>
            </a:r>
          </a:p>
          <a:p>
            <a:pPr algn="just">
              <a:buFont typeface="Wingdings" pitchFamily="2" charset="2"/>
              <a:buChar char="Ø"/>
            </a:pPr>
            <a:endParaRPr lang="cs-CZ" sz="2000" dirty="0" smtClean="0"/>
          </a:p>
          <a:p>
            <a:pPr algn="just">
              <a:buFont typeface="Wingdings" pitchFamily="2" charset="2"/>
              <a:buChar char="Ø"/>
            </a:pPr>
            <a:r>
              <a:rPr lang="cs-CZ" sz="2000" dirty="0" smtClean="0"/>
              <a:t>2) Návrh a posouzení jiných možností řešení zdroje pitné vody, využitím a likvidací vod dešťových a využitím šedé vody. 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 smtClean="0"/>
              <a:t>Vysoká škola technická a ekonomická v Českých Budějovicích Hlaváček Michal, Květen 2020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5" y="908720"/>
            <a:ext cx="5214454" cy="302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/>
              <a:t>Popis stavby</a:t>
            </a:r>
            <a:endParaRPr lang="cs-CZ" sz="40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sz="2000" dirty="0" smtClean="0"/>
              <a:t>k.ú. Hořovice, p.č. 2331/100</a:t>
            </a:r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Parcela 2.355 m2</a:t>
            </a:r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Zastavěná plocha 364,55 m2 </a:t>
            </a:r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Rodinný dům s provozovnou</a:t>
            </a:r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Dvoupodlažní objekt tvaru L</a:t>
            </a:r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Napojení na elektrickou síť a kanalizační řad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 smtClean="0"/>
              <a:t>Vysoká škola technická a ekonomická v Českých Budějovicích Hlaváček Michal, Květen 2020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228184" y="393305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Obrázek č.1 – vizualizace</a:t>
            </a:r>
          </a:p>
          <a:p>
            <a:r>
              <a:rPr lang="cs-CZ" sz="1400" dirty="0" smtClean="0"/>
              <a:t>Zdroj: Vlastní zpracování</a:t>
            </a:r>
            <a:endParaRPr lang="cs-CZ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/>
              <a:t>Stávající řešení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i="1" u="sng" dirty="0" smtClean="0"/>
              <a:t>Zdroj pitné vody</a:t>
            </a:r>
          </a:p>
          <a:p>
            <a:endParaRPr lang="cs-CZ" sz="2000" i="1" u="sng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Nedostačující kapacita vodovodního řadu</a:t>
            </a:r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Využití stávající studny</a:t>
            </a:r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Čistění vodního zdroje</a:t>
            </a:r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Využití ponorného čerpadla</a:t>
            </a:r>
            <a:r>
              <a:rPr lang="cs-CZ" sz="2000" dirty="0"/>
              <a:t> </a:t>
            </a:r>
            <a:r>
              <a:rPr lang="cs-CZ" sz="2000" dirty="0" smtClean="0"/>
              <a:t>s frekvenčním měničem</a:t>
            </a:r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Ekonomicky nejvýhodnější varianta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 smtClean="0"/>
              <a:t>Vysoká škola technická a ekonomická v Českých Budějovicích Hlaváček Michal, Květen 2020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6672"/>
            <a:ext cx="2559174" cy="506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6228184" y="551723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Obrázek č.2 – řez kopanou studnou</a:t>
            </a:r>
          </a:p>
          <a:p>
            <a:r>
              <a:rPr lang="cs-CZ" sz="1400" dirty="0" smtClean="0"/>
              <a:t>Zdroj: ATL III</a:t>
            </a:r>
            <a:endParaRPr lang="cs-CZ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548681"/>
            <a:ext cx="7139136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i="1" u="sng" dirty="0" smtClean="0"/>
              <a:t>Hospodaření s vodou dešťovou a šedou</a:t>
            </a:r>
          </a:p>
          <a:p>
            <a:endParaRPr lang="cs-CZ" sz="2600" i="1" u="sng" dirty="0" smtClean="0"/>
          </a:p>
          <a:p>
            <a:endParaRPr lang="cs-CZ" sz="2600" i="1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Dešťová</a:t>
            </a:r>
            <a:r>
              <a:rPr kumimoji="0" lang="cs-CZ" sz="2000" b="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voda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500" b="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Akumulována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 podzemní nádrži před objektem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cs-CZ" sz="2000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Využívána pro zálivku pomocí externího čerpadla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Likvidace pomocí přepadu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 splaškové kanalizace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000" i="1" u="sng" dirty="0" smtClean="0"/>
              <a:t>Šedá voda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cs-CZ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Nevyužívá 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cs-CZ" sz="2000" dirty="0" smtClean="0"/>
              <a:t>Likvidace pomocí splaškové kanalizace do městského řadu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 smtClean="0"/>
              <a:t>Vysoká škola technická a ekonomická v Českých Budějovicích Hlaváček Michal, Květen 2020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pPr algn="l"/>
            <a:r>
              <a:rPr lang="cs-CZ" sz="4000" dirty="0" smtClean="0"/>
              <a:t>Možné</a:t>
            </a:r>
            <a:r>
              <a:rPr lang="cs-CZ" dirty="0" smtClean="0"/>
              <a:t> </a:t>
            </a:r>
            <a:r>
              <a:rPr lang="cs-CZ" sz="4000" dirty="0" smtClean="0"/>
              <a:t>varianty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i="1" u="sng" dirty="0" smtClean="0"/>
              <a:t>Zdroj pitné vody</a:t>
            </a:r>
          </a:p>
          <a:p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Výstavba vrtané studny</a:t>
            </a:r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Splnění zákonných povinností</a:t>
            </a:r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Využití ponorného čerpadla a tlakových nádob</a:t>
            </a:r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Mechanické čištění vody</a:t>
            </a:r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Nižší náklady na údržbu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 smtClean="0"/>
              <a:t>Vysoká škola technická a ekonomická v Českých Budějovicích Hlaváček Michal, Květen 2020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pPr algn="l"/>
            <a:r>
              <a:rPr lang="cs-CZ" sz="2600" i="1" u="sng" dirty="0" smtClean="0">
                <a:latin typeface="+mn-lt"/>
              </a:rPr>
              <a:t>Využití dešťové vody</a:t>
            </a:r>
            <a:endParaRPr lang="cs-CZ" sz="2600" i="1" u="sng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i="1" u="sng" dirty="0" smtClean="0"/>
              <a:t>Varianta 1:</a:t>
            </a:r>
          </a:p>
          <a:p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Využití pro zálivku</a:t>
            </a:r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Akumulační nádrž s ponorným čerpadle</a:t>
            </a:r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Rozvod vody k odběrným místům</a:t>
            </a:r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Mechanické čištění</a:t>
            </a:r>
            <a:endParaRPr lang="cs-CZ" sz="20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i="1" u="sng" dirty="0" smtClean="0"/>
              <a:t>Varianta 2:</a:t>
            </a:r>
          </a:p>
          <a:p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Využití v objektu – voda provozní</a:t>
            </a:r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Akumulační nádrž s ponorným čerpadlem</a:t>
            </a:r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Mechanické čištění a UV zářič</a:t>
            </a:r>
          </a:p>
          <a:p>
            <a:pPr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Samostatný rozvod vody po objektu</a:t>
            </a:r>
          </a:p>
          <a:p>
            <a:endParaRPr lang="cs-CZ" sz="2200" dirty="0" smtClean="0"/>
          </a:p>
          <a:p>
            <a:endParaRPr lang="cs-CZ" sz="22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032448" cy="365125"/>
          </a:xfrm>
        </p:spPr>
        <p:txBody>
          <a:bodyPr/>
          <a:lstStyle/>
          <a:p>
            <a:r>
              <a:rPr lang="pl-PL" dirty="0" smtClean="0"/>
              <a:t>Vysoká škola technická a ekonomická v Českých Budějovicích Hlaváček Michal, Květen 2020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1094</Words>
  <Application>Microsoft Office PowerPoint</Application>
  <PresentationFormat>Předvádění na obrazovce (4:3)</PresentationFormat>
  <Paragraphs>247</Paragraphs>
  <Slides>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Řešení zdroje pitné vody a hospodaření s vodou dešťovou a šedou u rodinného domu</vt:lpstr>
      <vt:lpstr>Obsah prezentace</vt:lpstr>
      <vt:lpstr>Motivace a důvody k řešení daného problému</vt:lpstr>
      <vt:lpstr>Cíl práce, výzkumné otázky</vt:lpstr>
      <vt:lpstr>Popis stavby</vt:lpstr>
      <vt:lpstr>Stávající řešení</vt:lpstr>
      <vt:lpstr>Snímek 7</vt:lpstr>
      <vt:lpstr>Možné varianty </vt:lpstr>
      <vt:lpstr>Využití dešťové vody</vt:lpstr>
      <vt:lpstr>Likvidace dešťové vody</vt:lpstr>
      <vt:lpstr>Využití šedé vody</vt:lpstr>
      <vt:lpstr>Snímek 12</vt:lpstr>
      <vt:lpstr>Dosažené výsledky a přínos práce</vt:lpstr>
      <vt:lpstr>Snímek 14</vt:lpstr>
      <vt:lpstr>Snímek 15</vt:lpstr>
      <vt:lpstr>Snímek 16</vt:lpstr>
      <vt:lpstr>Návrh opatření</vt:lpstr>
      <vt:lpstr>Závěrečné shrnutí</vt:lpstr>
      <vt:lpstr>        Odpovědi na otázky oponenta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Řešení zdroje pitné vody a hospodaření s vodou dešťovou a šedou u rodinného domu</dc:title>
  <dc:creator>Michal</dc:creator>
  <cp:lastModifiedBy>Michal</cp:lastModifiedBy>
  <cp:revision>43</cp:revision>
  <dcterms:created xsi:type="dcterms:W3CDTF">2020-06-04T20:14:16Z</dcterms:created>
  <dcterms:modified xsi:type="dcterms:W3CDTF">2020-06-09T22:46:03Z</dcterms:modified>
</cp:coreProperties>
</file>