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5"/>
  </p:notesMasterIdLst>
  <p:handoutMasterIdLst>
    <p:handoutMasterId r:id="rId16"/>
  </p:handoutMasterIdLst>
  <p:sldIdLst>
    <p:sldId id="257" r:id="rId2"/>
    <p:sldId id="258" r:id="rId3"/>
    <p:sldId id="292" r:id="rId4"/>
    <p:sldId id="281" r:id="rId5"/>
    <p:sldId id="282" r:id="rId6"/>
    <p:sldId id="283" r:id="rId7"/>
    <p:sldId id="284" r:id="rId8"/>
    <p:sldId id="285" r:id="rId9"/>
    <p:sldId id="290" r:id="rId10"/>
    <p:sldId id="289" r:id="rId11"/>
    <p:sldId id="286" r:id="rId12"/>
    <p:sldId id="287" r:id="rId13"/>
    <p:sldId id="291" r:id="rId14"/>
  </p:sldIdLst>
  <p:sldSz cx="15119350" cy="10691813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řední sty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Střední styl 3 – zvýraznění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Střední sty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52" d="100"/>
          <a:sy n="52" d="100"/>
        </p:scale>
        <p:origin x="711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87681FB8-30BD-4C5F-86AC-87BA990F597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8163" cy="512763"/>
          </a:xfrm>
          <a:prstGeom prst="rect">
            <a:avLst/>
          </a:prstGeom>
        </p:spPr>
        <p:txBody>
          <a:bodyPr vert="horz" lIns="91437" tIns="45718" rIns="91437" bIns="45718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67924EF-A4DC-4619-A63D-FDF4CD9EB4F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4313" y="1"/>
            <a:ext cx="3078162" cy="512763"/>
          </a:xfrm>
          <a:prstGeom prst="rect">
            <a:avLst/>
          </a:prstGeom>
        </p:spPr>
        <p:txBody>
          <a:bodyPr vert="horz" lIns="91437" tIns="45718" rIns="91437" bIns="45718" rtlCol="0"/>
          <a:lstStyle>
            <a:lvl1pPr algn="r">
              <a:defRPr sz="1200"/>
            </a:lvl1pPr>
          </a:lstStyle>
          <a:p>
            <a:fld id="{CB3058E4-6BF4-462F-9F03-09FFC96FC4E0}" type="datetime1">
              <a:rPr lang="cs-CZ" smtClean="0"/>
              <a:t>09.06.2020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604FAA6-08D3-4F20-9097-5F54C766EAF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721850"/>
            <a:ext cx="3078163" cy="512763"/>
          </a:xfrm>
          <a:prstGeom prst="rect">
            <a:avLst/>
          </a:prstGeom>
        </p:spPr>
        <p:txBody>
          <a:bodyPr vert="horz" lIns="91437" tIns="45718" rIns="91437" bIns="45718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FB44792-64F9-4BCC-A110-439285FA3F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37" tIns="45718" rIns="91437" bIns="45718" rtlCol="0" anchor="b"/>
          <a:lstStyle>
            <a:lvl1pPr algn="r">
              <a:defRPr sz="1200"/>
            </a:lvl1pPr>
          </a:lstStyle>
          <a:p>
            <a:fld id="{4A2508DA-7048-4D1C-B67B-D14990AE49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60563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8163" cy="512763"/>
          </a:xfrm>
          <a:prstGeom prst="rect">
            <a:avLst/>
          </a:prstGeom>
        </p:spPr>
        <p:txBody>
          <a:bodyPr vert="horz" lIns="91437" tIns="45718" rIns="91437" bIns="45718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4313" y="1"/>
            <a:ext cx="3078162" cy="512763"/>
          </a:xfrm>
          <a:prstGeom prst="rect">
            <a:avLst/>
          </a:prstGeom>
        </p:spPr>
        <p:txBody>
          <a:bodyPr vert="horz" lIns="91437" tIns="45718" rIns="91437" bIns="45718" rtlCol="0"/>
          <a:lstStyle>
            <a:lvl1pPr algn="r">
              <a:defRPr sz="1200"/>
            </a:lvl1pPr>
          </a:lstStyle>
          <a:p>
            <a:fld id="{1235725C-60FD-480F-BE0C-F0C7F8CB1D34}" type="datetime1">
              <a:rPr lang="cs-CZ" smtClean="0"/>
              <a:t>09.06.2020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11250" y="1279525"/>
            <a:ext cx="48831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7" tIns="45718" rIns="91437" bIns="45718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11200" y="4926014"/>
            <a:ext cx="5683250" cy="4029075"/>
          </a:xfrm>
          <a:prstGeom prst="rect">
            <a:avLst/>
          </a:prstGeom>
        </p:spPr>
        <p:txBody>
          <a:bodyPr vert="horz" lIns="91437" tIns="45718" rIns="91437" bIns="45718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9721850"/>
            <a:ext cx="3078163" cy="512763"/>
          </a:xfrm>
          <a:prstGeom prst="rect">
            <a:avLst/>
          </a:prstGeom>
        </p:spPr>
        <p:txBody>
          <a:bodyPr vert="horz" lIns="91437" tIns="45718" rIns="91437" bIns="45718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37" tIns="45718" rIns="91437" bIns="45718" rtlCol="0" anchor="b"/>
          <a:lstStyle>
            <a:lvl1pPr algn="r">
              <a:defRPr sz="1200"/>
            </a:lvl1pPr>
          </a:lstStyle>
          <a:p>
            <a:fld id="{9DA35B17-7BFF-44DE-94DD-142BA2E1DE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465610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1pPr>
    <a:lvl2pPr marL="537667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2pPr>
    <a:lvl3pPr marL="1075334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3pPr>
    <a:lvl4pPr marL="1613002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4pPr>
    <a:lvl5pPr marL="2150669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5pPr>
    <a:lvl6pPr marL="2688336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6pPr>
    <a:lvl7pPr marL="3226003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7pPr>
    <a:lvl8pPr marL="3763670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8pPr>
    <a:lvl9pPr marL="4301338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951" y="1749795"/>
            <a:ext cx="12851448" cy="3722335"/>
          </a:xfrm>
        </p:spPr>
        <p:txBody>
          <a:bodyPr anchor="b"/>
          <a:lstStyle>
            <a:lvl1pPr algn="ctr">
              <a:defRPr sz="9354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919" y="5615678"/>
            <a:ext cx="11339513" cy="2581379"/>
          </a:xfrm>
        </p:spPr>
        <p:txBody>
          <a:bodyPr/>
          <a:lstStyle>
            <a:lvl1pPr marL="0" indent="0" algn="ctr">
              <a:buNone/>
              <a:defRPr sz="3742"/>
            </a:lvl1pPr>
            <a:lvl2pPr marL="712775" indent="0" algn="ctr">
              <a:buNone/>
              <a:defRPr sz="3118"/>
            </a:lvl2pPr>
            <a:lvl3pPr marL="1425550" indent="0" algn="ctr">
              <a:buNone/>
              <a:defRPr sz="2806"/>
            </a:lvl3pPr>
            <a:lvl4pPr marL="2138324" indent="0" algn="ctr">
              <a:buNone/>
              <a:defRPr sz="2494"/>
            </a:lvl4pPr>
            <a:lvl5pPr marL="2851099" indent="0" algn="ctr">
              <a:buNone/>
              <a:defRPr sz="2494"/>
            </a:lvl5pPr>
            <a:lvl6pPr marL="3563874" indent="0" algn="ctr">
              <a:buNone/>
              <a:defRPr sz="2494"/>
            </a:lvl6pPr>
            <a:lvl7pPr marL="4276649" indent="0" algn="ctr">
              <a:buNone/>
              <a:defRPr sz="2494"/>
            </a:lvl7pPr>
            <a:lvl8pPr marL="4989424" indent="0" algn="ctr">
              <a:buNone/>
              <a:defRPr sz="2494"/>
            </a:lvl8pPr>
            <a:lvl9pPr marL="5702198" indent="0" algn="ctr">
              <a:buNone/>
              <a:defRPr sz="2494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8A4F-628D-4F6E-8AF8-FDA2FEB4B7C3}" type="datetime1">
              <a:rPr lang="cs-CZ" smtClean="0"/>
              <a:t>09.06.2020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3955A-19FF-4C82-A86E-8D126695A9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1340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907BC-C753-445C-9775-672C62153702}" type="datetime1">
              <a:rPr lang="cs-CZ" smtClean="0"/>
              <a:t>09.06.2020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3955A-19FF-4C82-A86E-8D126695A9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3919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6" y="569240"/>
            <a:ext cx="3260110" cy="9060817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6" y="569240"/>
            <a:ext cx="9591338" cy="9060817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E3B11-2361-47F4-BA70-BD5CA3D2EE68}" type="datetime1">
              <a:rPr lang="cs-CZ" smtClean="0"/>
              <a:t>09.06.2020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3955A-19FF-4C82-A86E-8D126695A9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0929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C6EF7-3DDC-4A77-9BFA-8CD53454BDF9}" type="datetime1">
              <a:rPr lang="cs-CZ" smtClean="0"/>
              <a:t>09.06.2020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3955A-19FF-4C82-A86E-8D126695A9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5088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582" y="2665532"/>
            <a:ext cx="13040439" cy="4447496"/>
          </a:xfrm>
        </p:spPr>
        <p:txBody>
          <a:bodyPr anchor="b"/>
          <a:lstStyle>
            <a:lvl1pPr>
              <a:defRPr sz="9354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582" y="7155103"/>
            <a:ext cx="13040439" cy="2338833"/>
          </a:xfrm>
        </p:spPr>
        <p:txBody>
          <a:bodyPr/>
          <a:lstStyle>
            <a:lvl1pPr marL="0" indent="0">
              <a:buNone/>
              <a:defRPr sz="3742">
                <a:solidFill>
                  <a:schemeClr val="tx1"/>
                </a:solidFill>
              </a:defRPr>
            </a:lvl1pPr>
            <a:lvl2pPr marL="712775" indent="0">
              <a:buNone/>
              <a:defRPr sz="3118">
                <a:solidFill>
                  <a:schemeClr val="tx1">
                    <a:tint val="75000"/>
                  </a:schemeClr>
                </a:solidFill>
              </a:defRPr>
            </a:lvl2pPr>
            <a:lvl3pPr marL="1425550" indent="0">
              <a:buNone/>
              <a:defRPr sz="2806">
                <a:solidFill>
                  <a:schemeClr val="tx1">
                    <a:tint val="75000"/>
                  </a:schemeClr>
                </a:solidFill>
              </a:defRPr>
            </a:lvl3pPr>
            <a:lvl4pPr marL="21383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4pPr>
            <a:lvl5pPr marL="285109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5pPr>
            <a:lvl6pPr marL="356387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6pPr>
            <a:lvl7pPr marL="427664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7pPr>
            <a:lvl8pPr marL="49894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8pPr>
            <a:lvl9pPr marL="5702198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2E6C1-CB59-4C38-A707-39F35F5E964B}" type="datetime1">
              <a:rPr lang="cs-CZ" smtClean="0"/>
              <a:t>09.06.2020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3955A-19FF-4C82-A86E-8D126695A9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6153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2846200"/>
            <a:ext cx="6425724" cy="678385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2846200"/>
            <a:ext cx="6425724" cy="678385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CD17-72FE-48E1-9196-B27ADD378021}" type="datetime1">
              <a:rPr lang="cs-CZ" smtClean="0"/>
              <a:t>09.06.2020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3955A-19FF-4C82-A86E-8D126695A9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7411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569242"/>
            <a:ext cx="13040439" cy="206659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6" y="2620980"/>
            <a:ext cx="63961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6" y="3905482"/>
            <a:ext cx="6396193" cy="574437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2" y="2620980"/>
            <a:ext cx="64276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2" y="3905482"/>
            <a:ext cx="6427693" cy="574437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C86AD-8009-4D84-9E97-CE49C357F271}" type="datetime1">
              <a:rPr lang="cs-CZ" smtClean="0"/>
              <a:t>09.06.2020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3955A-19FF-4C82-A86E-8D126695A9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976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86DED-96F3-4787-83D3-BEAA36A20821}" type="datetime1">
              <a:rPr lang="cs-CZ" smtClean="0"/>
              <a:t>09.06.2020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3955A-19FF-4C82-A86E-8D126695A9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3435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D6C89-8CA9-4212-B7D7-770F4754E494}" type="datetime1">
              <a:rPr lang="cs-CZ" smtClean="0"/>
              <a:t>09.06.2020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3955A-19FF-4C82-A86E-8D126695A9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8810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1539425"/>
            <a:ext cx="7654171" cy="7598117"/>
          </a:xfrm>
        </p:spPr>
        <p:txBody>
          <a:bodyPr/>
          <a:lstStyle>
            <a:lvl1pPr>
              <a:defRPr sz="4989"/>
            </a:lvl1pPr>
            <a:lvl2pPr>
              <a:defRPr sz="4365"/>
            </a:lvl2pPr>
            <a:lvl3pPr>
              <a:defRPr sz="3742"/>
            </a:lvl3pPr>
            <a:lvl4pPr>
              <a:defRPr sz="3118"/>
            </a:lvl4pPr>
            <a:lvl5pPr>
              <a:defRPr sz="3118"/>
            </a:lvl5pPr>
            <a:lvl6pPr>
              <a:defRPr sz="3118"/>
            </a:lvl6pPr>
            <a:lvl7pPr>
              <a:defRPr sz="3118"/>
            </a:lvl7pPr>
            <a:lvl8pPr>
              <a:defRPr sz="3118"/>
            </a:lvl8pPr>
            <a:lvl9pPr>
              <a:defRPr sz="3118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FC23-C184-4171-868D-6B812348E3E5}" type="datetime1">
              <a:rPr lang="cs-CZ" smtClean="0"/>
              <a:t>09.06.2020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3955A-19FF-4C82-A86E-8D126695A9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1299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1539425"/>
            <a:ext cx="7654171" cy="7598117"/>
          </a:xfrm>
        </p:spPr>
        <p:txBody>
          <a:bodyPr anchor="t"/>
          <a:lstStyle>
            <a:lvl1pPr marL="0" indent="0">
              <a:buNone/>
              <a:defRPr sz="4989"/>
            </a:lvl1pPr>
            <a:lvl2pPr marL="712775" indent="0">
              <a:buNone/>
              <a:defRPr sz="4365"/>
            </a:lvl2pPr>
            <a:lvl3pPr marL="1425550" indent="0">
              <a:buNone/>
              <a:defRPr sz="3742"/>
            </a:lvl3pPr>
            <a:lvl4pPr marL="2138324" indent="0">
              <a:buNone/>
              <a:defRPr sz="3118"/>
            </a:lvl4pPr>
            <a:lvl5pPr marL="2851099" indent="0">
              <a:buNone/>
              <a:defRPr sz="3118"/>
            </a:lvl5pPr>
            <a:lvl6pPr marL="3563874" indent="0">
              <a:buNone/>
              <a:defRPr sz="3118"/>
            </a:lvl6pPr>
            <a:lvl7pPr marL="4276649" indent="0">
              <a:buNone/>
              <a:defRPr sz="3118"/>
            </a:lvl7pPr>
            <a:lvl8pPr marL="4989424" indent="0">
              <a:buNone/>
              <a:defRPr sz="3118"/>
            </a:lvl8pPr>
            <a:lvl9pPr marL="5702198" indent="0">
              <a:buNone/>
              <a:defRPr sz="3118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EC4AF-FF7C-4DD7-88A1-46B8B90486CC}" type="datetime1">
              <a:rPr lang="cs-CZ" smtClean="0"/>
              <a:t>09.06.2020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3955A-19FF-4C82-A86E-8D126695A9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6445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569242"/>
            <a:ext cx="13040439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2846200"/>
            <a:ext cx="13040439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FADE7-C436-43C1-9C13-C1EAD3C443E5}" type="datetime1">
              <a:rPr lang="cs-CZ" smtClean="0"/>
              <a:t>09.06.2020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3955A-19FF-4C82-A86E-8D126695A9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032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1425550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l" defTabSz="1425550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126209F0-226A-4A3E-8AD6-852816F58624}"/>
              </a:ext>
            </a:extLst>
          </p:cNvPr>
          <p:cNvSpPr txBox="1">
            <a:spLocks/>
          </p:cNvSpPr>
          <p:nvPr/>
        </p:nvSpPr>
        <p:spPr>
          <a:xfrm>
            <a:off x="794327" y="1117601"/>
            <a:ext cx="13326757" cy="4225884"/>
          </a:xfrm>
          <a:prstGeom prst="rect">
            <a:avLst/>
          </a:prstGeom>
          <a:ln>
            <a:noFill/>
          </a:ln>
        </p:spPr>
        <p:txBody>
          <a:bodyPr vert="horz" lIns="113396" tIns="56697" rIns="113396" bIns="5669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8000" b="1" dirty="0">
                <a:solidFill>
                  <a:schemeClr val="bg1"/>
                </a:solidFill>
              </a:rPr>
              <a:t>PLAVECKÝ BAZÉN V CHOTĚBOŘI</a:t>
            </a:r>
            <a:r>
              <a:rPr lang="cs-CZ" sz="8000" b="1" dirty="0"/>
              <a:t/>
            </a:r>
            <a:br>
              <a:rPr lang="cs-CZ" sz="8000" b="1" dirty="0"/>
            </a:br>
            <a:r>
              <a:rPr lang="cs-CZ" sz="8000" b="1" dirty="0">
                <a:solidFill>
                  <a:schemeClr val="bg1"/>
                </a:solidFill>
              </a:rPr>
              <a:t/>
            </a:r>
            <a:br>
              <a:rPr lang="cs-CZ" sz="8000" b="1" dirty="0">
                <a:solidFill>
                  <a:schemeClr val="bg1"/>
                </a:solidFill>
              </a:rPr>
            </a:br>
            <a:r>
              <a:rPr lang="cs-CZ" sz="8000" b="1" dirty="0">
                <a:solidFill>
                  <a:schemeClr val="bg1"/>
                </a:solidFill>
              </a:rPr>
              <a:t> BAKALÁŘSKÁ PRÁCE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C8917BF1-850C-4F51-8B7B-B69750463529}"/>
              </a:ext>
            </a:extLst>
          </p:cNvPr>
          <p:cNvSpPr txBox="1">
            <a:spLocks/>
          </p:cNvSpPr>
          <p:nvPr/>
        </p:nvSpPr>
        <p:spPr>
          <a:xfrm>
            <a:off x="932874" y="5514109"/>
            <a:ext cx="13743708" cy="4964860"/>
          </a:xfrm>
          <a:prstGeom prst="rect">
            <a:avLst/>
          </a:prstGeom>
          <a:ln>
            <a:noFill/>
          </a:ln>
        </p:spPr>
        <p:txBody>
          <a:bodyPr vert="horz" lIns="113396" tIns="56697" rIns="113396" bIns="56697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cs-CZ" sz="2800" b="1" dirty="0" smtClean="0">
              <a:solidFill>
                <a:schemeClr val="bg1"/>
              </a:solidFill>
            </a:endParaRPr>
          </a:p>
          <a:p>
            <a:pPr algn="ctr"/>
            <a:r>
              <a:rPr lang="cs-CZ" sz="3600" b="1" dirty="0" smtClean="0">
                <a:solidFill>
                  <a:schemeClr val="bg1"/>
                </a:solidFill>
              </a:rPr>
              <a:t>Autor:</a:t>
            </a:r>
            <a:endParaRPr lang="cs-CZ" sz="3600" b="1" dirty="0">
              <a:solidFill>
                <a:schemeClr val="bg1"/>
              </a:solidFill>
            </a:endParaRPr>
          </a:p>
          <a:p>
            <a:pPr algn="ctr"/>
            <a:r>
              <a:rPr lang="cs-CZ" sz="3600" b="1" dirty="0" smtClean="0">
                <a:solidFill>
                  <a:schemeClr val="bg1"/>
                </a:solidFill>
              </a:rPr>
              <a:t>Michaela Hulinková</a:t>
            </a:r>
            <a:endParaRPr lang="cs-CZ" sz="3600" b="1" dirty="0">
              <a:solidFill>
                <a:schemeClr val="bg1"/>
              </a:solidFill>
            </a:endParaRPr>
          </a:p>
          <a:p>
            <a:pPr algn="ctr"/>
            <a:endParaRPr lang="cs-CZ" sz="3600" b="1" dirty="0">
              <a:solidFill>
                <a:schemeClr val="bg1"/>
              </a:solidFill>
            </a:endParaRPr>
          </a:p>
          <a:p>
            <a:pPr algn="ctr"/>
            <a:r>
              <a:rPr lang="cs-CZ" sz="3600" b="1" dirty="0">
                <a:solidFill>
                  <a:schemeClr val="bg1"/>
                </a:solidFill>
              </a:rPr>
              <a:t>Vedoucí práce :</a:t>
            </a:r>
          </a:p>
          <a:p>
            <a:pPr algn="ctr"/>
            <a:r>
              <a:rPr lang="cs-CZ" sz="3600" b="1" dirty="0">
                <a:solidFill>
                  <a:schemeClr val="bg1"/>
                </a:solidFill>
              </a:rPr>
              <a:t>Ing. Zuzana Kramářová, Ph.D</a:t>
            </a:r>
            <a:r>
              <a:rPr lang="cs-CZ" sz="3600" b="1" dirty="0" smtClean="0">
                <a:solidFill>
                  <a:schemeClr val="bg1"/>
                </a:solidFill>
              </a:rPr>
              <a:t>.</a:t>
            </a:r>
          </a:p>
          <a:p>
            <a:pPr algn="ctr"/>
            <a:endParaRPr lang="cs-CZ" sz="3600" b="1" dirty="0">
              <a:solidFill>
                <a:schemeClr val="bg1"/>
              </a:solidFill>
            </a:endParaRPr>
          </a:p>
          <a:p>
            <a:pPr algn="ctr"/>
            <a:r>
              <a:rPr lang="cs-CZ" sz="3600" b="1" dirty="0" smtClean="0">
                <a:solidFill>
                  <a:schemeClr val="bg1"/>
                </a:solidFill>
              </a:rPr>
              <a:t>Oponent:</a:t>
            </a:r>
          </a:p>
          <a:p>
            <a:pPr algn="ctr"/>
            <a:r>
              <a:rPr lang="cs-CZ" sz="3600" b="1" dirty="0" smtClean="0">
                <a:solidFill>
                  <a:schemeClr val="bg1"/>
                </a:solidFill>
              </a:rPr>
              <a:t>Ing</a:t>
            </a:r>
            <a:r>
              <a:rPr lang="cs-CZ" sz="3600" b="1" dirty="0">
                <a:solidFill>
                  <a:schemeClr val="bg1"/>
                </a:solidFill>
              </a:rPr>
              <a:t>. Lucie Krobová</a:t>
            </a:r>
          </a:p>
          <a:p>
            <a:pPr algn="ctr"/>
            <a:endParaRPr lang="cs-CZ" sz="3600" b="1" dirty="0">
              <a:solidFill>
                <a:schemeClr val="bg1"/>
              </a:solidFill>
            </a:endParaRPr>
          </a:p>
          <a:p>
            <a:pPr algn="ctr"/>
            <a:r>
              <a:rPr lang="cs-CZ" sz="3600" b="1" dirty="0">
                <a:solidFill>
                  <a:schemeClr val="bg1"/>
                </a:solidFill>
              </a:rPr>
              <a:t>Léto 2020</a:t>
            </a:r>
          </a:p>
          <a:p>
            <a:pPr algn="ctr"/>
            <a:r>
              <a:rPr lang="cs-CZ" sz="3600" b="1" dirty="0">
                <a:solidFill>
                  <a:schemeClr val="bg1"/>
                </a:solidFill>
              </a:rPr>
              <a:t>Konstrukce staveb </a:t>
            </a:r>
          </a:p>
          <a:p>
            <a:pPr algn="ctr"/>
            <a:r>
              <a:rPr lang="cs-CZ" sz="3600" b="1" dirty="0">
                <a:solidFill>
                  <a:schemeClr val="bg1"/>
                </a:solidFill>
              </a:rPr>
              <a:t>Vysoká škola technická a ekonomická v Českých Budějovicích</a:t>
            </a:r>
          </a:p>
          <a:p>
            <a:endParaRPr lang="cs-CZ" sz="3472" b="1" dirty="0"/>
          </a:p>
          <a:p>
            <a:endParaRPr lang="cs-CZ" sz="3472" b="1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0C1D7D9-8562-449A-A397-DC37B66D1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3955A-19FF-4C82-A86E-8D126695A98C}" type="slidenum">
              <a:rPr lang="cs-CZ" smtClean="0"/>
              <a:t>1</a:t>
            </a:fld>
            <a:endParaRPr lang="cs-CZ" dirty="0"/>
          </a:p>
        </p:txBody>
      </p:sp>
      <p:pic>
        <p:nvPicPr>
          <p:cNvPr id="7" name="Obrázek 6" descr="Informační systém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29" y="8667852"/>
            <a:ext cx="1650365" cy="16503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922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0E3208-B6B2-4019-8D14-29969A987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412" y="619626"/>
            <a:ext cx="13040439" cy="1643835"/>
          </a:xfrm>
        </p:spPr>
        <p:txBody>
          <a:bodyPr>
            <a:normAutofit/>
          </a:bodyPr>
          <a:lstStyle/>
          <a:p>
            <a:r>
              <a:rPr lang="cs-CZ" sz="4400" b="1" dirty="0" smtClean="0"/>
              <a:t>Odpovědi na otázky </a:t>
            </a:r>
            <a:endParaRPr lang="cs-CZ" sz="4400" b="1" dirty="0"/>
          </a:p>
        </p:txBody>
      </p:sp>
      <p:sp>
        <p:nvSpPr>
          <p:cNvPr id="15" name="Zástupný symbol pro číslo snímku 14">
            <a:extLst>
              <a:ext uri="{FF2B5EF4-FFF2-40B4-BE49-F238E27FC236}">
                <a16:creationId xmlns:a16="http://schemas.microsoft.com/office/drawing/2014/main" id="{000FC093-8747-483F-9044-477F70589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3955A-19FF-4C82-A86E-8D126695A98C}" type="slidenum">
              <a:rPr lang="cs-CZ" smtClean="0"/>
              <a:t>10</a:t>
            </a:fld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 flipH="1">
            <a:off x="886227" y="2031999"/>
            <a:ext cx="13300827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3. Jaké </a:t>
            </a:r>
            <a:r>
              <a:rPr lang="cs-CZ" sz="3200" b="1" dirty="0"/>
              <a:t>rozměry bude mít podélný ŽB průvlak nad bazénem mezi sloupy (pro rozpětí cca 21m</a:t>
            </a:r>
            <a:r>
              <a:rPr lang="cs-CZ" sz="3200" b="1" dirty="0" smtClean="0"/>
              <a:t>)?</a:t>
            </a:r>
          </a:p>
          <a:p>
            <a:pPr marL="457200" indent="-457200">
              <a:buAutoNum type="arabicPeriod"/>
            </a:pPr>
            <a:endParaRPr lang="cs-CZ" sz="3200" b="1" dirty="0"/>
          </a:p>
          <a:p>
            <a:r>
              <a:rPr lang="cs-CZ" sz="3200" b="1" dirty="0" smtClean="0"/>
              <a:t>	Prostý trám:	(zdroj: tabulky pro navrhování </a:t>
            </a:r>
            <a:r>
              <a:rPr lang="cs-CZ" sz="3200" b="1" dirty="0" err="1" smtClean="0"/>
              <a:t>žb</a:t>
            </a:r>
            <a:r>
              <a:rPr lang="cs-CZ" sz="3200" b="1" dirty="0" smtClean="0"/>
              <a:t> konstrukcí)</a:t>
            </a:r>
          </a:p>
          <a:p>
            <a:endParaRPr lang="cs-CZ" sz="3200" b="1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3200" dirty="0" smtClean="0"/>
              <a:t>Výška trámu 		h= (1/15 – 1/12) L 		(je možno i jinak)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3200" dirty="0" smtClean="0"/>
              <a:t>Šířka trámu		b= (0,33 – 0,5) h</a:t>
            </a:r>
          </a:p>
          <a:p>
            <a:pPr marL="342900" indent="-342900">
              <a:buAutoNum type="arabicParenR"/>
            </a:pPr>
            <a:endParaRPr lang="cs-CZ" sz="3200" b="1" dirty="0" smtClean="0"/>
          </a:p>
          <a:p>
            <a:pPr lvl="1"/>
            <a:r>
              <a:rPr lang="cs-CZ" sz="3200" dirty="0" smtClean="0"/>
              <a:t>h= (1/15 – 1/12) 21			-&gt;</a:t>
            </a:r>
            <a:r>
              <a:rPr lang="cs-CZ" sz="3200" b="1" dirty="0" smtClean="0"/>
              <a:t>		1,4m – 1,75m</a:t>
            </a:r>
          </a:p>
          <a:p>
            <a:pPr lvl="1"/>
            <a:r>
              <a:rPr lang="cs-CZ" sz="3200" dirty="0"/>
              <a:t>b</a:t>
            </a:r>
            <a:r>
              <a:rPr lang="cs-CZ" sz="3200" dirty="0" smtClean="0"/>
              <a:t>= (0,33 – 0,5) 1,4 – 1,75</a:t>
            </a:r>
            <a:r>
              <a:rPr lang="cs-CZ" sz="3200" b="1" dirty="0" smtClean="0"/>
              <a:t>		</a:t>
            </a:r>
            <a:r>
              <a:rPr lang="cs-CZ" sz="3200" dirty="0" smtClean="0"/>
              <a:t>-&gt; 		</a:t>
            </a:r>
            <a:r>
              <a:rPr lang="cs-CZ" sz="3200" b="1" dirty="0" smtClean="0"/>
              <a:t>0,462m – 0,7m; 0,578m – 0,875m</a:t>
            </a:r>
            <a:endParaRPr lang="cs-CZ" sz="3200" b="1" dirty="0"/>
          </a:p>
          <a:p>
            <a:pPr marL="342900" indent="-342900">
              <a:buAutoNum type="arabicParenR"/>
            </a:pPr>
            <a:endParaRPr lang="cs-CZ" sz="3200" b="1" dirty="0" smtClean="0"/>
          </a:p>
          <a:p>
            <a:pPr marL="342900" indent="-342900">
              <a:buAutoNum type="arabicParenR"/>
            </a:pPr>
            <a:endParaRPr lang="cs-CZ" sz="3200" b="1" dirty="0" smtClean="0"/>
          </a:p>
          <a:p>
            <a:pPr marL="342900" indent="-342900">
              <a:buAutoNum type="arabicParenR"/>
            </a:pPr>
            <a:endParaRPr lang="cs-CZ" sz="2400" b="1" dirty="0" smtClean="0"/>
          </a:p>
          <a:p>
            <a:pPr marL="342900" indent="-342900">
              <a:buAutoNum type="arabicParenR"/>
            </a:pPr>
            <a:endParaRPr lang="cs-CZ" sz="2400" b="1" dirty="0"/>
          </a:p>
        </p:txBody>
      </p:sp>
      <p:sp>
        <p:nvSpPr>
          <p:cNvPr id="5" name="Obdélník 4"/>
          <p:cNvSpPr/>
          <p:nvPr/>
        </p:nvSpPr>
        <p:spPr>
          <a:xfrm>
            <a:off x="6705600" y="5874328"/>
            <a:ext cx="6179127" cy="125614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 descr="Informační systém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83" y="8750979"/>
            <a:ext cx="1650365" cy="16503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081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0E3208-B6B2-4019-8D14-29969A987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412" y="619626"/>
            <a:ext cx="13040439" cy="1643835"/>
          </a:xfrm>
        </p:spPr>
        <p:txBody>
          <a:bodyPr>
            <a:normAutofit/>
          </a:bodyPr>
          <a:lstStyle/>
          <a:p>
            <a:r>
              <a:rPr lang="cs-CZ" sz="4400" b="1" dirty="0" smtClean="0"/>
              <a:t>Odpovědi na otázky </a:t>
            </a:r>
            <a:endParaRPr lang="cs-CZ" sz="4400" b="1" dirty="0"/>
          </a:p>
        </p:txBody>
      </p:sp>
      <p:sp>
        <p:nvSpPr>
          <p:cNvPr id="15" name="Zástupný symbol pro číslo snímku 14">
            <a:extLst>
              <a:ext uri="{FF2B5EF4-FFF2-40B4-BE49-F238E27FC236}">
                <a16:creationId xmlns:a16="http://schemas.microsoft.com/office/drawing/2014/main" id="{000FC093-8747-483F-9044-477F70589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3955A-19FF-4C82-A86E-8D126695A98C}" type="slidenum">
              <a:rPr lang="cs-CZ" smtClean="0"/>
              <a:t>11</a:t>
            </a:fld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 flipH="1">
            <a:off x="923173" y="2041235"/>
            <a:ext cx="12118572" cy="13470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4</a:t>
            </a:r>
            <a:r>
              <a:rPr lang="cs-CZ" sz="3200" dirty="0" smtClean="0"/>
              <a:t>.</a:t>
            </a:r>
            <a:r>
              <a:rPr lang="cs-CZ" sz="3200" b="1" dirty="0" smtClean="0"/>
              <a:t> Budou </a:t>
            </a:r>
            <a:r>
              <a:rPr lang="cs-CZ" sz="3200" b="1" dirty="0"/>
              <a:t>pro odvodnění střechy stačit pouze 3 svody? Ověřte výpočtem</a:t>
            </a:r>
            <a:r>
              <a:rPr lang="cs-CZ" sz="3200" b="1" dirty="0" smtClean="0"/>
              <a:t>.</a:t>
            </a:r>
          </a:p>
          <a:p>
            <a:endParaRPr lang="cs-CZ" sz="3200" b="1" dirty="0" smtClean="0"/>
          </a:p>
          <a:p>
            <a:r>
              <a:rPr lang="cs-CZ" sz="3200" b="1" dirty="0" smtClean="0"/>
              <a:t>Stanovení množství odtoku dešťových vod</a:t>
            </a:r>
          </a:p>
          <a:p>
            <a:endParaRPr lang="cs-CZ" sz="3200" b="1" dirty="0"/>
          </a:p>
          <a:p>
            <a:endParaRPr lang="cs-CZ" sz="3200" b="1" dirty="0" smtClean="0"/>
          </a:p>
          <a:p>
            <a:endParaRPr lang="cs-CZ" sz="3200" b="1" dirty="0"/>
          </a:p>
          <a:p>
            <a:endParaRPr lang="cs-CZ" sz="3200" b="1" dirty="0" smtClean="0"/>
          </a:p>
          <a:p>
            <a:r>
              <a:rPr lang="cs-CZ" sz="3200" b="1" dirty="0" smtClean="0"/>
              <a:t>L</a:t>
            </a:r>
            <a:r>
              <a:rPr lang="cs-CZ" sz="3200" b="1" baseline="-25000" dirty="0" smtClean="0"/>
              <a:t>R</a:t>
            </a:r>
            <a:r>
              <a:rPr lang="cs-CZ" sz="3200" b="1" dirty="0" smtClean="0"/>
              <a:t> = 51,415m</a:t>
            </a:r>
          </a:p>
          <a:p>
            <a:r>
              <a:rPr lang="cs-CZ" sz="3200" b="1" dirty="0" smtClean="0"/>
              <a:t>B</a:t>
            </a:r>
            <a:r>
              <a:rPr lang="cs-CZ" sz="3200" b="1" baseline="-25000" dirty="0" smtClean="0"/>
              <a:t>R </a:t>
            </a:r>
            <a:r>
              <a:rPr lang="cs-CZ" sz="3200" b="1" dirty="0" smtClean="0"/>
              <a:t>= 33,935m</a:t>
            </a:r>
          </a:p>
          <a:p>
            <a:r>
              <a:rPr lang="cs-CZ" sz="3200" b="1" dirty="0" smtClean="0"/>
              <a:t>A = 1745m</a:t>
            </a:r>
            <a:r>
              <a:rPr lang="cs-CZ" sz="3200" b="1" baseline="30000" dirty="0" smtClean="0"/>
              <a:t>2</a:t>
            </a:r>
          </a:p>
          <a:p>
            <a:endParaRPr lang="cs-CZ" sz="3200" b="1" baseline="30000" dirty="0"/>
          </a:p>
          <a:p>
            <a:r>
              <a:rPr lang="cs-CZ" sz="3200" b="1" dirty="0" smtClean="0"/>
              <a:t>Rozděleno na 10 částí  (po délce objektu) </a:t>
            </a:r>
          </a:p>
          <a:p>
            <a:r>
              <a:rPr lang="cs-CZ" sz="3200" b="1" dirty="0" smtClean="0"/>
              <a:t>-&gt; minimálně 10 svodů</a:t>
            </a:r>
            <a:endParaRPr lang="cs-CZ" sz="3200" b="1" dirty="0"/>
          </a:p>
          <a:p>
            <a:endParaRPr lang="cs-CZ" sz="2400" b="1" dirty="0" smtClean="0"/>
          </a:p>
          <a:p>
            <a:endParaRPr lang="cs-CZ" sz="2400" b="1" dirty="0"/>
          </a:p>
          <a:p>
            <a:endParaRPr lang="cs-CZ" sz="2400" b="1" dirty="0"/>
          </a:p>
          <a:p>
            <a:endParaRPr lang="cs-CZ" sz="2400" b="1" dirty="0" smtClean="0"/>
          </a:p>
          <a:p>
            <a:endParaRPr lang="cs-CZ" sz="2400" b="1" dirty="0"/>
          </a:p>
          <a:p>
            <a:endParaRPr lang="cs-CZ" sz="2400" b="1" dirty="0" smtClean="0"/>
          </a:p>
          <a:p>
            <a:endParaRPr lang="cs-CZ" sz="2400" b="1" dirty="0"/>
          </a:p>
          <a:p>
            <a:endParaRPr lang="cs-CZ" sz="2400" b="1" dirty="0" smtClean="0"/>
          </a:p>
          <a:p>
            <a:endParaRPr lang="cs-CZ" sz="2400" b="1" dirty="0"/>
          </a:p>
          <a:p>
            <a:endParaRPr lang="cs-CZ" sz="2400" b="1" dirty="0"/>
          </a:p>
          <a:p>
            <a:endParaRPr lang="cs-CZ" sz="2400" b="1" dirty="0" smtClean="0"/>
          </a:p>
          <a:p>
            <a:endParaRPr lang="cs-CZ" sz="2400" b="1" dirty="0"/>
          </a:p>
          <a:p>
            <a:endParaRPr lang="cs-CZ" sz="2400" b="1" dirty="0" smtClean="0"/>
          </a:p>
          <a:p>
            <a:pPr marL="342900" indent="-342900">
              <a:buAutoNum type="arabicParenR"/>
            </a:pPr>
            <a:endParaRPr lang="cs-CZ" sz="2400" b="1" dirty="0"/>
          </a:p>
          <a:p>
            <a:pPr marL="342900" indent="-342900">
              <a:buAutoNum type="arabicParenR"/>
            </a:pPr>
            <a:endParaRPr lang="cs-CZ" sz="2400" b="1" dirty="0" smtClean="0"/>
          </a:p>
          <a:p>
            <a:pPr marL="342900" indent="-342900">
              <a:buAutoNum type="arabicParenR"/>
            </a:pPr>
            <a:endParaRPr lang="cs-CZ" sz="2400" b="1" dirty="0"/>
          </a:p>
          <a:p>
            <a:pPr marL="342900" indent="-342900">
              <a:buAutoNum type="arabicParenR"/>
            </a:pPr>
            <a:endParaRPr lang="cs-CZ" sz="2400" b="1" dirty="0" smtClean="0"/>
          </a:p>
          <a:p>
            <a:pPr marL="342900" indent="-342900">
              <a:buAutoNum type="arabicParenR"/>
            </a:pPr>
            <a:endParaRPr lang="cs-CZ" sz="2400" b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62" t="17332" r="51653" b="13522"/>
          <a:stretch/>
        </p:blipFill>
        <p:spPr>
          <a:xfrm rot="16200000">
            <a:off x="3560989" y="1509382"/>
            <a:ext cx="1764146" cy="695498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3659" y="2724320"/>
            <a:ext cx="5904917" cy="7754649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10571018" y="4349439"/>
            <a:ext cx="1551709" cy="17179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/>
          <p:cNvSpPr/>
          <p:nvPr/>
        </p:nvSpPr>
        <p:spPr>
          <a:xfrm>
            <a:off x="8756072" y="9909729"/>
            <a:ext cx="4285673" cy="54365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 descr="Informační systém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83" y="8750979"/>
            <a:ext cx="1650365" cy="16503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376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0E3208-B6B2-4019-8D14-29969A987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412" y="619626"/>
            <a:ext cx="13040439" cy="1643835"/>
          </a:xfrm>
        </p:spPr>
        <p:txBody>
          <a:bodyPr>
            <a:normAutofit/>
          </a:bodyPr>
          <a:lstStyle/>
          <a:p>
            <a:r>
              <a:rPr lang="cs-CZ" sz="4400" b="1" dirty="0" smtClean="0"/>
              <a:t>Odpovědi na otázky </a:t>
            </a:r>
            <a:endParaRPr lang="cs-CZ" sz="4400" b="1" dirty="0"/>
          </a:p>
        </p:txBody>
      </p:sp>
      <p:sp>
        <p:nvSpPr>
          <p:cNvPr id="15" name="Zástupný symbol pro číslo snímku 14">
            <a:extLst>
              <a:ext uri="{FF2B5EF4-FFF2-40B4-BE49-F238E27FC236}">
                <a16:creationId xmlns:a16="http://schemas.microsoft.com/office/drawing/2014/main" id="{000FC093-8747-483F-9044-477F70589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3955A-19FF-4C82-A86E-8D126695A98C}" type="slidenum">
              <a:rPr lang="cs-CZ" smtClean="0"/>
              <a:t>12</a:t>
            </a:fld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 flipH="1">
            <a:off x="886228" y="2031999"/>
            <a:ext cx="12118572" cy="920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5</a:t>
            </a:r>
            <a:r>
              <a:rPr lang="cs-CZ" sz="3200" b="1" dirty="0" smtClean="0"/>
              <a:t>. Blíže </a:t>
            </a:r>
            <a:r>
              <a:rPr lang="cs-CZ" sz="3200" b="1" dirty="0"/>
              <a:t>specifikujte skladbu tzv. bílé vany u bazénu</a:t>
            </a:r>
            <a:r>
              <a:rPr lang="cs-CZ" sz="3200" b="1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dirty="0" smtClean="0"/>
              <a:t>Hutněný násyp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dirty="0" smtClean="0"/>
              <a:t>Betonová přizdívka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dirty="0" smtClean="0"/>
              <a:t>Hydroizolace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dirty="0" smtClean="0"/>
              <a:t>Tepelná izolace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dirty="0" smtClean="0"/>
              <a:t>ŽB konstrukce (</a:t>
            </a:r>
            <a:r>
              <a:rPr lang="cs-CZ" sz="3200" dirty="0" err="1" smtClean="0"/>
              <a:t>vodonepropustný</a:t>
            </a:r>
            <a:r>
              <a:rPr lang="cs-CZ" sz="3200" dirty="0" smtClean="0"/>
              <a:t> beton)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dirty="0" smtClean="0"/>
              <a:t>Hydroizolační stěrka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dirty="0" smtClean="0"/>
              <a:t>Keramický obklad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dirty="0" smtClean="0"/>
              <a:t>Keramický obklad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dirty="0" smtClean="0"/>
              <a:t>Hydroizolační stěrka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dirty="0" smtClean="0"/>
              <a:t>ŽB konstrukce (</a:t>
            </a:r>
            <a:r>
              <a:rPr lang="cs-CZ" sz="3200" dirty="0" err="1" smtClean="0"/>
              <a:t>vodonepropustný</a:t>
            </a:r>
            <a:r>
              <a:rPr lang="cs-CZ" sz="3200" dirty="0" smtClean="0"/>
              <a:t> beton)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dirty="0" smtClean="0"/>
              <a:t>Tepelná izolace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dirty="0" smtClean="0"/>
              <a:t>Hydroizolace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dirty="0" smtClean="0"/>
              <a:t>Betonový podklad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dirty="0" err="1" smtClean="0"/>
              <a:t>Ceotextilie</a:t>
            </a:r>
            <a:endParaRPr lang="cs-CZ" sz="3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dirty="0" smtClean="0"/>
              <a:t>Hutněný zásyp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b="1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2775" y="2791530"/>
            <a:ext cx="6555119" cy="5373415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11085945" y="6715724"/>
            <a:ext cx="1122218" cy="1079766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9551644" y="5989781"/>
            <a:ext cx="1122218" cy="107976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754445" y="6540232"/>
            <a:ext cx="7214105" cy="3861111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763799" y="2616039"/>
            <a:ext cx="7124056" cy="366348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 descr="Informační systém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9668" y="8693014"/>
            <a:ext cx="1650365" cy="16503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256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0E3208-B6B2-4019-8D14-29969A987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19" y="4942244"/>
            <a:ext cx="12863506" cy="1707938"/>
          </a:xfrm>
        </p:spPr>
        <p:txBody>
          <a:bodyPr>
            <a:normAutofit fontScale="90000"/>
          </a:bodyPr>
          <a:lstStyle/>
          <a:p>
            <a:pPr algn="ctr"/>
            <a:r>
              <a:rPr lang="cs-CZ" sz="8900" b="1" dirty="0" smtClean="0"/>
              <a:t>DĚKUJI ZA POZORNOST</a:t>
            </a:r>
            <a:r>
              <a:rPr lang="cs-CZ" sz="4000" b="1" dirty="0" smtClean="0"/>
              <a:t/>
            </a:r>
            <a:br>
              <a:rPr lang="cs-CZ" sz="4000" b="1" dirty="0" smtClean="0"/>
            </a:br>
            <a:r>
              <a:rPr lang="cs-CZ" sz="4000" b="1" dirty="0" smtClean="0"/>
              <a:t/>
            </a:r>
            <a:br>
              <a:rPr lang="cs-CZ" sz="4000" b="1" dirty="0" smtClean="0"/>
            </a:br>
            <a:r>
              <a:rPr lang="cs-CZ" sz="2400" b="1" dirty="0" smtClean="0"/>
              <a:t> </a:t>
            </a:r>
            <a:r>
              <a:rPr lang="cs-CZ" sz="4000" b="1" dirty="0" smtClean="0"/>
              <a:t/>
            </a:r>
            <a:br>
              <a:rPr lang="cs-CZ" sz="4000" b="1" dirty="0" smtClean="0"/>
            </a:br>
            <a:endParaRPr lang="cs-CZ" sz="4000" b="1" dirty="0"/>
          </a:p>
        </p:txBody>
      </p:sp>
      <p:sp>
        <p:nvSpPr>
          <p:cNvPr id="15" name="Zástupný symbol pro číslo snímku 14">
            <a:extLst>
              <a:ext uri="{FF2B5EF4-FFF2-40B4-BE49-F238E27FC236}">
                <a16:creationId xmlns:a16="http://schemas.microsoft.com/office/drawing/2014/main" id="{000FC093-8747-483F-9044-477F70589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3955A-19FF-4C82-A86E-8D126695A98C}" type="slidenum">
              <a:rPr lang="cs-CZ" smtClean="0"/>
              <a:t>13</a:t>
            </a:fld>
            <a:endParaRPr lang="cs-CZ" dirty="0"/>
          </a:p>
        </p:txBody>
      </p:sp>
      <p:pic>
        <p:nvPicPr>
          <p:cNvPr id="4" name="Obrázek 3" descr="Informační systém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83" y="8750979"/>
            <a:ext cx="1650365" cy="16503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418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0E3208-B6B2-4019-8D14-29969A987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412" y="619626"/>
            <a:ext cx="13218679" cy="2326774"/>
          </a:xfrm>
        </p:spPr>
        <p:txBody>
          <a:bodyPr>
            <a:noAutofit/>
          </a:bodyPr>
          <a:lstStyle/>
          <a:p>
            <a:r>
              <a:rPr lang="cs-CZ" sz="8000" b="1" dirty="0" smtClean="0"/>
              <a:t>STRUKTURA BAKALÁŘSKÉ PRÁCE</a:t>
            </a:r>
            <a:endParaRPr lang="cs-CZ" sz="8000" b="1" dirty="0"/>
          </a:p>
        </p:txBody>
      </p:sp>
      <p:sp>
        <p:nvSpPr>
          <p:cNvPr id="15" name="Zástupný symbol pro číslo snímku 14">
            <a:extLst>
              <a:ext uri="{FF2B5EF4-FFF2-40B4-BE49-F238E27FC236}">
                <a16:creationId xmlns:a16="http://schemas.microsoft.com/office/drawing/2014/main" id="{000FC093-8747-483F-9044-477F70589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3955A-19FF-4C82-A86E-8D126695A98C}" type="slidenum">
              <a:rPr lang="cs-CZ" smtClean="0"/>
              <a:t>2</a:t>
            </a:fld>
            <a:endParaRPr lang="cs-CZ"/>
          </a:p>
        </p:txBody>
      </p:sp>
      <p:pic>
        <p:nvPicPr>
          <p:cNvPr id="7" name="Obrázek 6" descr="Informační systém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83" y="8750979"/>
            <a:ext cx="1650365" cy="16503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988291" y="2697018"/>
            <a:ext cx="1281083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4400" dirty="0" smtClean="0"/>
              <a:t>Motivace a důvody k řešení daného tématu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4400" dirty="0" smtClean="0"/>
              <a:t>Cíl práce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4400" dirty="0" smtClean="0"/>
              <a:t>Použité metody, analýzy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4400" dirty="0" smtClean="0"/>
              <a:t>Dosažené výsledky a přínos práce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4400" dirty="0" smtClean="0"/>
              <a:t>Závěrečné shrnutí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4400" dirty="0" smtClean="0"/>
              <a:t>Odpovědi na otázky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35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0E3208-B6B2-4019-8D14-29969A987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412" y="619626"/>
            <a:ext cx="13040439" cy="1643835"/>
          </a:xfrm>
        </p:spPr>
        <p:txBody>
          <a:bodyPr>
            <a:normAutofit/>
          </a:bodyPr>
          <a:lstStyle/>
          <a:p>
            <a:r>
              <a:rPr lang="cs-CZ" sz="4400" b="1" dirty="0" smtClean="0"/>
              <a:t>Motivace a důvody k řešení daného tématu </a:t>
            </a:r>
            <a:endParaRPr lang="cs-CZ" sz="4400" b="1" dirty="0"/>
          </a:p>
        </p:txBody>
      </p:sp>
      <p:sp>
        <p:nvSpPr>
          <p:cNvPr id="15" name="Zástupný symbol pro číslo snímku 14">
            <a:extLst>
              <a:ext uri="{FF2B5EF4-FFF2-40B4-BE49-F238E27FC236}">
                <a16:creationId xmlns:a16="http://schemas.microsoft.com/office/drawing/2014/main" id="{000FC093-8747-483F-9044-477F70589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3955A-19FF-4C82-A86E-8D126695A98C}" type="slidenum">
              <a:rPr lang="cs-CZ" smtClean="0"/>
              <a:t>3</a:t>
            </a:fld>
            <a:endParaRPr lang="cs-CZ"/>
          </a:p>
        </p:txBody>
      </p:sp>
      <p:pic>
        <p:nvPicPr>
          <p:cNvPr id="1026" name="Picture 2" descr="Chotěboř | Svazek obcí Podoubrav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027" y="7175291"/>
            <a:ext cx="5300581" cy="275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0092" y="2263461"/>
            <a:ext cx="5930516" cy="3636946"/>
          </a:xfrm>
          <a:prstGeom prst="rect">
            <a:avLst/>
          </a:prstGeom>
        </p:spPr>
      </p:pic>
      <p:pic>
        <p:nvPicPr>
          <p:cNvPr id="1028" name="Picture 4" descr="Sportovní stavby - ARCHITEP HK s.r.o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696" y="5017512"/>
            <a:ext cx="5300581" cy="353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 descr="Informační systém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83" y="8750979"/>
            <a:ext cx="1650365" cy="16503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895927" y="2263461"/>
            <a:ext cx="682567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 smtClean="0"/>
              <a:t>Aktuálnost daného tématu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 smtClean="0"/>
              <a:t>Zájem o dané téma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 smtClean="0"/>
              <a:t>Nové zkušenosti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1232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0E3208-B6B2-4019-8D14-29969A987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412" y="619626"/>
            <a:ext cx="13040439" cy="1643835"/>
          </a:xfrm>
        </p:spPr>
        <p:txBody>
          <a:bodyPr>
            <a:normAutofit/>
          </a:bodyPr>
          <a:lstStyle/>
          <a:p>
            <a:r>
              <a:rPr lang="cs-CZ" sz="4400" b="1" dirty="0" smtClean="0"/>
              <a:t>Cíl práce</a:t>
            </a:r>
            <a:endParaRPr lang="cs-CZ" sz="4400" b="1" dirty="0"/>
          </a:p>
        </p:txBody>
      </p:sp>
      <p:sp>
        <p:nvSpPr>
          <p:cNvPr id="15" name="Zástupný symbol pro číslo snímku 14">
            <a:extLst>
              <a:ext uri="{FF2B5EF4-FFF2-40B4-BE49-F238E27FC236}">
                <a16:creationId xmlns:a16="http://schemas.microsoft.com/office/drawing/2014/main" id="{000FC093-8747-483F-9044-477F70589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3955A-19FF-4C82-A86E-8D126695A98C}" type="slidenum">
              <a:rPr lang="cs-CZ" smtClean="0"/>
              <a:t>4</a:t>
            </a:fld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57" y="1902474"/>
            <a:ext cx="4724688" cy="265763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237" y="1498288"/>
            <a:ext cx="4481208" cy="252067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2367" y="6603680"/>
            <a:ext cx="5278870" cy="350526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2EE7B4B-2627-4F68-AF8F-0AF772792455}"/>
              </a:ext>
            </a:extLst>
          </p:cNvPr>
          <p:cNvPicPr/>
          <p:nvPr/>
        </p:nvPicPr>
        <p:blipFill rotWithShape="1">
          <a:blip r:embed="rId6"/>
          <a:srcRect l="19156" t="13683" r="24280" b="5165"/>
          <a:stretch/>
        </p:blipFill>
        <p:spPr bwMode="auto">
          <a:xfrm>
            <a:off x="10407998" y="6518278"/>
            <a:ext cx="3941939" cy="36760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774412" y="4848174"/>
            <a:ext cx="1405918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i="1" dirty="0" smtClean="0"/>
              <a:t>„</a:t>
            </a:r>
            <a:r>
              <a:rPr lang="cs-CZ" sz="3200" i="1" dirty="0" smtClean="0"/>
              <a:t>Cílem </a:t>
            </a:r>
            <a:r>
              <a:rPr lang="cs-CZ" sz="3200" i="1" dirty="0"/>
              <a:t>práce je vybrat vhodnou lokalitu pro výstavbu, zpracovat architektonickou studii s dispozičním a hmotovým řešením objektu a projektovou dokumentaci na úrovni dokumentace ke stavebnímu povolení bez specializací</a:t>
            </a:r>
            <a:r>
              <a:rPr lang="cs-CZ" sz="3200" i="1" dirty="0" smtClean="0"/>
              <a:t>.“</a:t>
            </a:r>
            <a:endParaRPr lang="cs-CZ" sz="3200" i="1" dirty="0"/>
          </a:p>
          <a:p>
            <a:endParaRPr lang="cs-CZ" dirty="0"/>
          </a:p>
        </p:txBody>
      </p:sp>
      <p:pic>
        <p:nvPicPr>
          <p:cNvPr id="9" name="Obrázek 8" descr="Informační systém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83" y="8750979"/>
            <a:ext cx="1650365" cy="16503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765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0E3208-B6B2-4019-8D14-29969A987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412" y="619626"/>
            <a:ext cx="13040439" cy="1643835"/>
          </a:xfrm>
        </p:spPr>
        <p:txBody>
          <a:bodyPr>
            <a:normAutofit/>
          </a:bodyPr>
          <a:lstStyle/>
          <a:p>
            <a:r>
              <a:rPr lang="cs-CZ" sz="4400" b="1" dirty="0"/>
              <a:t>P</a:t>
            </a:r>
            <a:r>
              <a:rPr lang="cs-CZ" sz="4400" b="1" dirty="0" smtClean="0"/>
              <a:t>oužité metody, analýzy </a:t>
            </a:r>
            <a:endParaRPr lang="cs-CZ" sz="4400" b="1" dirty="0"/>
          </a:p>
        </p:txBody>
      </p:sp>
      <p:sp>
        <p:nvSpPr>
          <p:cNvPr id="15" name="Zástupný symbol pro číslo snímku 14">
            <a:extLst>
              <a:ext uri="{FF2B5EF4-FFF2-40B4-BE49-F238E27FC236}">
                <a16:creationId xmlns:a16="http://schemas.microsoft.com/office/drawing/2014/main" id="{000FC093-8747-483F-9044-477F70589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3955A-19FF-4C82-A86E-8D126695A98C}" type="slidenum">
              <a:rPr lang="cs-CZ" smtClean="0"/>
              <a:t>5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204771C-8F66-4A92-8895-92BBB24ED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0491" y="3795203"/>
            <a:ext cx="8125243" cy="648640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C7C92DC-2EFD-4424-843A-D6FB18F2A828}"/>
              </a:ext>
            </a:extLst>
          </p:cNvPr>
          <p:cNvSpPr txBox="1"/>
          <p:nvPr/>
        </p:nvSpPr>
        <p:spPr>
          <a:xfrm>
            <a:off x="9921507" y="4660808"/>
            <a:ext cx="2479446" cy="47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480" b="1" dirty="0"/>
              <a:t>Lokalita č. 1: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53CDC1E-1B4C-461F-B2CB-EA1B005A757A}"/>
              </a:ext>
            </a:extLst>
          </p:cNvPr>
          <p:cNvSpPr txBox="1"/>
          <p:nvPr/>
        </p:nvSpPr>
        <p:spPr>
          <a:xfrm>
            <a:off x="8100290" y="8297022"/>
            <a:ext cx="2479446" cy="47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480" b="1" dirty="0"/>
              <a:t>Lokalita č. 2: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92A1C7C-E754-4705-AE04-B39431B4B37E}"/>
              </a:ext>
            </a:extLst>
          </p:cNvPr>
          <p:cNvSpPr txBox="1"/>
          <p:nvPr/>
        </p:nvSpPr>
        <p:spPr>
          <a:xfrm>
            <a:off x="12503035" y="6801418"/>
            <a:ext cx="2479446" cy="47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480" b="1" dirty="0"/>
              <a:t>Lokalita č. 3: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D6160E0-8405-4DB4-BDE5-76C124F0654B}"/>
              </a:ext>
            </a:extLst>
          </p:cNvPr>
          <p:cNvSpPr txBox="1"/>
          <p:nvPr/>
        </p:nvSpPr>
        <p:spPr>
          <a:xfrm>
            <a:off x="7433519" y="9792080"/>
            <a:ext cx="2479446" cy="47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480" b="1" dirty="0"/>
              <a:t>Lokalita č. 4:</a:t>
            </a:r>
          </a:p>
        </p:txBody>
      </p:sp>
      <p:graphicFrame>
        <p:nvGraphicFramePr>
          <p:cNvPr id="10" name="Tabulka 9">
            <a:extLst>
              <a:ext uri="{FF2B5EF4-FFF2-40B4-BE49-F238E27FC236}">
                <a16:creationId xmlns:a16="http://schemas.microsoft.com/office/drawing/2014/main" id="{E8CA45A9-BE16-46A5-8150-0A329565A5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7148164"/>
              </p:ext>
            </p:extLst>
          </p:nvPr>
        </p:nvGraphicFramePr>
        <p:xfrm>
          <a:off x="887601" y="1840322"/>
          <a:ext cx="7094837" cy="7185887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819010">
                  <a:extLst>
                    <a:ext uri="{9D8B030D-6E8A-4147-A177-3AD203B41FA5}">
                      <a16:colId xmlns:a16="http://schemas.microsoft.com/office/drawing/2014/main" val="1614374875"/>
                    </a:ext>
                  </a:extLst>
                </a:gridCol>
                <a:gridCol w="710103">
                  <a:extLst>
                    <a:ext uri="{9D8B030D-6E8A-4147-A177-3AD203B41FA5}">
                      <a16:colId xmlns:a16="http://schemas.microsoft.com/office/drawing/2014/main" val="556720083"/>
                    </a:ext>
                  </a:extLst>
                </a:gridCol>
                <a:gridCol w="1141431">
                  <a:extLst>
                    <a:ext uri="{9D8B030D-6E8A-4147-A177-3AD203B41FA5}">
                      <a16:colId xmlns:a16="http://schemas.microsoft.com/office/drawing/2014/main" val="2854577423"/>
                    </a:ext>
                  </a:extLst>
                </a:gridCol>
                <a:gridCol w="1141431">
                  <a:extLst>
                    <a:ext uri="{9D8B030D-6E8A-4147-A177-3AD203B41FA5}">
                      <a16:colId xmlns:a16="http://schemas.microsoft.com/office/drawing/2014/main" val="2295755063"/>
                    </a:ext>
                  </a:extLst>
                </a:gridCol>
                <a:gridCol w="1141431">
                  <a:extLst>
                    <a:ext uri="{9D8B030D-6E8A-4147-A177-3AD203B41FA5}">
                      <a16:colId xmlns:a16="http://schemas.microsoft.com/office/drawing/2014/main" val="1843866766"/>
                    </a:ext>
                  </a:extLst>
                </a:gridCol>
                <a:gridCol w="1141431">
                  <a:extLst>
                    <a:ext uri="{9D8B030D-6E8A-4147-A177-3AD203B41FA5}">
                      <a16:colId xmlns:a16="http://schemas.microsoft.com/office/drawing/2014/main" val="911771676"/>
                    </a:ext>
                  </a:extLst>
                </a:gridCol>
              </a:tblGrid>
              <a:tr h="94335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800" dirty="0">
                          <a:effectLst/>
                        </a:rPr>
                        <a:t>MCA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800" dirty="0">
                          <a:effectLst/>
                        </a:rPr>
                        <a:t>VÁHA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800">
                          <a:effectLst/>
                        </a:rPr>
                        <a:t>Lokalita č. 1</a:t>
                      </a:r>
                      <a:endParaRPr lang="cs-CZ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800">
                          <a:effectLst/>
                        </a:rPr>
                        <a:t>Lokalita č. 2</a:t>
                      </a:r>
                      <a:endParaRPr lang="cs-CZ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Lokalita č. 3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800">
                          <a:effectLst/>
                        </a:rPr>
                        <a:t>Lokalita č. 4</a:t>
                      </a:r>
                      <a:endParaRPr lang="cs-CZ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59659712"/>
                  </a:ext>
                </a:extLst>
              </a:tr>
              <a:tr h="85158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cs-CZ" sz="1800" dirty="0">
                          <a:effectLst/>
                        </a:rPr>
                        <a:t>VELIKOST POZEMKU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800" dirty="0">
                          <a:effectLst/>
                        </a:rPr>
                        <a:t>3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800" dirty="0">
                          <a:effectLst/>
                        </a:rPr>
                        <a:t>1x3=3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800" dirty="0">
                          <a:effectLst/>
                        </a:rPr>
                        <a:t>2x3=6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800" dirty="0">
                          <a:effectLst/>
                        </a:rPr>
                        <a:t>4x3=12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800">
                          <a:effectLst/>
                        </a:rPr>
                        <a:t>3x3=9</a:t>
                      </a:r>
                      <a:endParaRPr lang="cs-CZ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86580578"/>
                  </a:ext>
                </a:extLst>
              </a:tr>
              <a:tr h="85158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cs-CZ" sz="1800">
                          <a:effectLst/>
                        </a:rPr>
                        <a:t>DOSTUPNOST POZEMKU</a:t>
                      </a:r>
                      <a:endParaRPr lang="cs-CZ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800" dirty="0">
                          <a:effectLst/>
                        </a:rPr>
                        <a:t>3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800" dirty="0">
                          <a:effectLst/>
                        </a:rPr>
                        <a:t>3x3=9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800" dirty="0">
                          <a:effectLst/>
                        </a:rPr>
                        <a:t>2x3=6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800" dirty="0">
                          <a:effectLst/>
                        </a:rPr>
                        <a:t>4x3=12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800">
                          <a:effectLst/>
                        </a:rPr>
                        <a:t>1x3=3</a:t>
                      </a:r>
                      <a:endParaRPr lang="cs-CZ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11775408"/>
                  </a:ext>
                </a:extLst>
              </a:tr>
              <a:tr h="127737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cs-CZ" sz="1800">
                          <a:effectLst/>
                        </a:rPr>
                        <a:t>UMÍSTĚNÍ POZEMKU A JEHO TVAR</a:t>
                      </a:r>
                      <a:endParaRPr lang="cs-CZ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800" dirty="0">
                          <a:effectLst/>
                        </a:rPr>
                        <a:t>2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800" dirty="0">
                          <a:effectLst/>
                        </a:rPr>
                        <a:t>3x2=6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800" dirty="0">
                          <a:effectLst/>
                        </a:rPr>
                        <a:t>2x2=4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800" dirty="0">
                          <a:effectLst/>
                        </a:rPr>
                        <a:t>4x2=8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800">
                          <a:effectLst/>
                        </a:rPr>
                        <a:t>1x2=2</a:t>
                      </a:r>
                      <a:endParaRPr lang="cs-CZ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3288946"/>
                  </a:ext>
                </a:extLst>
              </a:tr>
              <a:tr h="85158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cs-CZ" sz="1800">
                          <a:effectLst/>
                        </a:rPr>
                        <a:t>OKOLNÍ ZÁSTAVBA</a:t>
                      </a:r>
                      <a:endParaRPr lang="cs-CZ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800">
                          <a:effectLst/>
                        </a:rPr>
                        <a:t>2</a:t>
                      </a:r>
                      <a:endParaRPr lang="cs-CZ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800" dirty="0">
                          <a:effectLst/>
                        </a:rPr>
                        <a:t>3x2=6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800" dirty="0">
                          <a:effectLst/>
                        </a:rPr>
                        <a:t>1x2=2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800" dirty="0">
                          <a:effectLst/>
                        </a:rPr>
                        <a:t>2x2=4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800">
                          <a:effectLst/>
                        </a:rPr>
                        <a:t>4x2=8</a:t>
                      </a:r>
                      <a:endParaRPr lang="cs-CZ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10819940"/>
                  </a:ext>
                </a:extLst>
              </a:tr>
              <a:tr h="85158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cs-CZ" sz="1800">
                          <a:effectLst/>
                        </a:rPr>
                        <a:t>SKLON POZEMKU</a:t>
                      </a:r>
                      <a:endParaRPr lang="cs-CZ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800">
                          <a:effectLst/>
                        </a:rPr>
                        <a:t>1</a:t>
                      </a:r>
                      <a:endParaRPr lang="cs-CZ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800">
                          <a:effectLst/>
                        </a:rPr>
                        <a:t>3x1=3</a:t>
                      </a:r>
                      <a:endParaRPr lang="cs-CZ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800" dirty="0">
                          <a:effectLst/>
                        </a:rPr>
                        <a:t>2x1=2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800" dirty="0">
                          <a:effectLst/>
                        </a:rPr>
                        <a:t>4x1=4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800" dirty="0">
                          <a:effectLst/>
                        </a:rPr>
                        <a:t>1x1=1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92787385"/>
                  </a:ext>
                </a:extLst>
              </a:tr>
              <a:tr h="85158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cs-CZ" sz="1800">
                          <a:effectLst/>
                        </a:rPr>
                        <a:t>SPORTOVIŠTĚ V OKOLÍ</a:t>
                      </a:r>
                      <a:endParaRPr lang="cs-CZ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800">
                          <a:effectLst/>
                        </a:rPr>
                        <a:t>3</a:t>
                      </a:r>
                      <a:endParaRPr lang="cs-CZ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800">
                          <a:effectLst/>
                        </a:rPr>
                        <a:t>3x3=9</a:t>
                      </a:r>
                      <a:endParaRPr lang="cs-CZ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800">
                          <a:effectLst/>
                        </a:rPr>
                        <a:t>2x3=6</a:t>
                      </a:r>
                      <a:endParaRPr lang="cs-CZ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800" dirty="0">
                          <a:effectLst/>
                        </a:rPr>
                        <a:t>4x3=12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800" dirty="0">
                          <a:effectLst/>
                        </a:rPr>
                        <a:t>1x3=3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91719381"/>
                  </a:ext>
                </a:extLst>
              </a:tr>
              <a:tr h="70725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cs-CZ" sz="1800">
                          <a:effectLst/>
                        </a:rPr>
                        <a:t>VYHODNOCENÍ</a:t>
                      </a:r>
                      <a:endParaRPr lang="cs-CZ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cs-CZ" sz="1800">
                          <a:effectLst/>
                        </a:rPr>
                        <a:t> </a:t>
                      </a:r>
                      <a:endParaRPr lang="cs-CZ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800">
                          <a:effectLst/>
                        </a:rPr>
                        <a:t>36</a:t>
                      </a:r>
                      <a:endParaRPr lang="cs-CZ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800" dirty="0">
                          <a:effectLst/>
                        </a:rPr>
                        <a:t>26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800" b="1" dirty="0">
                          <a:effectLst/>
                        </a:rPr>
                        <a:t>52</a:t>
                      </a:r>
                      <a:endParaRPr lang="cs-CZ" sz="18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800" dirty="0">
                          <a:effectLst/>
                        </a:rPr>
                        <a:t>26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7674087"/>
                  </a:ext>
                </a:extLst>
              </a:tr>
            </a:tbl>
          </a:graphicData>
        </a:graphic>
      </p:graphicFrame>
      <p:sp>
        <p:nvSpPr>
          <p:cNvPr id="30" name="TextovéPole 29"/>
          <p:cNvSpPr txBox="1"/>
          <p:nvPr/>
        </p:nvSpPr>
        <p:spPr>
          <a:xfrm>
            <a:off x="8095627" y="801522"/>
            <a:ext cx="64100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 smtClean="0"/>
              <a:t>Analýza plaveckých bazénů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 smtClean="0"/>
              <a:t>Analýza venkovních koupališť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 smtClean="0"/>
              <a:t>Analýza vodních ploch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/>
              <a:t>MAC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3200" dirty="0" smtClean="0"/>
          </a:p>
          <a:p>
            <a:endParaRPr lang="cs-CZ" sz="3200" dirty="0"/>
          </a:p>
        </p:txBody>
      </p:sp>
      <p:pic>
        <p:nvPicPr>
          <p:cNvPr id="11" name="Obrázek 10" descr="Informační systém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93" y="8828604"/>
            <a:ext cx="1650365" cy="16503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240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0E3208-B6B2-4019-8D14-29969A987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412" y="619626"/>
            <a:ext cx="13040439" cy="1643835"/>
          </a:xfrm>
        </p:spPr>
        <p:txBody>
          <a:bodyPr>
            <a:normAutofit/>
          </a:bodyPr>
          <a:lstStyle/>
          <a:p>
            <a:r>
              <a:rPr lang="cs-CZ" sz="4400" b="1" dirty="0" smtClean="0"/>
              <a:t>Dosažené výsledky a přínos práce</a:t>
            </a:r>
            <a:endParaRPr lang="cs-CZ" sz="4400" b="1" dirty="0"/>
          </a:p>
        </p:txBody>
      </p:sp>
      <p:sp>
        <p:nvSpPr>
          <p:cNvPr id="15" name="Zástupný symbol pro číslo snímku 14">
            <a:extLst>
              <a:ext uri="{FF2B5EF4-FFF2-40B4-BE49-F238E27FC236}">
                <a16:creationId xmlns:a16="http://schemas.microsoft.com/office/drawing/2014/main" id="{000FC093-8747-483F-9044-477F70589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3955A-19FF-4C82-A86E-8D126695A98C}" type="slidenum">
              <a:rPr lang="cs-CZ" smtClean="0"/>
              <a:t>6</a:t>
            </a:fld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868218" y="1893446"/>
            <a:ext cx="65301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 smtClean="0"/>
              <a:t>Textová část BP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 smtClean="0"/>
              <a:t>Booklet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 smtClean="0"/>
              <a:t>Dokumentace pro stavební povolení </a:t>
            </a:r>
            <a:endParaRPr lang="cs-CZ" sz="32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226" y="3620417"/>
            <a:ext cx="2785229" cy="3951259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7505" y="2042127"/>
            <a:ext cx="7080283" cy="3619764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2721" y="6582103"/>
            <a:ext cx="2702118" cy="3801404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9716" y="6385630"/>
            <a:ext cx="5708073" cy="3997877"/>
          </a:xfrm>
          <a:prstGeom prst="rect">
            <a:avLst/>
          </a:prstGeom>
        </p:spPr>
      </p:pic>
      <p:pic>
        <p:nvPicPr>
          <p:cNvPr id="9" name="Obrázek 8" descr="Informační systém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83" y="8750979"/>
            <a:ext cx="1650365" cy="16503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150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0E3208-B6B2-4019-8D14-29969A987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412" y="619626"/>
            <a:ext cx="13040439" cy="1643835"/>
          </a:xfrm>
        </p:spPr>
        <p:txBody>
          <a:bodyPr>
            <a:normAutofit/>
          </a:bodyPr>
          <a:lstStyle/>
          <a:p>
            <a:r>
              <a:rPr lang="cs-CZ" sz="4400" b="1" dirty="0" smtClean="0"/>
              <a:t>Závěrečné shrnutí</a:t>
            </a:r>
            <a:endParaRPr lang="cs-CZ" sz="4400" b="1" dirty="0"/>
          </a:p>
        </p:txBody>
      </p:sp>
      <p:sp>
        <p:nvSpPr>
          <p:cNvPr id="15" name="Zástupný symbol pro číslo snímku 14">
            <a:extLst>
              <a:ext uri="{FF2B5EF4-FFF2-40B4-BE49-F238E27FC236}">
                <a16:creationId xmlns:a16="http://schemas.microsoft.com/office/drawing/2014/main" id="{000FC093-8747-483F-9044-477F70589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3955A-19FF-4C82-A86E-8D126695A98C}" type="slidenum">
              <a:rPr lang="cs-CZ" smtClean="0"/>
              <a:t>7</a:t>
            </a:fld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504" y="3001818"/>
            <a:ext cx="11071878" cy="6227930"/>
          </a:xfrm>
          <a:prstGeom prst="rect">
            <a:avLst/>
          </a:prstGeom>
        </p:spPr>
      </p:pic>
      <p:pic>
        <p:nvPicPr>
          <p:cNvPr id="5" name="Obrázek 4" descr="Informační systém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83" y="8750979"/>
            <a:ext cx="1650365" cy="165036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ovéPole 3"/>
          <p:cNvSpPr txBox="1"/>
          <p:nvPr/>
        </p:nvSpPr>
        <p:spPr>
          <a:xfrm>
            <a:off x="942109" y="2022764"/>
            <a:ext cx="7934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Cíl práce byl splněn. 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57231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0E3208-B6B2-4019-8D14-29969A987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412" y="619626"/>
            <a:ext cx="13040439" cy="1643835"/>
          </a:xfrm>
        </p:spPr>
        <p:txBody>
          <a:bodyPr>
            <a:normAutofit/>
          </a:bodyPr>
          <a:lstStyle/>
          <a:p>
            <a:r>
              <a:rPr lang="cs-CZ" sz="4400" b="1" dirty="0" smtClean="0"/>
              <a:t>Odpovědi na otázky </a:t>
            </a:r>
            <a:endParaRPr lang="cs-CZ" sz="4400" b="1" dirty="0"/>
          </a:p>
        </p:txBody>
      </p:sp>
      <p:sp>
        <p:nvSpPr>
          <p:cNvPr id="15" name="Zástupný symbol pro číslo snímku 14">
            <a:extLst>
              <a:ext uri="{FF2B5EF4-FFF2-40B4-BE49-F238E27FC236}">
                <a16:creationId xmlns:a16="http://schemas.microsoft.com/office/drawing/2014/main" id="{000FC093-8747-483F-9044-477F70589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3955A-19FF-4C82-A86E-8D126695A98C}" type="slidenum">
              <a:rPr lang="cs-CZ" smtClean="0"/>
              <a:t>8</a:t>
            </a:fld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 flipH="1">
            <a:off x="886227" y="2031999"/>
            <a:ext cx="133008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cs-CZ" sz="3200" b="1" dirty="0" smtClean="0"/>
              <a:t>Proč </a:t>
            </a:r>
            <a:r>
              <a:rPr lang="cs-CZ" sz="3200" b="1" dirty="0"/>
              <a:t>nelze v části B řešit jednotlivé kapitoly pouze odkazem na jinou </a:t>
            </a:r>
            <a:r>
              <a:rPr lang="cs-CZ" sz="3200" b="1" dirty="0" smtClean="0"/>
              <a:t>část?</a:t>
            </a:r>
          </a:p>
          <a:p>
            <a:pPr marL="457200" indent="-457200">
              <a:buAutoNum type="arabicPeriod"/>
            </a:pPr>
            <a:endParaRPr lang="cs-CZ" sz="3200" b="1" dirty="0"/>
          </a:p>
          <a:p>
            <a:r>
              <a:rPr lang="cs-CZ" sz="3200" dirty="0"/>
              <a:t>Vyhláška č. 499/2006 Sb. – o dokumentaci staveb</a:t>
            </a:r>
          </a:p>
          <a:p>
            <a:endParaRPr lang="cs-CZ" sz="2400" b="1" dirty="0" smtClean="0"/>
          </a:p>
          <a:p>
            <a:pPr marL="342900" indent="-342900">
              <a:buAutoNum type="arabicParenR"/>
            </a:pPr>
            <a:endParaRPr lang="cs-CZ" sz="2400" b="1" dirty="0"/>
          </a:p>
        </p:txBody>
      </p:sp>
      <p:pic>
        <p:nvPicPr>
          <p:cNvPr id="5" name="Obrázek 4" descr="Informační systém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83" y="8750979"/>
            <a:ext cx="1650365" cy="16503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416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0E3208-B6B2-4019-8D14-29969A987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412" y="619626"/>
            <a:ext cx="13040439" cy="1643835"/>
          </a:xfrm>
        </p:spPr>
        <p:txBody>
          <a:bodyPr>
            <a:normAutofit/>
          </a:bodyPr>
          <a:lstStyle/>
          <a:p>
            <a:r>
              <a:rPr lang="cs-CZ" sz="4400" b="1" dirty="0" smtClean="0"/>
              <a:t>Odpovědi</a:t>
            </a:r>
            <a:r>
              <a:rPr lang="cs-CZ" sz="4000" b="1" dirty="0" smtClean="0"/>
              <a:t> na otázky </a:t>
            </a:r>
            <a:endParaRPr lang="cs-CZ" sz="4000" b="1" dirty="0"/>
          </a:p>
        </p:txBody>
      </p:sp>
      <p:sp>
        <p:nvSpPr>
          <p:cNvPr id="15" name="Zástupný symbol pro číslo snímku 14">
            <a:extLst>
              <a:ext uri="{FF2B5EF4-FFF2-40B4-BE49-F238E27FC236}">
                <a16:creationId xmlns:a16="http://schemas.microsoft.com/office/drawing/2014/main" id="{000FC093-8747-483F-9044-477F70589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3955A-19FF-4C82-A86E-8D126695A98C}" type="slidenum">
              <a:rPr lang="cs-CZ" smtClean="0"/>
              <a:t>9</a:t>
            </a:fld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 flipH="1">
            <a:off x="886227" y="2031999"/>
            <a:ext cx="1330082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2</a:t>
            </a:r>
            <a:r>
              <a:rPr lang="cs-CZ" sz="3200" b="1" dirty="0" smtClean="0"/>
              <a:t>. </a:t>
            </a:r>
            <a:r>
              <a:rPr lang="cs-CZ" sz="3200" b="1" dirty="0"/>
              <a:t>Jaký by byl možný jiný způsob zastřešení plaveckého </a:t>
            </a:r>
            <a:r>
              <a:rPr lang="cs-CZ" sz="3200" b="1" dirty="0" smtClean="0"/>
              <a:t>bazénu?</a:t>
            </a:r>
          </a:p>
          <a:p>
            <a:pPr marL="342900" indent="-342900">
              <a:buAutoNum type="arabicParenR"/>
            </a:pPr>
            <a:endParaRPr lang="cs-CZ" sz="2400" b="1" dirty="0" smtClean="0"/>
          </a:p>
          <a:p>
            <a:pPr marL="342900" indent="-342900">
              <a:buAutoNum type="arabicParenR"/>
            </a:pPr>
            <a:endParaRPr lang="cs-CZ" sz="2400" b="1" dirty="0" smtClean="0"/>
          </a:p>
          <a:p>
            <a:pPr marL="342900" indent="-342900">
              <a:buAutoNum type="arabicParenR"/>
            </a:pPr>
            <a:endParaRPr lang="cs-CZ" sz="2400" b="1" dirty="0"/>
          </a:p>
        </p:txBody>
      </p:sp>
      <p:pic>
        <p:nvPicPr>
          <p:cNvPr id="1026" name="Picture 2" descr="Haly z lehké montované ocelové konstrukce - Mr. Merk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27" y="2816829"/>
            <a:ext cx="5514975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7732" y="6602234"/>
            <a:ext cx="10032163" cy="3510338"/>
          </a:xfrm>
          <a:prstGeom prst="rect">
            <a:avLst/>
          </a:prstGeom>
        </p:spPr>
      </p:pic>
      <p:pic>
        <p:nvPicPr>
          <p:cNvPr id="7" name="Obrázek 6" descr="Informační systém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83" y="8750979"/>
            <a:ext cx="1650365" cy="16503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434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942</TotalTime>
  <Words>390</Words>
  <Application>Microsoft Office PowerPoint</Application>
  <PresentationFormat>Vlastní</PresentationFormat>
  <Paragraphs>172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Motiv Office</vt:lpstr>
      <vt:lpstr>Prezentace aplikace PowerPoint</vt:lpstr>
      <vt:lpstr>STRUKTURA BAKALÁŘSKÉ PRÁCE</vt:lpstr>
      <vt:lpstr>Motivace a důvody k řešení daného tématu </vt:lpstr>
      <vt:lpstr>Cíl práce</vt:lpstr>
      <vt:lpstr>Použité metody, analýzy </vt:lpstr>
      <vt:lpstr>Dosažené výsledky a přínos práce</vt:lpstr>
      <vt:lpstr>Závěrečné shrnutí</vt:lpstr>
      <vt:lpstr>Odpovědi na otázky </vt:lpstr>
      <vt:lpstr>Odpovědi na otázky </vt:lpstr>
      <vt:lpstr>Odpovědi na otázky </vt:lpstr>
      <vt:lpstr>Odpovědi na otázky </vt:lpstr>
      <vt:lpstr>Odpovědi na otázky </vt:lpstr>
      <vt:lpstr>DĚKUJI ZA POZORNOST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PLAVECKÝ BAZÉN CHOTĚBOŘ   BAKALÁŘSKÁ PRÁCE</dc:title>
  <dc:creator>Michaela Hulinková</dc:creator>
  <cp:lastModifiedBy>Michaela Hulinková</cp:lastModifiedBy>
  <cp:revision>102</cp:revision>
  <cp:lastPrinted>2020-06-09T13:26:04Z</cp:lastPrinted>
  <dcterms:created xsi:type="dcterms:W3CDTF">2020-04-22T06:40:56Z</dcterms:created>
  <dcterms:modified xsi:type="dcterms:W3CDTF">2020-06-09T13:26:16Z</dcterms:modified>
</cp:coreProperties>
</file>