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0" r:id="rId3"/>
    <p:sldId id="269" r:id="rId4"/>
    <p:sldId id="268" r:id="rId5"/>
    <p:sldId id="262" r:id="rId6"/>
    <p:sldId id="264" r:id="rId7"/>
    <p:sldId id="257" r:id="rId8"/>
    <p:sldId id="258" r:id="rId9"/>
    <p:sldId id="259" r:id="rId10"/>
    <p:sldId id="260" r:id="rId11"/>
    <p:sldId id="261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2" d="100"/>
          <a:sy n="72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791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97045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45064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6679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27947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3937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87820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166494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7487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4452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2875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2113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92241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6355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996071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59498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1D4B9-B942-4025-A5B2-0A4C9257E673}" type="datetimeFigureOut">
              <a:rPr lang="cs-CZ" smtClean="0"/>
              <a:t>9.6.2020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5A27272-F84C-4570-B487-9A08C4DA5DD6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398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s://scontent-prg1-1.xx.fbcdn.net/v/t1.15752-9/93373814_1816798675117612_1572405385539616768_n.jpg?_nc_cat=111&amp;_nc_sid=b96e70&amp;_nc_ohc=oHzXhisNfdoAX9-u7HT&amp;_nc_ht=scontent-prg1-1.xx&amp;oh=2730135747eb97349c85f105e41fa315&amp;oe=5EB907D0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6574DBE-390D-4562-A977-B30A64F619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378226"/>
            <a:ext cx="7766936" cy="2672610"/>
          </a:xfrm>
        </p:spPr>
        <p:txBody>
          <a:bodyPr>
            <a:normAutofit/>
          </a:bodyPr>
          <a:lstStyle/>
          <a:p>
            <a:r>
              <a:rPr lang="cs-CZ" b="1" dirty="0"/>
              <a:t>Stavebně historický průzkum kostela sv. Václava na Žďáru</a:t>
            </a:r>
            <a:endParaRPr lang="cs-CZ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097F0FA-2664-4C4C-B6A2-91F1BE2CE80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Autor bakalářské práce: Tereza Palečková, učo 17919</a:t>
            </a:r>
          </a:p>
          <a:p>
            <a:r>
              <a:rPr lang="cs-CZ" dirty="0"/>
              <a:t>Vedoucí bakalářské práce: doc. Dr. Ing. Luboš </a:t>
            </a:r>
            <a:r>
              <a:rPr lang="cs-CZ" dirty="0" err="1"/>
              <a:t>Podolka</a:t>
            </a:r>
            <a:r>
              <a:rPr lang="cs-CZ" dirty="0"/>
              <a:t>, učo 6177</a:t>
            </a:r>
          </a:p>
          <a:p>
            <a:r>
              <a:rPr lang="cs-CZ" dirty="0"/>
              <a:t>Oponent bakalářské práce: Mgr. Jana Pavlíčková </a:t>
            </a:r>
            <a:r>
              <a:rPr lang="cs-CZ" dirty="0" err="1"/>
              <a:t>Hlebová</a:t>
            </a:r>
            <a:r>
              <a:rPr lang="cs-CZ" dirty="0"/>
              <a:t>, učo 12274</a:t>
            </a:r>
          </a:p>
        </p:txBody>
      </p:sp>
      <p:pic>
        <p:nvPicPr>
          <p:cNvPr id="1026" name="Picture 2" descr="Vysoká škola technická a ekonomická v Českých Budějovicích">
            <a:extLst>
              <a:ext uri="{FF2B5EF4-FFF2-40B4-BE49-F238E27FC236}">
                <a16:creationId xmlns:a16="http://schemas.microsoft.com/office/drawing/2014/main" id="{FAB04413-E584-4D83-8D37-0DA03D3495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498" y="5697135"/>
            <a:ext cx="6859300" cy="8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99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135264E-4F4D-4D2F-B5B6-0B952B77F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Použité metody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055FAF7-F4F2-49A4-9C31-F2C368FFF5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cs-CZ" sz="2400" dirty="0"/>
              <a:t>Metoda sběru informací</a:t>
            </a:r>
          </a:p>
          <a:p>
            <a:pPr lvl="1"/>
            <a:r>
              <a:rPr lang="cs-CZ" sz="2200" dirty="0"/>
              <a:t>Kroniky, Muzeum jižního Plzeňska, místopisy, turističtí průvodci, atd…</a:t>
            </a:r>
          </a:p>
          <a:p>
            <a:r>
              <a:rPr lang="cs-CZ" sz="2400" dirty="0"/>
              <a:t>Metoda fotodokumentace</a:t>
            </a:r>
          </a:p>
          <a:p>
            <a:r>
              <a:rPr lang="cs-CZ" sz="2400" dirty="0"/>
              <a:t>Metoda vlastního zaměření a zakreslení</a:t>
            </a:r>
          </a:p>
          <a:p>
            <a:r>
              <a:rPr lang="cs-CZ" sz="2400" dirty="0"/>
              <a:t>Metoda vyhodnocení vlastních informací</a:t>
            </a:r>
          </a:p>
        </p:txBody>
      </p:sp>
      <p:pic>
        <p:nvPicPr>
          <p:cNvPr id="4" name="Picture 2" descr="Vysoká škola technická a ekonomická v Českých Budějovicích">
            <a:extLst>
              <a:ext uri="{FF2B5EF4-FFF2-40B4-BE49-F238E27FC236}">
                <a16:creationId xmlns:a16="http://schemas.microsoft.com/office/drawing/2014/main" id="{E2BAA783-73EF-4C2C-AEBA-2914C8A95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838515"/>
            <a:ext cx="6859300" cy="8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05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DF7560-ACA4-446A-9410-0899A5124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Dosažené výsledky a přínos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E11051A-0F70-4285-9699-FF03761AC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09530"/>
            <a:ext cx="8596668" cy="3761989"/>
          </a:xfrm>
        </p:spPr>
        <p:txBody>
          <a:bodyPr>
            <a:normAutofit/>
          </a:bodyPr>
          <a:lstStyle/>
          <a:p>
            <a:r>
              <a:rPr lang="cs-CZ" sz="2400" dirty="0"/>
              <a:t>Zpracování stavebně historického průzkumu pro kostel sv. Václava na Žďáru</a:t>
            </a:r>
            <a:endParaRPr lang="cs-CZ" sz="2000" dirty="0"/>
          </a:p>
          <a:p>
            <a:pPr lvl="1"/>
            <a:r>
              <a:rPr lang="cs-CZ" sz="2200" dirty="0"/>
              <a:t>Ucelený zdroj informací o objektu</a:t>
            </a:r>
          </a:p>
          <a:p>
            <a:pPr lvl="1"/>
            <a:r>
              <a:rPr lang="cs-CZ" sz="2200" dirty="0"/>
              <a:t>Návrh na odstranění závad</a:t>
            </a:r>
          </a:p>
          <a:p>
            <a:pPr marL="457200" lvl="1" indent="0">
              <a:buNone/>
            </a:pPr>
            <a:endParaRPr lang="cs-CZ" sz="2200" dirty="0"/>
          </a:p>
        </p:txBody>
      </p:sp>
      <p:pic>
        <p:nvPicPr>
          <p:cNvPr id="4" name="Picture 2" descr="Vysoká škola technická a ekonomická v Českých Budějovicích">
            <a:extLst>
              <a:ext uri="{FF2B5EF4-FFF2-40B4-BE49-F238E27FC236}">
                <a16:creationId xmlns:a16="http://schemas.microsoft.com/office/drawing/2014/main" id="{EDCC0203-473E-458E-B313-5ACB1D6FE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838515"/>
            <a:ext cx="6859300" cy="8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67513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A40A9E-2A3B-4831-B6DB-ECCC3D267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Závěrečné shrnutí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72EFA7-2F16-488C-BD04-44004378B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34387"/>
            <a:ext cx="8596668" cy="3880773"/>
          </a:xfrm>
        </p:spPr>
        <p:txBody>
          <a:bodyPr>
            <a:normAutofit/>
          </a:bodyPr>
          <a:lstStyle/>
          <a:p>
            <a:r>
              <a:rPr lang="cs-CZ" sz="2400" dirty="0"/>
              <a:t>Cíl práce splněn</a:t>
            </a:r>
          </a:p>
          <a:p>
            <a:pPr lvl="1"/>
            <a:r>
              <a:rPr lang="cs-CZ" sz="2000" dirty="0"/>
              <a:t>Zpracování stavebně historického průzkumu</a:t>
            </a:r>
          </a:p>
          <a:p>
            <a:r>
              <a:rPr lang="cs-CZ" sz="2400" dirty="0"/>
              <a:t>Rozbor závad a návrh na jejich odstranění</a:t>
            </a:r>
          </a:p>
        </p:txBody>
      </p:sp>
      <p:pic>
        <p:nvPicPr>
          <p:cNvPr id="4" name="Picture 2" descr="Vysoká škola technická a ekonomická v Českých Budějovicích">
            <a:extLst>
              <a:ext uri="{FF2B5EF4-FFF2-40B4-BE49-F238E27FC236}">
                <a16:creationId xmlns:a16="http://schemas.microsoft.com/office/drawing/2014/main" id="{5592F617-47D7-4F25-9606-7B97BFD77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838515"/>
            <a:ext cx="6859300" cy="8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33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549BC43-0004-4BBA-802A-619981E40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400" dirty="0">
                <a:ea typeface="ＭＳ Ｐゴシック" panose="020B0600070205080204" pitchFamily="34" charset="-128"/>
              </a:rPr>
              <a:t>Odpovědi na otázky vedoucího a oponenta</a:t>
            </a:r>
            <a:br>
              <a:rPr lang="cs-CZ" altLang="cs-CZ" b="1" dirty="0">
                <a:ea typeface="ＭＳ Ｐゴシック" panose="020B0600070205080204" pitchFamily="34" charset="-128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65DA2CF-BE93-4A9B-A412-C2460DD41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90"/>
            <a:ext cx="9526841" cy="3498088"/>
          </a:xfrm>
        </p:spPr>
        <p:txBody>
          <a:bodyPr/>
          <a:lstStyle/>
          <a:p>
            <a:r>
              <a:rPr lang="cs-CZ" sz="2400" dirty="0"/>
              <a:t>Otázky vedoucí:</a:t>
            </a:r>
          </a:p>
          <a:p>
            <a:pPr lvl="1"/>
            <a:r>
              <a:rPr lang="cs-CZ" sz="2200" dirty="0"/>
              <a:t>Bez otázek</a:t>
            </a:r>
            <a:endParaRPr lang="cs-CZ" sz="2400" dirty="0"/>
          </a:p>
          <a:p>
            <a:r>
              <a:rPr lang="cs-CZ" sz="2400" dirty="0"/>
              <a:t>Otázky oponent:</a:t>
            </a:r>
          </a:p>
          <a:p>
            <a:pPr lvl="1"/>
            <a:r>
              <a:rPr lang="cs-CZ" sz="2000" dirty="0"/>
              <a:t>„Nabídla studentka ( nebo o tom do budoucna uvažuje ) získané informace vlastníku stavby za účelem realizace opravy objektu?“</a:t>
            </a:r>
          </a:p>
          <a:p>
            <a:pPr lvl="2"/>
            <a:r>
              <a:rPr lang="cs-CZ" sz="1800" dirty="0"/>
              <a:t>Vlastník (římskokatolická farnost Blovice) neplánuje opravu objektu a neprojevil ani zájem o práci, zájem projevila ale obec Ždírec</a:t>
            </a:r>
          </a:p>
        </p:txBody>
      </p:sp>
      <p:pic>
        <p:nvPicPr>
          <p:cNvPr id="4" name="Picture 2" descr="Vysoká škola technická a ekonomická v Českých Budějovicích">
            <a:extLst>
              <a:ext uri="{FF2B5EF4-FFF2-40B4-BE49-F238E27FC236}">
                <a16:creationId xmlns:a16="http://schemas.microsoft.com/office/drawing/2014/main" id="{26308AFB-F691-4E72-8BCE-E54DB7667C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838515"/>
            <a:ext cx="6859300" cy="8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2319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F52A63-D5C3-4757-9EB2-FEB1B0EFED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35073" y="2875722"/>
            <a:ext cx="8596668" cy="1320800"/>
          </a:xfrm>
        </p:spPr>
        <p:txBody>
          <a:bodyPr>
            <a:normAutofit/>
          </a:bodyPr>
          <a:lstStyle/>
          <a:p>
            <a:r>
              <a:rPr lang="cs-CZ" sz="5400" dirty="0"/>
              <a:t>Děkuji za pozornost</a:t>
            </a:r>
          </a:p>
        </p:txBody>
      </p:sp>
      <p:pic>
        <p:nvPicPr>
          <p:cNvPr id="4" name="Picture 2" descr="Vysoká škola technická a ekonomická v Českých Budějovicích">
            <a:extLst>
              <a:ext uri="{FF2B5EF4-FFF2-40B4-BE49-F238E27FC236}">
                <a16:creationId xmlns:a16="http://schemas.microsoft.com/office/drawing/2014/main" id="{8EB69E33-715B-4C53-8688-1A4F8647A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838515"/>
            <a:ext cx="6859300" cy="8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7305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E4FEAA-27A2-4A43-BB4B-96BBCEFB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715619"/>
            <a:ext cx="8596668" cy="609600"/>
          </a:xfrm>
        </p:spPr>
        <p:txBody>
          <a:bodyPr>
            <a:noAutofit/>
          </a:bodyPr>
          <a:lstStyle/>
          <a:p>
            <a:r>
              <a:rPr lang="cs-CZ" sz="4000" dirty="0"/>
              <a:t>Obsah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512BFBA-B0CE-4056-891D-F421F7918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77010"/>
            <a:ext cx="8596668" cy="4689640"/>
          </a:xfrm>
        </p:spPr>
        <p:txBody>
          <a:bodyPr/>
          <a:lstStyle/>
          <a:p>
            <a:r>
              <a:rPr lang="cs-CZ" sz="2000" dirty="0"/>
              <a:t>Kostel sv. Václava na Žďáru</a:t>
            </a:r>
          </a:p>
          <a:p>
            <a:r>
              <a:rPr lang="cs-CZ" sz="2000" dirty="0"/>
              <a:t>Identifikační údaje</a:t>
            </a:r>
          </a:p>
          <a:p>
            <a:r>
              <a:rPr lang="cs-CZ" sz="2000" dirty="0"/>
              <a:t>Fotodokumentace</a:t>
            </a:r>
          </a:p>
          <a:p>
            <a:r>
              <a:rPr lang="cs-CZ" altLang="cs-CZ" sz="2000" b="1" dirty="0">
                <a:ea typeface="ＭＳ Ｐゴシック" panose="020B0600070205080204" pitchFamily="34" charset="-128"/>
              </a:rPr>
              <a:t>Motivace a důvody k řešení daného problému</a:t>
            </a:r>
          </a:p>
          <a:p>
            <a:r>
              <a:rPr lang="cs-CZ" sz="2000" dirty="0"/>
              <a:t>Cíl práce</a:t>
            </a:r>
          </a:p>
          <a:p>
            <a:r>
              <a:rPr lang="cs-CZ" sz="2000" dirty="0"/>
              <a:t>Výzkumné problémy</a:t>
            </a:r>
          </a:p>
          <a:p>
            <a:r>
              <a:rPr lang="cs-CZ" sz="2000" dirty="0"/>
              <a:t>Použité metody</a:t>
            </a:r>
          </a:p>
          <a:p>
            <a:r>
              <a:rPr lang="cs-CZ" sz="2000" dirty="0"/>
              <a:t>Dosažené výsledky a přínos práce</a:t>
            </a:r>
          </a:p>
          <a:p>
            <a:r>
              <a:rPr lang="cs-CZ" sz="2000" dirty="0"/>
              <a:t>Závěrečné shrnutí</a:t>
            </a:r>
          </a:p>
          <a:p>
            <a:r>
              <a:rPr lang="cs-CZ" altLang="cs-CZ" sz="2000" dirty="0">
                <a:ea typeface="ＭＳ Ｐゴシック" panose="020B0600070205080204" pitchFamily="34" charset="-128"/>
              </a:rPr>
              <a:t>Odpovědi na otázky vedoucího a oponenta</a:t>
            </a:r>
            <a:endParaRPr lang="cs-CZ" sz="2000" dirty="0"/>
          </a:p>
          <a:p>
            <a:endParaRPr lang="cs-CZ" dirty="0"/>
          </a:p>
          <a:p>
            <a:endParaRPr lang="cs-CZ" altLang="cs-CZ" b="1" dirty="0">
              <a:ea typeface="ＭＳ Ｐゴシック" panose="020B0600070205080204" pitchFamily="34" charset="-128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896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33EA538-7CA3-4816-B712-E598190599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543666"/>
            <a:ext cx="8596668" cy="3880773"/>
          </a:xfrm>
        </p:spPr>
        <p:txBody>
          <a:bodyPr/>
          <a:lstStyle/>
          <a:p>
            <a:r>
              <a:rPr lang="cs-CZ" dirty="0"/>
              <a:t>Kraj Plzeňský – obec Ždírec</a:t>
            </a:r>
          </a:p>
          <a:p>
            <a:r>
              <a:rPr lang="cs-CZ" dirty="0"/>
              <a:t>Jednolodní filiální gotický kostel postavený kolem roku 1384</a:t>
            </a:r>
          </a:p>
          <a:p>
            <a:r>
              <a:rPr lang="cs-CZ" sz="2000" dirty="0">
                <a:solidFill>
                  <a:schemeClr val="tx1"/>
                </a:solidFill>
              </a:rPr>
              <a:t>Kostel</a:t>
            </a:r>
            <a:r>
              <a:rPr lang="cs-CZ" dirty="0">
                <a:solidFill>
                  <a:schemeClr val="tx1"/>
                </a:solidFill>
              </a:rPr>
              <a:t> je veden jako kulturní památka </a:t>
            </a:r>
            <a:r>
              <a:rPr lang="cs-CZ" dirty="0" err="1">
                <a:solidFill>
                  <a:schemeClr val="tx1"/>
                </a:solidFill>
              </a:rPr>
              <a:t>rejst</a:t>
            </a:r>
            <a:r>
              <a:rPr lang="cs-CZ" dirty="0">
                <a:solidFill>
                  <a:schemeClr val="tx1"/>
                </a:solidFill>
              </a:rPr>
              <a:t>. č. ÚSKP 25277/4-543 a je památkově chráněn od 3. 5. 1958</a:t>
            </a:r>
          </a:p>
          <a:p>
            <a:r>
              <a:rPr lang="cs-CZ" dirty="0"/>
              <a:t>Fresky se svatováclavskou legendou na stěnách presbytáře se datují do 14. století</a:t>
            </a:r>
          </a:p>
          <a:p>
            <a:endParaRPr lang="cs-CZ" dirty="0">
              <a:solidFill>
                <a:schemeClr val="tx1"/>
              </a:solidFill>
            </a:endParaRPr>
          </a:p>
          <a:p>
            <a:endParaRPr lang="cs-CZ" dirty="0"/>
          </a:p>
        </p:txBody>
      </p:sp>
      <p:sp>
        <p:nvSpPr>
          <p:cNvPr id="6" name="Nadpis 1">
            <a:extLst>
              <a:ext uri="{FF2B5EF4-FFF2-40B4-BE49-F238E27FC236}">
                <a16:creationId xmlns:a16="http://schemas.microsoft.com/office/drawing/2014/main" id="{55D4A297-BCE7-457C-A2BD-7300FEDCA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863" y="609600"/>
            <a:ext cx="8596312" cy="934066"/>
          </a:xfrm>
        </p:spPr>
        <p:txBody>
          <a:bodyPr>
            <a:normAutofit/>
          </a:bodyPr>
          <a:lstStyle/>
          <a:p>
            <a:r>
              <a:rPr lang="cs-CZ" sz="4000" dirty="0"/>
              <a:t>Kostel sv. Václava na Žďáru</a:t>
            </a:r>
          </a:p>
        </p:txBody>
      </p:sp>
      <p:pic>
        <p:nvPicPr>
          <p:cNvPr id="7" name="obrázek 25">
            <a:extLst>
              <a:ext uri="{FF2B5EF4-FFF2-40B4-BE49-F238E27FC236}">
                <a16:creationId xmlns:a16="http://schemas.microsoft.com/office/drawing/2014/main" id="{7B1CA251-81BF-41CB-B935-5F3E1B5A9A3E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2954" y="3429000"/>
            <a:ext cx="3757515" cy="3429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ázek 29">
            <a:extLst>
              <a:ext uri="{FF2B5EF4-FFF2-40B4-BE49-F238E27FC236}">
                <a16:creationId xmlns:a16="http://schemas.microsoft.com/office/drawing/2014/main" id="{3138C17B-2B92-4777-9054-D9D54BCB827E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6322" y="3429000"/>
            <a:ext cx="4521928" cy="3429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0992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71A93B-3E6D-4BF3-9C47-4F65259C4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4066"/>
          </a:xfrm>
        </p:spPr>
        <p:txBody>
          <a:bodyPr>
            <a:normAutofit/>
          </a:bodyPr>
          <a:lstStyle/>
          <a:p>
            <a:r>
              <a:rPr lang="cs-CZ" sz="4000" dirty="0"/>
              <a:t>Kostel sv. Václava na Žďáru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D6F7E-96FC-4ABB-BC98-FA2A6DCF1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88613"/>
            <a:ext cx="8596668" cy="3880773"/>
          </a:xfrm>
        </p:spPr>
        <p:txBody>
          <a:bodyPr>
            <a:normAutofit/>
          </a:bodyPr>
          <a:lstStyle/>
          <a:p>
            <a:r>
              <a:rPr lang="cs-CZ" sz="2000" dirty="0"/>
              <a:t>Jednolodní kostel o celkové zastavěné ploše 274 m</a:t>
            </a:r>
            <a:r>
              <a:rPr lang="cs-CZ" sz="2000" baseline="30000" dirty="0"/>
              <a:t>2</a:t>
            </a:r>
          </a:p>
          <a:p>
            <a:r>
              <a:rPr lang="cs-CZ" sz="2000" dirty="0"/>
              <a:t>Osmiúhelníkový polygonální presbytář kostela je orientovaný směrem na východ.</a:t>
            </a:r>
          </a:p>
          <a:p>
            <a:r>
              <a:rPr lang="cs-CZ" sz="2000" dirty="0"/>
              <a:t>hranolová věž na západní straně.</a:t>
            </a:r>
          </a:p>
          <a:p>
            <a:r>
              <a:rPr lang="cs-CZ" sz="2000" dirty="0"/>
              <a:t>Na severní straně je sakristie s vchodem z presbytáře. </a:t>
            </a:r>
          </a:p>
          <a:p>
            <a:r>
              <a:rPr lang="cs-CZ" sz="2000" dirty="0"/>
              <a:t>Střecha na lodi je sedlová s volskými oky, nad sakristií stanová, všechny jsou pokryté bobrovkami.</a:t>
            </a:r>
          </a:p>
        </p:txBody>
      </p:sp>
      <p:pic>
        <p:nvPicPr>
          <p:cNvPr id="5" name="obrázek 53">
            <a:extLst>
              <a:ext uri="{FF2B5EF4-FFF2-40B4-BE49-F238E27FC236}">
                <a16:creationId xmlns:a16="http://schemas.microsoft.com/office/drawing/2014/main" id="{5E1D7757-5EC4-46B8-A96B-4F35A7F262F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322" y="3935896"/>
            <a:ext cx="4134678" cy="29221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5316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40288E-AB7D-46AD-96EB-C8CBA71E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Identifikační údaje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3E68427-3BA3-4BFD-86AF-03DCA398FE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488613"/>
            <a:ext cx="10348475" cy="3880773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Název objektu: kostel sv. Václava na Žďáru</a:t>
            </a:r>
          </a:p>
          <a:p>
            <a:r>
              <a:rPr lang="cs-CZ" dirty="0"/>
              <a:t>Kraj: Plzeňský</a:t>
            </a:r>
          </a:p>
          <a:p>
            <a:r>
              <a:rPr lang="cs-CZ" dirty="0"/>
              <a:t>Okres: Plzeň – jih</a:t>
            </a:r>
          </a:p>
          <a:p>
            <a:r>
              <a:rPr lang="cs-CZ" dirty="0"/>
              <a:t>Obec: Ždírec</a:t>
            </a:r>
          </a:p>
          <a:p>
            <a:r>
              <a:rPr lang="cs-CZ" dirty="0"/>
              <a:t>Katastrální území: Žďár u Blovic</a:t>
            </a:r>
          </a:p>
          <a:p>
            <a:r>
              <a:rPr lang="cs-CZ" dirty="0"/>
              <a:t>Číslo pozemku: </a:t>
            </a:r>
            <a:r>
              <a:rPr lang="cs-CZ" dirty="0" err="1"/>
              <a:t>st.p</a:t>
            </a:r>
            <a:r>
              <a:rPr lang="cs-CZ" dirty="0"/>
              <a:t>. 1</a:t>
            </a:r>
          </a:p>
          <a:p>
            <a:r>
              <a:rPr lang="cs-CZ" dirty="0"/>
              <a:t>Rejstříkové číslo ÚSKP: 25277/4-543</a:t>
            </a:r>
          </a:p>
          <a:p>
            <a:r>
              <a:rPr lang="cs-CZ" dirty="0"/>
              <a:t>Památkově chráněn od: 3. 5. 1958</a:t>
            </a:r>
          </a:p>
          <a:p>
            <a:r>
              <a:rPr lang="cs-CZ" dirty="0"/>
              <a:t>Vlastník: Římskokatolická farnost Blovice, Americká 53, 336 01 Blovice</a:t>
            </a:r>
          </a:p>
          <a:p>
            <a:r>
              <a:rPr lang="cs-CZ" dirty="0"/>
              <a:t>Investor: Vysoká škola technická a ekonomická v Českých Budějovicích, Okružní 517/10, </a:t>
            </a:r>
            <a:br>
              <a:rPr lang="cs-CZ" dirty="0"/>
            </a:br>
            <a:r>
              <a:rPr lang="cs-CZ" dirty="0"/>
              <a:t>370 01 České Budějovice</a:t>
            </a:r>
          </a:p>
          <a:p>
            <a:r>
              <a:rPr lang="cs-CZ" dirty="0"/>
              <a:t>Zpracovatel: Tereza Palečková, Ždírec – Myť 42, 336 01 Blovice</a:t>
            </a:r>
          </a:p>
          <a:p>
            <a:r>
              <a:rPr lang="cs-CZ" dirty="0"/>
              <a:t>Doba zpracování: srpen 2019 – květen 2020</a:t>
            </a:r>
          </a:p>
          <a:p>
            <a:endParaRPr lang="cs-CZ" dirty="0"/>
          </a:p>
        </p:txBody>
      </p:sp>
      <p:pic>
        <p:nvPicPr>
          <p:cNvPr id="4" name="Picture 2" descr="Vysoká škola technická a ekonomická v Českých Budějovicích">
            <a:extLst>
              <a:ext uri="{FF2B5EF4-FFF2-40B4-BE49-F238E27FC236}">
                <a16:creationId xmlns:a16="http://schemas.microsoft.com/office/drawing/2014/main" id="{47D1D52B-4BBE-41EE-858F-BBDC3C9FF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838515"/>
            <a:ext cx="6859300" cy="8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9414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0FB89D-2688-4E7F-94EC-49D0BE47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18051"/>
            <a:ext cx="8596668" cy="1320800"/>
          </a:xfrm>
        </p:spPr>
        <p:txBody>
          <a:bodyPr>
            <a:normAutofit/>
          </a:bodyPr>
          <a:lstStyle/>
          <a:p>
            <a:r>
              <a:rPr lang="cs-CZ" sz="4000" dirty="0"/>
              <a:t>Fotodokumentace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A1838A4-2700-421E-AAD5-098F3C687A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5645426"/>
            <a:ext cx="8596668" cy="395936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Zdroj: vlastní</a:t>
            </a:r>
          </a:p>
        </p:txBody>
      </p:sp>
      <p:pic>
        <p:nvPicPr>
          <p:cNvPr id="4" name="obrázek 42">
            <a:extLst>
              <a:ext uri="{FF2B5EF4-FFF2-40B4-BE49-F238E27FC236}">
                <a16:creationId xmlns:a16="http://schemas.microsoft.com/office/drawing/2014/main" id="{9A9B3432-D810-4FDB-BFC9-A30E02377CD3}"/>
              </a:ext>
            </a:extLst>
          </p:cNvPr>
          <p:cNvPicPr/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51" y="1638851"/>
            <a:ext cx="5286144" cy="3846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3">
            <a:extLst>
              <a:ext uri="{FF2B5EF4-FFF2-40B4-BE49-F238E27FC236}">
                <a16:creationId xmlns:a16="http://schemas.microsoft.com/office/drawing/2014/main" id="{3E844B46-F994-460A-8DF5-A8D52CF83CB4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604615"/>
            <a:ext cx="5179079" cy="3880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8493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2FCCC4-B3FD-4618-B835-9929729F7B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altLang="cs-CZ" sz="4400" b="1" dirty="0">
                <a:ea typeface="ＭＳ Ｐゴシック" panose="020B0600070205080204" pitchFamily="34" charset="-128"/>
              </a:rPr>
              <a:t>Motivace a důvody k řešení daného problému</a:t>
            </a:r>
            <a:br>
              <a:rPr lang="cs-CZ" altLang="cs-CZ" b="1" dirty="0">
                <a:ea typeface="ＭＳ Ｐゴシック" panose="020B0600070205080204" pitchFamily="34" charset="-128"/>
              </a:rPr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250A861-1758-491F-B9FD-EDF87A1138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Zájem o tvorbu stavebně historických průzkumů</a:t>
            </a:r>
          </a:p>
          <a:p>
            <a:r>
              <a:rPr lang="cs-CZ" sz="2800" dirty="0"/>
              <a:t>Stavebně historický průzkum samotného objektu</a:t>
            </a:r>
          </a:p>
          <a:p>
            <a:pPr lvl="1"/>
            <a:r>
              <a:rPr lang="cs-CZ" sz="2000" dirty="0"/>
              <a:t>Volba vlastního tématu</a:t>
            </a:r>
          </a:p>
          <a:p>
            <a:pPr lvl="1"/>
            <a:r>
              <a:rPr lang="cs-CZ" sz="2000" dirty="0"/>
              <a:t>Bydliště v místě objektu</a:t>
            </a:r>
          </a:p>
          <a:p>
            <a:pPr lvl="1"/>
            <a:r>
              <a:rPr lang="cs-CZ" sz="2000" dirty="0"/>
              <a:t>Sběr dostupných informací a rozšíření znalostí k objektu</a:t>
            </a:r>
          </a:p>
          <a:p>
            <a:r>
              <a:rPr lang="cs-CZ" sz="2800" dirty="0"/>
              <a:t>Využití získaných informací v praxi</a:t>
            </a:r>
          </a:p>
        </p:txBody>
      </p:sp>
      <p:pic>
        <p:nvPicPr>
          <p:cNvPr id="4" name="Picture 2" descr="Vysoká škola technická a ekonomická v Českých Budějovicích">
            <a:extLst>
              <a:ext uri="{FF2B5EF4-FFF2-40B4-BE49-F238E27FC236}">
                <a16:creationId xmlns:a16="http://schemas.microsoft.com/office/drawing/2014/main" id="{825C396A-67BF-422F-8904-55F4E7E9EA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838515"/>
            <a:ext cx="6859300" cy="8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746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29F81C-3F98-4D41-B1B5-2BE7AABBC3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Cíl práce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6C6B6-9476-47DD-BCD0-66EDAFDFF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6277"/>
            <a:ext cx="8596668" cy="2808976"/>
          </a:xfrm>
        </p:spPr>
        <p:txBody>
          <a:bodyPr>
            <a:normAutofit/>
          </a:bodyPr>
          <a:lstStyle/>
          <a:p>
            <a:r>
              <a:rPr lang="cs-CZ" sz="2800" dirty="0"/>
              <a:t>Stavebně historický průzkum zadaného objektu</a:t>
            </a:r>
          </a:p>
          <a:p>
            <a:pPr lvl="1"/>
            <a:r>
              <a:rPr lang="cs-CZ" sz="2400" dirty="0"/>
              <a:t>Textová část</a:t>
            </a:r>
          </a:p>
          <a:p>
            <a:pPr lvl="1"/>
            <a:r>
              <a:rPr lang="cs-CZ" sz="2400" dirty="0"/>
              <a:t>Grafická část</a:t>
            </a:r>
          </a:p>
          <a:p>
            <a:r>
              <a:rPr lang="cs-CZ" sz="2800" dirty="0"/>
              <a:t>Rozbor závad a návrh na jejich odstranění</a:t>
            </a:r>
          </a:p>
        </p:txBody>
      </p:sp>
      <p:pic>
        <p:nvPicPr>
          <p:cNvPr id="4" name="Picture 2" descr="Vysoká škola technická a ekonomická v Českých Budějovicích">
            <a:extLst>
              <a:ext uri="{FF2B5EF4-FFF2-40B4-BE49-F238E27FC236}">
                <a16:creationId xmlns:a16="http://schemas.microsoft.com/office/drawing/2014/main" id="{30580103-A6A7-455D-AB13-D2EE2C9063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838515"/>
            <a:ext cx="6859300" cy="8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63320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9332C1E-2E56-4DA2-89E6-0A6B4EA4F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Výzkumné problémy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A7D361B-1888-4DF2-9623-A4FDB5DCF6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85461"/>
            <a:ext cx="8596668" cy="4388725"/>
          </a:xfrm>
        </p:spPr>
        <p:txBody>
          <a:bodyPr>
            <a:normAutofit fontScale="92500"/>
          </a:bodyPr>
          <a:lstStyle/>
          <a:p>
            <a:r>
              <a:rPr lang="cs-CZ" sz="2400" dirty="0"/>
              <a:t>Jaký byl stavební vývoj kostela? </a:t>
            </a:r>
          </a:p>
          <a:p>
            <a:pPr lvl="1"/>
            <a:r>
              <a:rPr lang="cs-CZ" sz="2200" dirty="0"/>
              <a:t>Vznik gotika – nejvýraznější přestavba v baroku</a:t>
            </a:r>
          </a:p>
          <a:p>
            <a:r>
              <a:rPr lang="cs-CZ" sz="2400" dirty="0"/>
              <a:t>Za jakým účelem a v jaké době probíhaly přestavby kostela? </a:t>
            </a:r>
          </a:p>
          <a:p>
            <a:pPr lvl="1"/>
            <a:r>
              <a:rPr lang="cs-CZ" sz="2200" dirty="0"/>
              <a:t>Udržovací práce, nový umělecký sloh</a:t>
            </a:r>
          </a:p>
          <a:p>
            <a:r>
              <a:rPr lang="cs-CZ" sz="2400" dirty="0"/>
              <a:t>Jaký je vztah mezi dochovanými historickými prameny a skutečným stavem kostela? </a:t>
            </a:r>
          </a:p>
          <a:p>
            <a:pPr lvl="1"/>
            <a:r>
              <a:rPr lang="cs-CZ" sz="2200" dirty="0"/>
              <a:t>Bez rozdílů</a:t>
            </a:r>
          </a:p>
          <a:p>
            <a:r>
              <a:rPr lang="cs-CZ" sz="2400" dirty="0"/>
              <a:t>Z jakých důvodů považujeme kostel sv. Václava za památkově hodnotnou stavbu?</a:t>
            </a:r>
          </a:p>
          <a:p>
            <a:pPr lvl="1"/>
            <a:r>
              <a:rPr lang="cs-CZ" sz="2200" dirty="0"/>
              <a:t>Fresky ze svatováclavské legendy ze 14. století</a:t>
            </a:r>
            <a:endParaRPr lang="cs-CZ" dirty="0"/>
          </a:p>
        </p:txBody>
      </p:sp>
      <p:pic>
        <p:nvPicPr>
          <p:cNvPr id="4" name="Picture 2" descr="Vysoká škola technická a ekonomická v Českých Budějovicích">
            <a:extLst>
              <a:ext uri="{FF2B5EF4-FFF2-40B4-BE49-F238E27FC236}">
                <a16:creationId xmlns:a16="http://schemas.microsoft.com/office/drawing/2014/main" id="{432D9ECD-79C7-4DD4-944E-3B45F8DCF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34" y="5838515"/>
            <a:ext cx="6859300" cy="819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4586210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Červená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386</TotalTime>
  <Words>553</Words>
  <Application>Microsoft Office PowerPoint</Application>
  <PresentationFormat>Širokoúhlá obrazovka</PresentationFormat>
  <Paragraphs>86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8" baseType="lpstr">
      <vt:lpstr>Arial</vt:lpstr>
      <vt:lpstr>Trebuchet MS</vt:lpstr>
      <vt:lpstr>Wingdings 3</vt:lpstr>
      <vt:lpstr>Fazeta</vt:lpstr>
      <vt:lpstr>Stavebně historický průzkum kostela sv. Václava na Žďáru</vt:lpstr>
      <vt:lpstr>Obsah</vt:lpstr>
      <vt:lpstr>Kostel sv. Václava na Žďáru</vt:lpstr>
      <vt:lpstr>Kostel sv. Václava na Žďáru</vt:lpstr>
      <vt:lpstr>Identifikační údaje</vt:lpstr>
      <vt:lpstr>Fotodokumentace</vt:lpstr>
      <vt:lpstr>Motivace a důvody k řešení daného problému </vt:lpstr>
      <vt:lpstr>Cíl práce</vt:lpstr>
      <vt:lpstr>Výzkumné problémy</vt:lpstr>
      <vt:lpstr>Použité metody</vt:lpstr>
      <vt:lpstr>Dosažené výsledky a přínos práce</vt:lpstr>
      <vt:lpstr>Závěrečné shrnutí</vt:lpstr>
      <vt:lpstr>Odpovědi na otázky vedoucího a oponenta 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HP</dc:creator>
  <cp:lastModifiedBy>HP</cp:lastModifiedBy>
  <cp:revision>17</cp:revision>
  <dcterms:created xsi:type="dcterms:W3CDTF">2020-06-07T15:58:50Z</dcterms:created>
  <dcterms:modified xsi:type="dcterms:W3CDTF">2020-06-09T19:32:10Z</dcterms:modified>
</cp:coreProperties>
</file>