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61" r:id="rId8"/>
    <p:sldId id="273" r:id="rId9"/>
    <p:sldId id="264" r:id="rId10"/>
    <p:sldId id="274" r:id="rId11"/>
    <p:sldId id="266" r:id="rId12"/>
    <p:sldId id="275" r:id="rId13"/>
    <p:sldId id="269" r:id="rId14"/>
    <p:sldId id="27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01" userDrawn="1">
          <p15:clr>
            <a:srgbClr val="A4A3A4"/>
          </p15:clr>
        </p15:guide>
        <p15:guide id="2" pos="75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>
      <p:cViewPr>
        <p:scale>
          <a:sx n="120" d="100"/>
          <a:sy n="120" d="100"/>
        </p:scale>
        <p:origin x="-120" y="-72"/>
      </p:cViewPr>
      <p:guideLst>
        <p:guide orient="horz" pos="4201"/>
        <p:guide pos="75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User\Desktop\BAK\BAK%20-%20tabulka%20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User\Desktop\BAK\BAK%20-%20tabulka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List1!$C$11</c:f>
              <c:strCache>
                <c:ptCount val="1"/>
                <c:pt idx="0">
                  <c:v>EPS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0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B5-4739-8AA4-E6D7C1C817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List1!$B$13:$B$15</c:f>
              <c:strCache>
                <c:ptCount val="3"/>
                <c:pt idx="0">
                  <c:v>Mc,a [kg/m2.a]</c:v>
                </c:pt>
                <c:pt idx="1">
                  <c:v>Mev(ex),a [kg/m2.a]</c:v>
                </c:pt>
                <c:pt idx="2">
                  <c:v>Mev(int),a[kg/m2.a]</c:v>
                </c:pt>
              </c:strCache>
            </c:strRef>
          </c:cat>
          <c:val>
            <c:numRef>
              <c:f>List1!$C$13:$C$15</c:f>
              <c:numCache>
                <c:formatCode>0.0000</c:formatCode>
                <c:ptCount val="3"/>
                <c:pt idx="0">
                  <c:v>1.04E-2</c:v>
                </c:pt>
                <c:pt idx="1">
                  <c:v>1.03E-2</c:v>
                </c:pt>
                <c:pt idx="2">
                  <c:v>2.0000000000000001E-4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B5-4739-8AA4-E6D7C1C817DB}"/>
            </c:ext>
          </c:extLst>
        </c:ser>
        <c:ser>
          <c:idx val="1"/>
          <c:order val="1"/>
          <c:tx>
            <c:strRef>
              <c:f>List1!$D$11</c:f>
              <c:strCache>
                <c:ptCount val="1"/>
                <c:pt idx="0">
                  <c:v>XPS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0"/>
                  <c:y val="-7.870370370370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B5-4739-8AA4-E6D7C1C817DB}"/>
                </c:ext>
              </c:extLst>
            </c:dLbl>
            <c:dLbl>
              <c:idx val="2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B5-4739-8AA4-E6D7C1C817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List1!$B$13:$B$15</c:f>
              <c:strCache>
                <c:ptCount val="3"/>
                <c:pt idx="0">
                  <c:v>Mc,a [kg/m2.a]</c:v>
                </c:pt>
                <c:pt idx="1">
                  <c:v>Mev(ex),a [kg/m2.a]</c:v>
                </c:pt>
                <c:pt idx="2">
                  <c:v>Mev(int),a[kg/m2.a]</c:v>
                </c:pt>
              </c:strCache>
            </c:strRef>
          </c:cat>
          <c:val>
            <c:numRef>
              <c:f>List1!$D$13:$D$15</c:f>
              <c:numCache>
                <c:formatCode>0.0000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B5-4739-8AA4-E6D7C1C817DB}"/>
            </c:ext>
          </c:extLst>
        </c:ser>
        <c:ser>
          <c:idx val="2"/>
          <c:order val="2"/>
          <c:tx>
            <c:strRef>
              <c:f>List1!$E$11</c:f>
              <c:strCache>
                <c:ptCount val="1"/>
                <c:pt idx="0">
                  <c:v>MW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4.166666666666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B5-4739-8AA4-E6D7C1C817DB}"/>
                </c:ext>
              </c:extLst>
            </c:dLbl>
            <c:dLbl>
              <c:idx val="1"/>
              <c:layout>
                <c:manualLayout>
                  <c:x val="2.7777777777777779E-3"/>
                  <c:y val="-5.092592592592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B5-4739-8AA4-E6D7C1C817DB}"/>
                </c:ext>
              </c:extLst>
            </c:dLbl>
            <c:dLbl>
              <c:idx val="2"/>
              <c:layout>
                <c:manualLayout>
                  <c:x val="-1.0185067526415994E-16"/>
                  <c:y val="-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B5-4739-8AA4-E6D7C1C817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List1!$B$13:$B$15</c:f>
              <c:strCache>
                <c:ptCount val="3"/>
                <c:pt idx="0">
                  <c:v>Mc,a [kg/m2.a]</c:v>
                </c:pt>
                <c:pt idx="1">
                  <c:v>Mev(ex),a [kg/m2.a]</c:v>
                </c:pt>
                <c:pt idx="2">
                  <c:v>Mev(int),a[kg/m2.a]</c:v>
                </c:pt>
              </c:strCache>
            </c:strRef>
          </c:cat>
          <c:val>
            <c:numRef>
              <c:f>List1!$E$13:$E$15</c:f>
              <c:numCache>
                <c:formatCode>0.0000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3B5-4739-8AA4-E6D7C1C817DB}"/>
            </c:ext>
          </c:extLst>
        </c:ser>
        <c:ser>
          <c:idx val="3"/>
          <c:order val="3"/>
          <c:tx>
            <c:strRef>
              <c:f>List1!$F$11</c:f>
              <c:strCache>
                <c:ptCount val="1"/>
                <c:pt idx="0">
                  <c:v>PUR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1.8065051837848088E-2"/>
                  <c:y val="-9.2824156749227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569943875881078"/>
                      <c:h val="4.6180356751641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3B5-4739-8AA4-E6D7C1C817DB}"/>
                </c:ext>
              </c:extLst>
            </c:dLbl>
            <c:dLbl>
              <c:idx val="2"/>
              <c:layout>
                <c:manualLayout>
                  <c:x val="-2.777777777777676E-3"/>
                  <c:y val="-6.0185185185185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B5-4739-8AA4-E6D7C1C817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List1!$B$13:$B$15</c:f>
              <c:strCache>
                <c:ptCount val="3"/>
                <c:pt idx="0">
                  <c:v>Mc,a [kg/m2.a]</c:v>
                </c:pt>
                <c:pt idx="1">
                  <c:v>Mev(ex),a [kg/m2.a]</c:v>
                </c:pt>
                <c:pt idx="2">
                  <c:v>Mev(int),a[kg/m2.a]</c:v>
                </c:pt>
              </c:strCache>
            </c:strRef>
          </c:cat>
          <c:val>
            <c:numRef>
              <c:f>List1!$F$13:$F$15</c:f>
              <c:numCache>
                <c:formatCode>0.0000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3B5-4739-8AA4-E6D7C1C817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575744"/>
        <c:axId val="44589824"/>
        <c:axId val="0"/>
      </c:bar3DChart>
      <c:catAx>
        <c:axId val="4457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589824"/>
        <c:crosses val="autoZero"/>
        <c:auto val="1"/>
        <c:lblAlgn val="ctr"/>
        <c:lblOffset val="100"/>
        <c:noMultiLvlLbl val="0"/>
      </c:catAx>
      <c:valAx>
        <c:axId val="4458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57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List1!$B$16</c:f>
              <c:strCache>
                <c:ptCount val="1"/>
                <c:pt idx="0">
                  <c:v>CDM [Kč/m2]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List1!$C$11:$F$11</c:f>
              <c:strCache>
                <c:ptCount val="4"/>
                <c:pt idx="0">
                  <c:v>EPS</c:v>
                </c:pt>
                <c:pt idx="1">
                  <c:v>XPS</c:v>
                </c:pt>
                <c:pt idx="2">
                  <c:v>MW</c:v>
                </c:pt>
                <c:pt idx="3">
                  <c:v>PUR</c:v>
                </c:pt>
              </c:strCache>
            </c:strRef>
          </c:cat>
          <c:val>
            <c:numRef>
              <c:f>List1!$C$16:$F$16</c:f>
              <c:numCache>
                <c:formatCode>0</c:formatCode>
                <c:ptCount val="4"/>
                <c:pt idx="0">
                  <c:v>991</c:v>
                </c:pt>
                <c:pt idx="1">
                  <c:v>1612</c:v>
                </c:pt>
                <c:pt idx="2">
                  <c:v>1480</c:v>
                </c:pt>
                <c:pt idx="3">
                  <c:v>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92-424A-B864-F5829FAE547F}"/>
            </c:ext>
          </c:extLst>
        </c:ser>
        <c:ser>
          <c:idx val="1"/>
          <c:order val="1"/>
          <c:tx>
            <c:strRef>
              <c:f>List1!$B$17</c:f>
              <c:strCache>
                <c:ptCount val="1"/>
                <c:pt idx="0">
                  <c:v>CMP [Kč/m2]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List1!$C$11:$F$11</c:f>
              <c:strCache>
                <c:ptCount val="4"/>
                <c:pt idx="0">
                  <c:v>EPS</c:v>
                </c:pt>
                <c:pt idx="1">
                  <c:v>XPS</c:v>
                </c:pt>
                <c:pt idx="2">
                  <c:v>MW</c:v>
                </c:pt>
                <c:pt idx="3">
                  <c:v>PUR</c:v>
                </c:pt>
              </c:strCache>
            </c:strRef>
          </c:cat>
          <c:val>
            <c:numRef>
              <c:f>List1!$C$17:$F$17</c:f>
              <c:numCache>
                <c:formatCode>0</c:formatCode>
                <c:ptCount val="4"/>
                <c:pt idx="0">
                  <c:v>555</c:v>
                </c:pt>
                <c:pt idx="1">
                  <c:v>763</c:v>
                </c:pt>
                <c:pt idx="2">
                  <c:v>609</c:v>
                </c:pt>
                <c:pt idx="3">
                  <c:v>679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92-424A-B864-F5829FAE547F}"/>
            </c:ext>
          </c:extLst>
        </c:ser>
        <c:ser>
          <c:idx val="2"/>
          <c:order val="2"/>
          <c:tx>
            <c:strRef>
              <c:f>List1!$B$18</c:f>
              <c:strCache>
                <c:ptCount val="1"/>
                <c:pt idx="0">
                  <c:v>CPM [Kč/m2]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801279953416436E-3"/>
                  <c:y val="-3.70370302576801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1574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099963114049826"/>
                      <c:h val="6.502040559319724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0592-424A-B864-F5829FAE547F}"/>
                </c:ext>
              </c:extLst>
            </c:dLbl>
            <c:dLbl>
              <c:idx val="1"/>
              <c:layout>
                <c:manualLayout>
                  <c:x val="-1.3900523082129885E-3"/>
                  <c:y val="-6.42798768070321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2955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421611883186465"/>
                      <c:h val="6.502040559319724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0592-424A-B864-F5829FAE547F}"/>
                </c:ext>
              </c:extLst>
            </c:dLbl>
            <c:dLbl>
              <c:idx val="2"/>
              <c:layout>
                <c:manualLayout>
                  <c:x val="-2.7800805889935465E-3"/>
                  <c:y val="-4.86583424834252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2185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431895798114458"/>
                      <c:h val="5.094382424312284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0592-424A-B864-F5829FAE547F}"/>
                </c:ext>
              </c:extLst>
            </c:dLbl>
            <c:dLbl>
              <c:idx val="3"/>
              <c:layout>
                <c:manualLayout>
                  <c:x val="4.1702277099026751E-3"/>
                  <c:y val="-3.69957274173153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2462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709906259757046"/>
                      <c:h val="6.502027600190345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0592-424A-B864-F5829FAE54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List1!$C$11:$F$11</c:f>
              <c:strCache>
                <c:ptCount val="4"/>
                <c:pt idx="0">
                  <c:v>EPS</c:v>
                </c:pt>
                <c:pt idx="1">
                  <c:v>XPS</c:v>
                </c:pt>
                <c:pt idx="2">
                  <c:v>MW</c:v>
                </c:pt>
                <c:pt idx="3">
                  <c:v>PUR</c:v>
                </c:pt>
              </c:strCache>
            </c:strRef>
          </c:cat>
          <c:val>
            <c:numRef>
              <c:f>List1!$C$18:$F$18</c:f>
              <c:numCache>
                <c:formatCode>0</c:formatCode>
                <c:ptCount val="4"/>
                <c:pt idx="0">
                  <c:v>34</c:v>
                </c:pt>
                <c:pt idx="1">
                  <c:v>239</c:v>
                </c:pt>
                <c:pt idx="2">
                  <c:v>96</c:v>
                </c:pt>
                <c:pt idx="3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592-424A-B864-F5829FAE5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996480"/>
        <c:axId val="44998016"/>
      </c:barChart>
      <c:catAx>
        <c:axId val="4499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998016"/>
        <c:crosses val="autoZero"/>
        <c:auto val="1"/>
        <c:lblAlgn val="ctr"/>
        <c:lblOffset val="100"/>
        <c:noMultiLvlLbl val="0"/>
      </c:catAx>
      <c:valAx>
        <c:axId val="4499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9964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dTable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109886362011096"/>
          <c:y val="0.39060217191293134"/>
          <c:w val="0.18213433464731957"/>
          <c:h val="0.237566186441617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583-8D6B-4605-9BC1-32CAF365147F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5522-710F-4AE4-A531-80CC23F91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89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583-8D6B-4605-9BC1-32CAF365147F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5522-710F-4AE4-A531-80CC23F91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24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583-8D6B-4605-9BC1-32CAF365147F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5522-710F-4AE4-A531-80CC23F91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31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583-8D6B-4605-9BC1-32CAF365147F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5522-710F-4AE4-A531-80CC23F91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15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583-8D6B-4605-9BC1-32CAF365147F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5522-710F-4AE4-A531-80CC23F91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98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583-8D6B-4605-9BC1-32CAF365147F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5522-710F-4AE4-A531-80CC23F91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44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583-8D6B-4605-9BC1-32CAF365147F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5522-710F-4AE4-A531-80CC23F91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04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583-8D6B-4605-9BC1-32CAF365147F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5522-710F-4AE4-A531-80CC23F91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48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583-8D6B-4605-9BC1-32CAF365147F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5522-710F-4AE4-A531-80CC23F91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11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583-8D6B-4605-9BC1-32CAF365147F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5522-710F-4AE4-A531-80CC23F91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56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583-8D6B-4605-9BC1-32CAF365147F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5522-710F-4AE4-A531-80CC23F91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33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A0583-8D6B-4605-9BC1-32CAF365147F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B5522-710F-4AE4-A531-80CC23F91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8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514599"/>
            <a:ext cx="9144000" cy="995363"/>
          </a:xfrm>
        </p:spPr>
        <p:txBody>
          <a:bodyPr>
            <a:normAutofit fontScale="90000"/>
          </a:bodyPr>
          <a:lstStyle/>
          <a:p>
            <a:r>
              <a:rPr lang="cs-CZ" sz="4800" b="1" u="sng" dirty="0"/>
              <a:t>Rodinný dům pro SOS dětskou vesničku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74776" y="4797152"/>
            <a:ext cx="9144000" cy="188798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dirty="0"/>
              <a:t>Autor bakalářské práce: 		Michaela </a:t>
            </a:r>
            <a:r>
              <a:rPr lang="cs-CZ" dirty="0" err="1"/>
              <a:t>Nollová</a:t>
            </a:r>
            <a:endParaRPr lang="cs-CZ" dirty="0"/>
          </a:p>
          <a:p>
            <a:pPr algn="l"/>
            <a:r>
              <a:rPr lang="cs-CZ" dirty="0"/>
              <a:t>Vedoucí bakalářské práce: 	Ing. Aleš Kaňkovský</a:t>
            </a:r>
          </a:p>
          <a:p>
            <a:pPr algn="l"/>
            <a:r>
              <a:rPr lang="cs-CZ" dirty="0"/>
              <a:t>Oponent bakalářské práce: 	Ing. Kristýna </a:t>
            </a:r>
            <a:r>
              <a:rPr lang="cs-CZ" dirty="0" err="1"/>
              <a:t>Prušková</a:t>
            </a:r>
            <a:endParaRPr lang="cs-CZ" sz="1400" dirty="0"/>
          </a:p>
          <a:p>
            <a:pPr algn="l"/>
            <a:endParaRPr lang="cs-CZ" sz="2000" dirty="0"/>
          </a:p>
          <a:p>
            <a:pPr algn="l"/>
            <a:r>
              <a:rPr lang="cs-CZ" sz="2000" dirty="0"/>
              <a:t>České Budějovice, červen 2020</a:t>
            </a:r>
          </a:p>
          <a:p>
            <a:pPr algn="l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868168" y="468758"/>
            <a:ext cx="7799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Vysoká škola technická a ekonomická v Českých Budějovicích</a:t>
            </a:r>
          </a:p>
          <a:p>
            <a:r>
              <a:rPr lang="cs-CZ" dirty="0"/>
              <a:t>Ústav </a:t>
            </a:r>
            <a:r>
              <a:rPr lang="cs-CZ" dirty="0" err="1"/>
              <a:t>technicko-technologický</a:t>
            </a:r>
            <a:endParaRPr lang="cs-CZ" dirty="0"/>
          </a:p>
          <a:p>
            <a:r>
              <a:rPr lang="cs-CZ" dirty="0"/>
              <a:t>Katedra stavebnictví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3" y="468758"/>
            <a:ext cx="1608137" cy="16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1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tvorby kladečského plánu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8C0CC91B-2681-4CFA-B31E-BD540D3E6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354" y="1312660"/>
            <a:ext cx="7632849" cy="539135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12" y="5060951"/>
            <a:ext cx="1608137" cy="16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41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Ohodnocení variantních návrhů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xmlns="" id="{F3D10057-6074-4E31-92DE-88F478531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782695"/>
              </p:ext>
            </p:extLst>
          </p:nvPr>
        </p:nvGraphicFramePr>
        <p:xfrm>
          <a:off x="900304" y="1916585"/>
          <a:ext cx="3755534" cy="1800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6082">
                  <a:extLst>
                    <a:ext uri="{9D8B030D-6E8A-4147-A177-3AD203B41FA5}">
                      <a16:colId xmlns:a16="http://schemas.microsoft.com/office/drawing/2014/main" xmlns="" val="3893888366"/>
                    </a:ext>
                  </a:extLst>
                </a:gridCol>
                <a:gridCol w="739726">
                  <a:extLst>
                    <a:ext uri="{9D8B030D-6E8A-4147-A177-3AD203B41FA5}">
                      <a16:colId xmlns:a16="http://schemas.microsoft.com/office/drawing/2014/main" xmlns="" val="591986813"/>
                    </a:ext>
                  </a:extLst>
                </a:gridCol>
                <a:gridCol w="739726">
                  <a:extLst>
                    <a:ext uri="{9D8B030D-6E8A-4147-A177-3AD203B41FA5}">
                      <a16:colId xmlns:a16="http://schemas.microsoft.com/office/drawing/2014/main" xmlns="" val="260820837"/>
                    </a:ext>
                  </a:extLst>
                </a:gridCol>
              </a:tblGrid>
              <a:tr h="373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 dirty="0">
                          <a:effectLst/>
                        </a:rPr>
                        <a:t>TERASA</a:t>
                      </a:r>
                      <a:endParaRPr lang="cs-CZ" sz="1200" u="sng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Varianta A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Varianta B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375290076"/>
                  </a:ext>
                </a:extLst>
              </a:tr>
              <a:tr h="461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 dirty="0">
                          <a:effectLst/>
                        </a:rPr>
                        <a:t>Celkové množství, hmotnost a cena spádové tepelné izolace</a:t>
                      </a:r>
                      <a:endParaRPr lang="cs-CZ" sz="1200" u="sng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2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617591820"/>
                  </a:ext>
                </a:extLst>
              </a:tr>
              <a:tr h="190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 dirty="0">
                          <a:effectLst/>
                        </a:rPr>
                        <a:t>Architektonické řešení</a:t>
                      </a:r>
                      <a:endParaRPr lang="cs-CZ" sz="1200" u="sng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2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583920894"/>
                  </a:ext>
                </a:extLst>
              </a:tr>
              <a:tr h="394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 dirty="0">
                          <a:effectLst/>
                        </a:rPr>
                        <a:t>Spolehlivost a efektivnost návrhu odvodnění</a:t>
                      </a:r>
                      <a:endParaRPr lang="cs-CZ" sz="1200" u="sng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 dirty="0">
                          <a:effectLst/>
                        </a:rPr>
                        <a:t>2</a:t>
                      </a:r>
                      <a:endParaRPr lang="cs-CZ" sz="1200" u="sng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419813824"/>
                  </a:ext>
                </a:extLst>
              </a:tr>
              <a:tr h="190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 dirty="0">
                          <a:effectLst/>
                        </a:rPr>
                        <a:t>Výsledná známka</a:t>
                      </a:r>
                      <a:endParaRPr lang="cs-CZ" sz="1200" u="sng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1,33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1,67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701934582"/>
                  </a:ext>
                </a:extLst>
              </a:tr>
              <a:tr h="190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 dirty="0">
                          <a:effectLst/>
                        </a:rPr>
                        <a:t>Pořadové číslo</a:t>
                      </a:r>
                      <a:endParaRPr lang="cs-CZ" sz="1200" u="sng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 dirty="0">
                          <a:effectLst/>
                        </a:rPr>
                        <a:t>1</a:t>
                      </a:r>
                      <a:endParaRPr lang="cs-CZ" sz="1200" u="sng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 dirty="0">
                          <a:effectLst/>
                        </a:rPr>
                        <a:t>2</a:t>
                      </a:r>
                      <a:endParaRPr lang="cs-CZ" sz="1200" u="sng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359231238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12" y="5060951"/>
            <a:ext cx="1608137" cy="1608137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9AB1BF3C-BC13-4904-901C-0B0A0BAC4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305" y="1660063"/>
            <a:ext cx="38995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Tabulka: Ohodnocení variantních návrhů odvodnění terasy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xmlns="" id="{6D64CBBD-D04F-4DF7-89E6-5BBE39593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27603"/>
              </p:ext>
            </p:extLst>
          </p:nvPr>
        </p:nvGraphicFramePr>
        <p:xfrm>
          <a:off x="4943872" y="1916585"/>
          <a:ext cx="5760640" cy="1800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4530">
                  <a:extLst>
                    <a:ext uri="{9D8B030D-6E8A-4147-A177-3AD203B41FA5}">
                      <a16:colId xmlns:a16="http://schemas.microsoft.com/office/drawing/2014/main" xmlns="" val="1308146379"/>
                    </a:ext>
                  </a:extLst>
                </a:gridCol>
                <a:gridCol w="713222">
                  <a:extLst>
                    <a:ext uri="{9D8B030D-6E8A-4147-A177-3AD203B41FA5}">
                      <a16:colId xmlns:a16="http://schemas.microsoft.com/office/drawing/2014/main" xmlns="" val="2820691413"/>
                    </a:ext>
                  </a:extLst>
                </a:gridCol>
                <a:gridCol w="713222">
                  <a:extLst>
                    <a:ext uri="{9D8B030D-6E8A-4147-A177-3AD203B41FA5}">
                      <a16:colId xmlns:a16="http://schemas.microsoft.com/office/drawing/2014/main" xmlns="" val="1297394011"/>
                    </a:ext>
                  </a:extLst>
                </a:gridCol>
                <a:gridCol w="713222">
                  <a:extLst>
                    <a:ext uri="{9D8B030D-6E8A-4147-A177-3AD203B41FA5}">
                      <a16:colId xmlns:a16="http://schemas.microsoft.com/office/drawing/2014/main" xmlns="" val="3552014115"/>
                    </a:ext>
                  </a:extLst>
                </a:gridCol>
                <a:gridCol w="726937">
                  <a:extLst>
                    <a:ext uri="{9D8B030D-6E8A-4147-A177-3AD203B41FA5}">
                      <a16:colId xmlns:a16="http://schemas.microsoft.com/office/drawing/2014/main" xmlns="" val="1763868440"/>
                    </a:ext>
                  </a:extLst>
                </a:gridCol>
                <a:gridCol w="699507">
                  <a:extLst>
                    <a:ext uri="{9D8B030D-6E8A-4147-A177-3AD203B41FA5}">
                      <a16:colId xmlns:a16="http://schemas.microsoft.com/office/drawing/2014/main" xmlns="" val="603417912"/>
                    </a:ext>
                  </a:extLst>
                </a:gridCol>
              </a:tblGrid>
              <a:tr h="389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 dirty="0">
                          <a:effectLst/>
                        </a:rPr>
                        <a:t>PLOCHÁ STŘECHA</a:t>
                      </a:r>
                      <a:endParaRPr lang="cs-CZ" sz="1200" u="sng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 dirty="0">
                          <a:effectLst/>
                        </a:rPr>
                        <a:t>Varianta A</a:t>
                      </a:r>
                      <a:endParaRPr lang="cs-CZ" sz="1200" u="sng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 dirty="0">
                          <a:effectLst/>
                        </a:rPr>
                        <a:t>Varianta B</a:t>
                      </a:r>
                      <a:endParaRPr lang="cs-CZ" sz="1200" u="sng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Varianta C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Varianta D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Varianta E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481032600"/>
                  </a:ext>
                </a:extLst>
              </a:tr>
              <a:tr h="397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Celkové množství, hmotnost a cena spádové tepelné izolace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 dirty="0">
                          <a:effectLst/>
                        </a:rPr>
                        <a:t>2</a:t>
                      </a:r>
                      <a:endParaRPr lang="cs-CZ" sz="1200" u="sng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4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3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5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595526540"/>
                  </a:ext>
                </a:extLst>
              </a:tr>
              <a:tr h="205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Architektonické řešení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2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3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676998924"/>
                  </a:ext>
                </a:extLst>
              </a:tr>
              <a:tr h="397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Spolehlivost a efektivnost návrhu odvodnění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3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2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2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3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490206524"/>
                  </a:ext>
                </a:extLst>
              </a:tr>
              <a:tr h="205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Výsledná známka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1,33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2,00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2,33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2,00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3,67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210480970"/>
                  </a:ext>
                </a:extLst>
              </a:tr>
              <a:tr h="205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Pořadové číslo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2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4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2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 dirty="0">
                          <a:effectLst/>
                        </a:rPr>
                        <a:t>5</a:t>
                      </a:r>
                      <a:endParaRPr lang="cs-CZ" sz="1200" u="sng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113905812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154B10E1-A584-4CB7-8D7C-006D55637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872" y="1470840"/>
            <a:ext cx="5760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Tabulka: Ohodnocení variantních návrhů odvodnění ploché střechy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xmlns="" id="{7712BD19-139B-423F-9E47-644F5ED55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067234"/>
              </p:ext>
            </p:extLst>
          </p:nvPr>
        </p:nvGraphicFramePr>
        <p:xfrm>
          <a:off x="1199455" y="4250777"/>
          <a:ext cx="6820595" cy="1986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8511">
                  <a:extLst>
                    <a:ext uri="{9D8B030D-6E8A-4147-A177-3AD203B41FA5}">
                      <a16:colId xmlns:a16="http://schemas.microsoft.com/office/drawing/2014/main" xmlns="" val="957683562"/>
                    </a:ext>
                  </a:extLst>
                </a:gridCol>
                <a:gridCol w="1148021">
                  <a:extLst>
                    <a:ext uri="{9D8B030D-6E8A-4147-A177-3AD203B41FA5}">
                      <a16:colId xmlns:a16="http://schemas.microsoft.com/office/drawing/2014/main" xmlns="" val="3201878887"/>
                    </a:ext>
                  </a:extLst>
                </a:gridCol>
                <a:gridCol w="1148021">
                  <a:extLst>
                    <a:ext uri="{9D8B030D-6E8A-4147-A177-3AD203B41FA5}">
                      <a16:colId xmlns:a16="http://schemas.microsoft.com/office/drawing/2014/main" xmlns="" val="4149938661"/>
                    </a:ext>
                  </a:extLst>
                </a:gridCol>
                <a:gridCol w="1148021">
                  <a:extLst>
                    <a:ext uri="{9D8B030D-6E8A-4147-A177-3AD203B41FA5}">
                      <a16:colId xmlns:a16="http://schemas.microsoft.com/office/drawing/2014/main" xmlns="" val="266377038"/>
                    </a:ext>
                  </a:extLst>
                </a:gridCol>
                <a:gridCol w="1148021">
                  <a:extLst>
                    <a:ext uri="{9D8B030D-6E8A-4147-A177-3AD203B41FA5}">
                      <a16:colId xmlns:a16="http://schemas.microsoft.com/office/drawing/2014/main" xmlns="" val="16616457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 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EPS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XPS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MW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PUR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444764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U [W/m</a:t>
                      </a:r>
                      <a:r>
                        <a:rPr lang="cs-CZ" sz="1100" u="sng" kern="150" baseline="30000">
                          <a:effectLst/>
                        </a:rPr>
                        <a:t>2</a:t>
                      </a:r>
                      <a:r>
                        <a:rPr lang="cs-CZ" sz="1100" u="sng" kern="150">
                          <a:effectLst/>
                        </a:rPr>
                        <a:t>.K]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 -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 -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 -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 -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048767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Mc,a [kg/m</a:t>
                      </a:r>
                      <a:r>
                        <a:rPr lang="cs-CZ" sz="1100" u="sng" kern="150" baseline="30000">
                          <a:effectLst/>
                        </a:rPr>
                        <a:t>2</a:t>
                      </a:r>
                      <a:r>
                        <a:rPr lang="cs-CZ" sz="1100" u="sng" kern="150">
                          <a:effectLst/>
                        </a:rPr>
                        <a:t>.a]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2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586543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Mev(ex),a [kg/m</a:t>
                      </a:r>
                      <a:r>
                        <a:rPr lang="cs-CZ" sz="1100" u="sng" kern="150" baseline="30000">
                          <a:effectLst/>
                        </a:rPr>
                        <a:t>2</a:t>
                      </a:r>
                      <a:r>
                        <a:rPr lang="cs-CZ" sz="1100" u="sng" kern="150">
                          <a:effectLst/>
                        </a:rPr>
                        <a:t>.a]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2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821676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Mev(int),a[kg/m</a:t>
                      </a:r>
                      <a:r>
                        <a:rPr lang="cs-CZ" sz="1100" u="sng" kern="150" baseline="30000">
                          <a:effectLst/>
                        </a:rPr>
                        <a:t>2</a:t>
                      </a:r>
                      <a:r>
                        <a:rPr lang="cs-CZ" sz="1100" u="sng" kern="150">
                          <a:effectLst/>
                        </a:rPr>
                        <a:t>.a]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2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418618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CDM [Kč/m</a:t>
                      </a:r>
                      <a:r>
                        <a:rPr lang="cs-CZ" sz="1100" u="sng" kern="150" baseline="30000">
                          <a:effectLst/>
                        </a:rPr>
                        <a:t>2</a:t>
                      </a:r>
                      <a:r>
                        <a:rPr lang="cs-CZ" sz="1100" u="sng" kern="150">
                          <a:effectLst/>
                        </a:rPr>
                        <a:t>]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3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2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4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686453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CMP [Kč/m</a:t>
                      </a:r>
                      <a:r>
                        <a:rPr lang="cs-CZ" sz="1100" u="sng" kern="150" baseline="30000">
                          <a:effectLst/>
                        </a:rPr>
                        <a:t>2</a:t>
                      </a:r>
                      <a:r>
                        <a:rPr lang="cs-CZ" sz="1100" u="sng" kern="150">
                          <a:effectLst/>
                        </a:rPr>
                        <a:t>]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4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2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3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884599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CPM [Kč/m</a:t>
                      </a:r>
                      <a:r>
                        <a:rPr lang="cs-CZ" sz="1100" u="sng" kern="150" baseline="30000">
                          <a:effectLst/>
                        </a:rPr>
                        <a:t>2</a:t>
                      </a:r>
                      <a:r>
                        <a:rPr lang="cs-CZ" sz="1100" u="sng" kern="150">
                          <a:effectLst/>
                        </a:rPr>
                        <a:t>]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4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3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2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700278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CC  [Kč/m</a:t>
                      </a:r>
                      <a:r>
                        <a:rPr lang="cs-CZ" sz="1100" u="sng" kern="150" baseline="30000">
                          <a:effectLst/>
                        </a:rPr>
                        <a:t>2</a:t>
                      </a:r>
                      <a:r>
                        <a:rPr lang="cs-CZ" sz="1100" u="sng" kern="150">
                          <a:effectLst/>
                        </a:rPr>
                        <a:t>]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4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2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3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467350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Výsledná známka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1,43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2,57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1,71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2,14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253611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Pořadové číslo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1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4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>
                          <a:effectLst/>
                        </a:rPr>
                        <a:t>2</a:t>
                      </a:r>
                      <a:endParaRPr lang="cs-CZ" sz="1200" u="sng" kern="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kern="150" dirty="0">
                          <a:effectLst/>
                        </a:rPr>
                        <a:t>3</a:t>
                      </a:r>
                      <a:endParaRPr lang="cs-CZ" sz="1200" u="sng" kern="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226543974"/>
                  </a:ext>
                </a:extLst>
              </a:tr>
            </a:tbl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19AE9F63-5FCE-4C6F-A6F9-FC6B79B1D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5" y="3254512"/>
            <a:ext cx="682059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Tabulka : Ohodnocení variantních návrhů konstrukce ploché nepochozí střechy</a:t>
            </a:r>
            <a:endParaRPr lang="cs-CZ" altLang="cs-CZ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997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Závěrečné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 práce byl naplněn</a:t>
            </a:r>
          </a:p>
          <a:p>
            <a:r>
              <a:rPr lang="cs-CZ" dirty="0"/>
              <a:t>Výzkumné otázky byly zpracovány, posouzeny a vyhodnoceny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12" y="5060951"/>
            <a:ext cx="1608137" cy="16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5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dotazy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12776"/>
            <a:ext cx="10515600" cy="3648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600" b="1" dirty="0"/>
              <a:t>Doplňující dotazy od vedoucího:</a:t>
            </a:r>
          </a:p>
          <a:p>
            <a:pPr marL="0" indent="0">
              <a:buNone/>
            </a:pPr>
            <a:r>
              <a:rPr lang="cs-CZ" sz="2600" dirty="0"/>
              <a:t>V případě použití živičné izolace namísto folie, ovlivňuje spád střechy orientaci/směr kladení jednotlivých pásů?</a:t>
            </a:r>
          </a:p>
          <a:p>
            <a:pPr marL="0" indent="0">
              <a:buNone/>
            </a:pPr>
            <a:r>
              <a:rPr lang="cs-CZ" sz="2600" dirty="0"/>
              <a:t>Jaká je minimální tloušťka spádové vrstvy z EPS, XPS, PUR, minerální vlny a cementového potěru v nejnižším bodě, tj. u spodní hrany?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b="1" dirty="0"/>
              <a:t>Doplňující dotaz od oponenta:</a:t>
            </a:r>
          </a:p>
          <a:p>
            <a:pPr marL="0" indent="0">
              <a:buNone/>
            </a:pPr>
            <a:r>
              <a:rPr lang="cs-CZ" sz="2600" dirty="0"/>
              <a:t>Proč je střecha nepochozí a není využita jako terasa?</a:t>
            </a:r>
          </a:p>
          <a:p>
            <a:pPr marL="0" indent="0">
              <a:buNone/>
            </a:pPr>
            <a:r>
              <a:rPr lang="cs-CZ" sz="2600" dirty="0"/>
              <a:t>Jak by se změnila skladba střechy?</a:t>
            </a:r>
          </a:p>
          <a:p>
            <a:pPr marL="0" indent="0">
              <a:buNone/>
            </a:pPr>
            <a:r>
              <a:rPr lang="cs-CZ" sz="2600" dirty="0"/>
              <a:t>Jak byste Vámi navržené řešení hodnotila v rámci udržitelné výstavby?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12" y="5060951"/>
            <a:ext cx="1608137" cy="16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08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7728" y="2492896"/>
            <a:ext cx="10515600" cy="1325563"/>
          </a:xfrm>
        </p:spPr>
        <p:txBody>
          <a:bodyPr/>
          <a:lstStyle/>
          <a:p>
            <a:r>
              <a:rPr lang="cs-CZ" dirty="0"/>
              <a:t>Děkuji za pozornost.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12" y="5060951"/>
            <a:ext cx="1608137" cy="16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5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Motivace a důvody k řešení daného problému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Cíl bakalářské práce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Výzkumná otázka č. 1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Výzkumná otázka č. 2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Představení řešeného objektu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Stávající a navržené skladby střešního pláště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Posouzení variantních skladeb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Ukázka tvorby kladečského plánu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Ohodnocení variantních návrhů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Závěrečné shrnutí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Doplňující dotazy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76" y="5060951"/>
            <a:ext cx="1608137" cy="16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5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Motivace a důvody k řešení daného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Rozšíření znalostí v oblasti návrhu skladby střešních plášťů a variantního návrhu odvodnění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Zájem o vypracování vlastních variantních návrhů a jejich posouzení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Uplatnění nabytých znalostí v praxi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76" y="5060951"/>
            <a:ext cx="1608137" cy="16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04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bakalářské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Cílem práce je variantní návrh skladby střešního pláště ploché nepochozí střechy a jeho následné posouzení a vyhodnocení, vše v rozsahu dle vedoucího práce. Kritérium pro posouzení bude zachování nebo zlepšení stávajícího součinitele prostupu tepla u řešené konstrukce. Dále bude zpracován variantní návrh odvodnění terasy a ploché střechy řešeného objektu s následným vyhodnocením, vše v rozsahu dle vedoucího práce.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12" y="5060951"/>
            <a:ext cx="1608137" cy="16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7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1970CED-62A5-4007-8E3A-8885CA94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otázka č.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C36C925-C00B-4594-A286-D31030480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První výzkumná otázka je zaměřena na návrh skladby střešního pláště ploché nepochozí střechy při zachování nebo zlepšení stávajícího součinitele prostupu tepla řešené konstrukce.</a:t>
            </a:r>
          </a:p>
          <a:p>
            <a:r>
              <a:rPr lang="cs-CZ" dirty="0"/>
              <a:t>Byly zpracovány 4 variantní návrhy skladby střešního pláště zaměřené na použití rozdílného izolantu při zachování stávající nosné konstrukce z železobetonové desky a hydroizolační vrstvy z povlakové fólie EVA. K variantním návrhům byly zpracovány příslušné půdorysy a řezy. </a:t>
            </a:r>
          </a:p>
          <a:p>
            <a:r>
              <a:rPr lang="cs-CZ" dirty="0"/>
              <a:t>Navržená řešení byla posouzena a vyhodnocena z tepelně technického a finančního hlediska.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50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1970CED-62A5-4007-8E3A-8885CA94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otázka č.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C36C925-C00B-4594-A286-D31030480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Druhá výzkumná otázka je zaměřena na návrh odvodnění terasy a ploché střechy. </a:t>
            </a:r>
          </a:p>
          <a:p>
            <a:r>
              <a:rPr lang="cs-CZ" dirty="0"/>
              <a:t>Cílem bylo vytvořit 5 kladečských plánů včetně výpočtu spotřeby materiálu navrženého řešení odvodnění ploché střechy a 2 kladečské plány včetně výpočtu spotřeby materiálu navrženého řešení odvodnění terasy. </a:t>
            </a:r>
          </a:p>
          <a:p>
            <a:r>
              <a:rPr lang="cs-CZ" dirty="0"/>
              <a:t>Návrhy byly posouzeny a vyhodnoceny z objemově hmotnostního a finančního hlediska.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7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 řešeného objektu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Samostatně stojící, dvoupodlažní, nepodsklepený objekt s plochou střechou.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Půdorysný tvar domu je rovnoramenný trojúhelník.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Komplex 9 rodinných domů (+ zahradní sklad) = SOS dětská vesnička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/>
              <a:t>Každý dům určen pro 8 dětí a jednu matku (pěstounku)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12" y="5060951"/>
            <a:ext cx="1608137" cy="160813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928C8B5-9A18-4619-9C65-7BD2227FD7E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" b="14501"/>
          <a:stretch/>
        </p:blipFill>
        <p:spPr bwMode="auto">
          <a:xfrm>
            <a:off x="3339814" y="4365104"/>
            <a:ext cx="5512371" cy="2207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1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1970CED-62A5-4007-8E3A-8885CA94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Stávající a navržené skladby střešního pláště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C36C925-C00B-4594-A286-D31030480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finančního hlediska.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AB44E8B8-6033-4909-AA46-C7A62AEA1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611469"/>
            <a:ext cx="3661080" cy="13255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B10B19F0-D0DC-49CB-9F67-CB7E874E7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2803294"/>
            <a:ext cx="3312368" cy="13326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F143221F-7757-4C06-B477-282A300818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7" t="52967" r="2128"/>
          <a:stretch/>
        </p:blipFill>
        <p:spPr>
          <a:xfrm>
            <a:off x="983432" y="5344864"/>
            <a:ext cx="3294050" cy="132467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2A2CFC2B-BFD3-4769-9AA5-C9F5DA01B1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0" t="3564" r="2195" b="50410"/>
          <a:stretch/>
        </p:blipFill>
        <p:spPr>
          <a:xfrm>
            <a:off x="983432" y="4135944"/>
            <a:ext cx="3294050" cy="128377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35158B57-F000-4E72-8194-16EAED5DF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6301" y="5589240"/>
            <a:ext cx="6727499" cy="101247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067ACDC2-E3E8-47A9-87DF-BFD55E26BA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28" b="3480"/>
          <a:stretch/>
        </p:blipFill>
        <p:spPr>
          <a:xfrm>
            <a:off x="4661821" y="4249107"/>
            <a:ext cx="6691979" cy="109575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95998D4D-C7AC-4DBF-9599-0BCFAAA9F2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950" y="2860785"/>
            <a:ext cx="6775038" cy="121508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1DF3546E-CC60-42DF-A660-D1F4CF59D7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4879" y="1662567"/>
            <a:ext cx="6691980" cy="106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4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Posouzení variantních skladeb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12" y="5060951"/>
            <a:ext cx="1608137" cy="1608137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ABC3C378-BDB9-4A10-8B36-5A173D36D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448" y="1508393"/>
            <a:ext cx="382829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Graf : Množství zkondenzované a vypařitelné vodní páry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xmlns="" id="{268ABB32-C2EA-4D23-9F42-02612B909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5807208"/>
              </p:ext>
            </p:extLst>
          </p:nvPr>
        </p:nvGraphicFramePr>
        <p:xfrm>
          <a:off x="1127448" y="1556791"/>
          <a:ext cx="4831510" cy="3054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4BFD747F-EFE4-4759-BD23-3F8058D49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143" y="1505098"/>
            <a:ext cx="424847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Graf : Finanční hledisko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xmlns="" id="{754A639D-3B28-4123-AC1B-E80027BDF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915939"/>
              </p:ext>
            </p:extLst>
          </p:nvPr>
        </p:nvGraphicFramePr>
        <p:xfrm>
          <a:off x="6384032" y="1658988"/>
          <a:ext cx="4969768" cy="295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76C2B9A3-E257-40E0-A67C-7CA9F6624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5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xmlns="" id="{C64A28AB-636E-4790-86D4-85A213D77801}"/>
              </a:ext>
            </a:extLst>
          </p:cNvPr>
          <p:cNvSpPr/>
          <p:nvPr/>
        </p:nvSpPr>
        <p:spPr>
          <a:xfrm>
            <a:off x="1127448" y="2329438"/>
            <a:ext cx="9001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sz="1400" dirty="0"/>
          </a:p>
          <a:p>
            <a:pPr lvl="0"/>
            <a:endParaRPr lang="cs-CZ" sz="1400" dirty="0"/>
          </a:p>
          <a:p>
            <a:pPr lvl="0"/>
            <a:endParaRPr lang="cs-CZ" sz="1400" dirty="0"/>
          </a:p>
          <a:p>
            <a:pPr lvl="0"/>
            <a:endParaRPr lang="cs-CZ" sz="1400" dirty="0"/>
          </a:p>
          <a:p>
            <a:pPr lvl="0"/>
            <a:r>
              <a:rPr lang="cs-CZ" sz="1400" u="sng" dirty="0"/>
              <a:t>Vysvětlivky:</a:t>
            </a:r>
          </a:p>
          <a:p>
            <a:r>
              <a:rPr lang="cs-CZ" sz="1400" dirty="0" err="1"/>
              <a:t>Mc,a</a:t>
            </a:r>
            <a:r>
              <a:rPr lang="cs-CZ" sz="1400" dirty="0"/>
              <a:t> [kg/m</a:t>
            </a:r>
            <a:r>
              <a:rPr lang="cs-CZ" sz="1400" baseline="30000" dirty="0"/>
              <a:t>2</a:t>
            </a:r>
            <a:r>
              <a:rPr lang="cs-CZ" sz="1400" dirty="0"/>
              <a:t>.rok] = maximální množství zkondenzované vodní páry za rok </a:t>
            </a:r>
          </a:p>
          <a:p>
            <a:r>
              <a:rPr lang="cs-CZ" sz="1400" dirty="0" err="1"/>
              <a:t>Mev</a:t>
            </a:r>
            <a:r>
              <a:rPr lang="cs-CZ" sz="1400" baseline="-25000" dirty="0" err="1"/>
              <a:t>ex</a:t>
            </a:r>
            <a:r>
              <a:rPr lang="cs-CZ" sz="1400" dirty="0" err="1"/>
              <a:t>,a</a:t>
            </a:r>
            <a:r>
              <a:rPr lang="cs-CZ" sz="1400" dirty="0"/>
              <a:t> [kg/m</a:t>
            </a:r>
            <a:r>
              <a:rPr lang="cs-CZ" sz="1400" baseline="30000" dirty="0"/>
              <a:t>2</a:t>
            </a:r>
            <a:r>
              <a:rPr lang="cs-CZ" sz="1400" dirty="0"/>
              <a:t>.rok] = množství vypařitelné vodní páry za rok do exteriéru</a:t>
            </a:r>
          </a:p>
          <a:p>
            <a:pPr lvl="0"/>
            <a:r>
              <a:rPr lang="cs-CZ" sz="1400" dirty="0" err="1"/>
              <a:t>Mev</a:t>
            </a:r>
            <a:r>
              <a:rPr lang="cs-CZ" sz="1400" baseline="-25000" dirty="0" err="1"/>
              <a:t>int</a:t>
            </a:r>
            <a:r>
              <a:rPr lang="cs-CZ" sz="1400" dirty="0" err="1"/>
              <a:t>,a</a:t>
            </a:r>
            <a:r>
              <a:rPr lang="cs-CZ" sz="1400" dirty="0"/>
              <a:t> [kg/m</a:t>
            </a:r>
            <a:r>
              <a:rPr lang="cs-CZ" sz="1400" baseline="30000" dirty="0"/>
              <a:t>2</a:t>
            </a:r>
            <a:r>
              <a:rPr lang="cs-CZ" sz="1400" dirty="0"/>
              <a:t>.rok] = množství vypařitelné vodní páry za rok do interiéru </a:t>
            </a:r>
          </a:p>
          <a:p>
            <a:r>
              <a:rPr lang="cs-CZ" sz="1400" dirty="0"/>
              <a:t>CDM [Kč/m</a:t>
            </a:r>
            <a:r>
              <a:rPr lang="cs-CZ" sz="1400" baseline="30000" dirty="0"/>
              <a:t>2</a:t>
            </a:r>
            <a:r>
              <a:rPr lang="cs-CZ" sz="1400" dirty="0"/>
              <a:t>] = cena dodávky materiálu </a:t>
            </a:r>
          </a:p>
          <a:p>
            <a:r>
              <a:rPr lang="cs-CZ" sz="1400" dirty="0"/>
              <a:t>CMP [Kč/m</a:t>
            </a:r>
            <a:r>
              <a:rPr lang="cs-CZ" sz="1400" baseline="30000" dirty="0"/>
              <a:t>2</a:t>
            </a:r>
            <a:r>
              <a:rPr lang="cs-CZ" sz="1400" dirty="0"/>
              <a:t>] = cena montážních prací </a:t>
            </a:r>
          </a:p>
          <a:p>
            <a:r>
              <a:rPr lang="cs-CZ" sz="1400" dirty="0"/>
              <a:t>CPM [Kč/m</a:t>
            </a:r>
            <a:r>
              <a:rPr lang="cs-CZ" sz="1400" baseline="30000" dirty="0"/>
              <a:t>2</a:t>
            </a:r>
            <a:r>
              <a:rPr lang="cs-CZ" sz="1400" dirty="0"/>
              <a:t>] = cena za přesun materiálu</a:t>
            </a:r>
          </a:p>
          <a:p>
            <a:r>
              <a:rPr lang="cs-CZ" sz="1400" dirty="0"/>
              <a:t>CC [Kč/m</a:t>
            </a:r>
            <a:r>
              <a:rPr lang="cs-CZ" sz="1400" baseline="30000" dirty="0"/>
              <a:t>2</a:t>
            </a:r>
            <a:r>
              <a:rPr lang="cs-CZ" sz="1400" dirty="0"/>
              <a:t>] = cena celkem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322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722</Words>
  <Application>Microsoft Office PowerPoint</Application>
  <PresentationFormat>Vlastní</PresentationFormat>
  <Paragraphs>202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Office</vt:lpstr>
      <vt:lpstr>Rodinný dům pro SOS dětskou vesničku</vt:lpstr>
      <vt:lpstr>Obsah prezentace</vt:lpstr>
      <vt:lpstr>Motivace a důvody k řešení daného problému</vt:lpstr>
      <vt:lpstr>Cíl bakalářské práce</vt:lpstr>
      <vt:lpstr>Výzkumná otázka č. 1</vt:lpstr>
      <vt:lpstr>Výzkumná otázka č. 2</vt:lpstr>
      <vt:lpstr>Představení řešeného objektu</vt:lpstr>
      <vt:lpstr>Stávající a navržené skladby střešního pláště</vt:lpstr>
      <vt:lpstr>Posouzení variantních skladeb</vt:lpstr>
      <vt:lpstr>Ukázka tvorby kladečského plánu</vt:lpstr>
      <vt:lpstr>Ohodnocení variantních návrhů</vt:lpstr>
      <vt:lpstr>Závěrečné shrnutí</vt:lpstr>
      <vt:lpstr>Doplňující dotazy</vt:lpstr>
      <vt:lpstr>Děkuji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Mateřská škola se speciální třídou</dc:title>
  <dc:creator>Tom</dc:creator>
  <cp:lastModifiedBy>Tuček Jaroslav</cp:lastModifiedBy>
  <cp:revision>47</cp:revision>
  <dcterms:created xsi:type="dcterms:W3CDTF">2020-06-08T19:03:08Z</dcterms:created>
  <dcterms:modified xsi:type="dcterms:W3CDTF">2020-06-18T05:53:37Z</dcterms:modified>
</cp:coreProperties>
</file>