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4" r:id="rId10"/>
    <p:sldId id="265" r:id="rId11"/>
    <p:sldId id="266" r:id="rId12"/>
    <p:sldId id="269" r:id="rId13"/>
    <p:sldId id="270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01" userDrawn="1">
          <p15:clr>
            <a:srgbClr val="A4A3A4"/>
          </p15:clr>
        </p15:guide>
        <p15:guide id="2" pos="755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>
      <p:cViewPr varScale="1">
        <p:scale>
          <a:sx n="105" d="100"/>
          <a:sy n="105" d="100"/>
        </p:scale>
        <p:origin x="120" y="240"/>
      </p:cViewPr>
      <p:guideLst>
        <p:guide orient="horz" pos="4201"/>
        <p:guide pos="75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Kročejové neprůzvučnost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List1!$A$2:$A$5</c:f>
              <c:strCache>
                <c:ptCount val="4"/>
                <c:pt idx="0">
                  <c:v>Skladba 1</c:v>
                </c:pt>
                <c:pt idx="1">
                  <c:v>Skladba 2</c:v>
                </c:pt>
                <c:pt idx="2">
                  <c:v>Skladba 3</c:v>
                </c:pt>
                <c:pt idx="3">
                  <c:v>Skladba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47</c:v>
                </c:pt>
                <c:pt idx="1">
                  <c:v>53</c:v>
                </c:pt>
                <c:pt idx="2">
                  <c:v>48</c:v>
                </c:pt>
                <c:pt idx="3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99-4809-8CAE-541C8A2CF314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Vzduchová neprůzvučnost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List1!$A$2:$A$5</c:f>
              <c:strCache>
                <c:ptCount val="4"/>
                <c:pt idx="0">
                  <c:v>Skladba 1</c:v>
                </c:pt>
                <c:pt idx="1">
                  <c:v>Skladba 2</c:v>
                </c:pt>
                <c:pt idx="2">
                  <c:v>Skladba 3</c:v>
                </c:pt>
                <c:pt idx="3">
                  <c:v>Skladba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56</c:v>
                </c:pt>
                <c:pt idx="1">
                  <c:v>54</c:v>
                </c:pt>
                <c:pt idx="2">
                  <c:v>55</c:v>
                </c:pt>
                <c:pt idx="3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99-4809-8CAE-541C8A2CF31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02952608"/>
        <c:axId val="302947616"/>
        <c:axId val="0"/>
      </c:bar3DChart>
      <c:catAx>
        <c:axId val="30295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2947616"/>
        <c:crosses val="autoZero"/>
        <c:auto val="1"/>
        <c:lblAlgn val="ctr"/>
        <c:lblOffset val="100"/>
        <c:noMultiLvlLbl val="0"/>
      </c:catAx>
      <c:valAx>
        <c:axId val="302947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800"/>
                  <a:t>Vážená neprůzvučnost [dB]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2952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0583-8D6B-4605-9BC1-32CAF365147F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5522-710F-4AE4-A531-80CC23F91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897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0583-8D6B-4605-9BC1-32CAF365147F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5522-710F-4AE4-A531-80CC23F91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24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0583-8D6B-4605-9BC1-32CAF365147F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5522-710F-4AE4-A531-80CC23F91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316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0583-8D6B-4605-9BC1-32CAF365147F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5522-710F-4AE4-A531-80CC23F91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159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0583-8D6B-4605-9BC1-32CAF365147F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5522-710F-4AE4-A531-80CC23F91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98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0583-8D6B-4605-9BC1-32CAF365147F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5522-710F-4AE4-A531-80CC23F91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44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0583-8D6B-4605-9BC1-32CAF365147F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5522-710F-4AE4-A531-80CC23F91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049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0583-8D6B-4605-9BC1-32CAF365147F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5522-710F-4AE4-A531-80CC23F91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480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0583-8D6B-4605-9BC1-32CAF365147F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5522-710F-4AE4-A531-80CC23F91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115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0583-8D6B-4605-9BC1-32CAF365147F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5522-710F-4AE4-A531-80CC23F91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567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0583-8D6B-4605-9BC1-32CAF365147F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5522-710F-4AE4-A531-80CC23F91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338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A0583-8D6B-4605-9BC1-32CAF365147F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B5522-710F-4AE4-A531-80CC23F91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8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514599"/>
            <a:ext cx="9144000" cy="995363"/>
          </a:xfrm>
        </p:spPr>
        <p:txBody>
          <a:bodyPr>
            <a:normAutofit/>
          </a:bodyPr>
          <a:lstStyle/>
          <a:p>
            <a:r>
              <a:rPr lang="cs-CZ" sz="4800" dirty="0" smtClean="0"/>
              <a:t>Mateřská škola se speciální třídou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74776" y="4553014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Autor bakalářské práce: 	Tomáš Čutka</a:t>
            </a:r>
          </a:p>
          <a:p>
            <a:pPr algn="l"/>
            <a:r>
              <a:rPr lang="cs-CZ" dirty="0" smtClean="0"/>
              <a:t>Vedoucí bakalářské práce: 	Ing. Martin Dědič</a:t>
            </a:r>
          </a:p>
          <a:p>
            <a:pPr algn="l"/>
            <a:r>
              <a:rPr lang="cs-CZ" dirty="0" smtClean="0"/>
              <a:t>Oponent bakalářské práce: 	Ing. arch. Lucie Křížová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868168" y="468758"/>
            <a:ext cx="7799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Vysoká škola technická a ekonomická v Českých Budějovicích</a:t>
            </a:r>
          </a:p>
          <a:p>
            <a:r>
              <a:rPr lang="cs-CZ" dirty="0" smtClean="0"/>
              <a:t>Ústav </a:t>
            </a:r>
            <a:r>
              <a:rPr lang="cs-CZ" dirty="0" err="1" smtClean="0"/>
              <a:t>technicko-technologický</a:t>
            </a:r>
            <a:endParaRPr lang="cs-CZ" dirty="0" smtClean="0"/>
          </a:p>
          <a:p>
            <a:r>
              <a:rPr lang="cs-CZ" dirty="0" smtClean="0"/>
              <a:t>Katedra stavebnictví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3" y="468758"/>
            <a:ext cx="1608137" cy="160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41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Dosažené výsledky a přínos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2072439"/>
              </p:ext>
            </p:extLst>
          </p:nvPr>
        </p:nvGraphicFramePr>
        <p:xfrm>
          <a:off x="966217" y="1609342"/>
          <a:ext cx="7473695" cy="4160521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1401889">
                  <a:extLst>
                    <a:ext uri="{9D8B030D-6E8A-4147-A177-3AD203B41FA5}">
                      <a16:colId xmlns:a16="http://schemas.microsoft.com/office/drawing/2014/main" val="2763180322"/>
                    </a:ext>
                  </a:extLst>
                </a:gridCol>
                <a:gridCol w="1078868">
                  <a:extLst>
                    <a:ext uri="{9D8B030D-6E8A-4147-A177-3AD203B41FA5}">
                      <a16:colId xmlns:a16="http://schemas.microsoft.com/office/drawing/2014/main" val="1138020606"/>
                    </a:ext>
                  </a:extLst>
                </a:gridCol>
                <a:gridCol w="1388389">
                  <a:extLst>
                    <a:ext uri="{9D8B030D-6E8A-4147-A177-3AD203B41FA5}">
                      <a16:colId xmlns:a16="http://schemas.microsoft.com/office/drawing/2014/main" val="2212424835"/>
                    </a:ext>
                  </a:extLst>
                </a:gridCol>
                <a:gridCol w="1268997">
                  <a:extLst>
                    <a:ext uri="{9D8B030D-6E8A-4147-A177-3AD203B41FA5}">
                      <a16:colId xmlns:a16="http://schemas.microsoft.com/office/drawing/2014/main" val="2839899937"/>
                    </a:ext>
                  </a:extLst>
                </a:gridCol>
                <a:gridCol w="1255497">
                  <a:extLst>
                    <a:ext uri="{9D8B030D-6E8A-4147-A177-3AD203B41FA5}">
                      <a16:colId xmlns:a16="http://schemas.microsoft.com/office/drawing/2014/main" val="2892099158"/>
                    </a:ext>
                  </a:extLst>
                </a:gridCol>
                <a:gridCol w="1080055">
                  <a:extLst>
                    <a:ext uri="{9D8B030D-6E8A-4147-A177-3AD203B41FA5}">
                      <a16:colId xmlns:a16="http://schemas.microsoft.com/office/drawing/2014/main" val="3957313490"/>
                    </a:ext>
                  </a:extLst>
                </a:gridCol>
              </a:tblGrid>
              <a:tr h="926256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Hodnocení</a:t>
                      </a:r>
                      <a:r>
                        <a:rPr lang="cs-CZ" sz="1800" baseline="0" dirty="0" smtClean="0">
                          <a:effectLst/>
                        </a:rPr>
                        <a:t> osvětlenosti vybraných denních místností</a:t>
                      </a: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Denní osvětlení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Umělé osvětlení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Sdružené osvětlení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58651197"/>
                  </a:ext>
                </a:extLst>
              </a:tr>
              <a:tr h="108590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Činitel denní osvětlenosti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Normálová osvětlenost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Činitel oslnění UGR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46657"/>
                  </a:ext>
                </a:extLst>
              </a:tr>
              <a:tr h="7161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1.08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Herna č. 1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NEVYHOVUJE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VYHOVUJE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VYHOVUJE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VYHOVUJE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5222534"/>
                  </a:ext>
                </a:extLst>
              </a:tr>
              <a:tr h="7161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1.29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Herna č. 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NEVYHOVUJE</a:t>
                      </a:r>
                      <a:endParaRPr lang="cs-CZ" sz="2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VYHOVUJE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VYHOVUJE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VYHOVUJE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18091339"/>
                  </a:ext>
                </a:extLst>
              </a:tr>
              <a:tr h="7161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2.07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Herna č. 3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NEVYHOVUJE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VYHOVUJE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VYHOVUJE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VYHOVUJE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26073174"/>
                  </a:ext>
                </a:extLst>
              </a:tr>
            </a:tbl>
          </a:graphicData>
        </a:graphic>
      </p:graphicFrame>
      <p:pic>
        <p:nvPicPr>
          <p:cNvPr id="5" name="Obrázek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23" t="12830" r="34413" b="23537"/>
          <a:stretch/>
        </p:blipFill>
        <p:spPr bwMode="auto">
          <a:xfrm>
            <a:off x="9029794" y="1973454"/>
            <a:ext cx="2562225" cy="1847850"/>
          </a:xfrm>
          <a:prstGeom prst="rect">
            <a:avLst/>
          </a:prstGeom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8893109" y="1472184"/>
            <a:ext cx="30306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Použitá svítidla: Modus LED</a:t>
            </a:r>
            <a:endParaRPr lang="cs-CZ" sz="2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512" y="5060951"/>
            <a:ext cx="1608137" cy="160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02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Nejvhodnější skladba stropu č. 1</a:t>
            </a:r>
          </a:p>
          <a:p>
            <a:r>
              <a:rPr lang="cs-CZ" dirty="0" smtClean="0"/>
              <a:t>Denní osvětlení nevyhovělo</a:t>
            </a:r>
          </a:p>
          <a:p>
            <a:r>
              <a:rPr lang="cs-CZ" dirty="0" smtClean="0"/>
              <a:t>Sdružené osvětlení nelze použít</a:t>
            </a:r>
          </a:p>
          <a:p>
            <a:r>
              <a:rPr lang="cs-CZ" b="1" dirty="0" smtClean="0"/>
              <a:t>Cíl práce byl </a:t>
            </a:r>
            <a:r>
              <a:rPr lang="cs-CZ" b="1" dirty="0" smtClean="0"/>
              <a:t>splněn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512" y="5060951"/>
            <a:ext cx="1608137" cy="160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99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277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Doplňující dotaz </a:t>
            </a:r>
            <a:r>
              <a:rPr lang="cs-CZ" b="1" dirty="0"/>
              <a:t>od </a:t>
            </a:r>
            <a:r>
              <a:rPr lang="cs-CZ" b="1" dirty="0" smtClean="0"/>
              <a:t>vedoucího:</a:t>
            </a:r>
          </a:p>
          <a:p>
            <a:pPr marL="0" indent="0">
              <a:buNone/>
            </a:pPr>
            <a:r>
              <a:rPr lang="cs-CZ" dirty="0" smtClean="0"/>
              <a:t>Po </a:t>
            </a:r>
            <a:r>
              <a:rPr lang="cs-CZ" dirty="0"/>
              <a:t>vyhodnocení denního osvětlení, bylo nutné navrhnout umělé osvětlení. Kdyby byla možnost změnit dispozici objektu po tomto vyhodnocení, využil byste této možnosti? Pokud ano, tak popište jakým </a:t>
            </a:r>
            <a:r>
              <a:rPr lang="cs-CZ" dirty="0" smtClean="0"/>
              <a:t>způsobem</a:t>
            </a:r>
          </a:p>
          <a:p>
            <a:pPr marL="0" indent="0">
              <a:buNone/>
            </a:pPr>
            <a:r>
              <a:rPr lang="cs-CZ" b="1" dirty="0"/>
              <a:t>Doplňující dotaz od </a:t>
            </a:r>
            <a:r>
              <a:rPr lang="cs-CZ" b="1" dirty="0" smtClean="0"/>
              <a:t>oponenta: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Bylo by možné řešit i jiné varianty prosvětlení (např. světlík, světlovod)? Jak by byla řešena případná změna dispozice, aby denní osvětlení bylo vyhovující?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512" y="5060951"/>
            <a:ext cx="1608137" cy="160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50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47728" y="2492896"/>
            <a:ext cx="10515600" cy="1325563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512" y="5060951"/>
            <a:ext cx="1608137" cy="160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35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Motivace a důvody k řešení daného problému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Cíl práce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Výzkumné otázky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Metodika práce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Dosažené výsledky a přínos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Závěrečné shrnutí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Doplňující dotazy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1776" y="5060951"/>
            <a:ext cx="1608137" cy="160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65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Motivace a důvody k řešení daného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Zájem o danou problematiku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Prohloubení znalostí v oblasti provádění podlah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Aplikovatelnost v praxi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Nutnost řešení dané problematiky včas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1776" y="5060951"/>
            <a:ext cx="1608137" cy="160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30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Cílem </a:t>
            </a:r>
            <a:r>
              <a:rPr lang="cs-CZ" dirty="0"/>
              <a:t>práce je výpočet denního osvětlení pro zadané místnosti s návrhem umístění svítidel a návrh variantního řešení stropní konstrukce z hlediska akustiky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512" y="5060951"/>
            <a:ext cx="1608137" cy="160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07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VO 1: </a:t>
            </a:r>
            <a:r>
              <a:rPr lang="cs-CZ" dirty="0"/>
              <a:t>Která z navržených stropních konstrukcí bude nejvhodnější variantou z hlediska kročejové a vzduchové neprůzvučnosti? </a:t>
            </a:r>
            <a:endParaRPr lang="cs-CZ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VO 2: </a:t>
            </a:r>
            <a:r>
              <a:rPr lang="cs-CZ" dirty="0"/>
              <a:t>Je dočasné řešení velikosti oken v posuzovaných místnostech dostačující z hlediska přístupu denního světla? 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512" y="5060951"/>
            <a:ext cx="1608137" cy="160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35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Metoda sběru dat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Metoda komparace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Metoda vyhodnocování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512" y="5060951"/>
            <a:ext cx="1608137" cy="160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1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Dosažené výsledky a přínos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68874"/>
              </p:ext>
            </p:extLst>
          </p:nvPr>
        </p:nvGraphicFramePr>
        <p:xfrm>
          <a:off x="1005841" y="1881782"/>
          <a:ext cx="8525306" cy="490731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{C4B1156A-380E-4F78-BDF5-A606A8083BF9}</a:tableStyleId>
              </a:tblPr>
              <a:tblGrid>
                <a:gridCol w="956038">
                  <a:extLst>
                    <a:ext uri="{9D8B030D-6E8A-4147-A177-3AD203B41FA5}">
                      <a16:colId xmlns:a16="http://schemas.microsoft.com/office/drawing/2014/main" val="2102558815"/>
                    </a:ext>
                  </a:extLst>
                </a:gridCol>
                <a:gridCol w="2536686">
                  <a:extLst>
                    <a:ext uri="{9D8B030D-6E8A-4147-A177-3AD203B41FA5}">
                      <a16:colId xmlns:a16="http://schemas.microsoft.com/office/drawing/2014/main" val="1359426012"/>
                    </a:ext>
                  </a:extLst>
                </a:gridCol>
                <a:gridCol w="2087986">
                  <a:extLst>
                    <a:ext uri="{9D8B030D-6E8A-4147-A177-3AD203B41FA5}">
                      <a16:colId xmlns:a16="http://schemas.microsoft.com/office/drawing/2014/main" val="2794131558"/>
                    </a:ext>
                  </a:extLst>
                </a:gridCol>
                <a:gridCol w="1325706">
                  <a:extLst>
                    <a:ext uri="{9D8B030D-6E8A-4147-A177-3AD203B41FA5}">
                      <a16:colId xmlns:a16="http://schemas.microsoft.com/office/drawing/2014/main" val="2050091248"/>
                    </a:ext>
                  </a:extLst>
                </a:gridCol>
                <a:gridCol w="1618890">
                  <a:extLst>
                    <a:ext uri="{9D8B030D-6E8A-4147-A177-3AD203B41FA5}">
                      <a16:colId xmlns:a16="http://schemas.microsoft.com/office/drawing/2014/main" val="2371819187"/>
                    </a:ext>
                  </a:extLst>
                </a:gridCol>
              </a:tblGrid>
              <a:tr h="668017">
                <a:tc gridSpan="2">
                  <a:txBody>
                    <a:bodyPr/>
                    <a:lstStyle/>
                    <a:p>
                      <a:pPr marL="52070" algn="l">
                        <a:spcBef>
                          <a:spcPts val="68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Konstrukce</a:t>
                      </a:r>
                      <a:endParaRPr lang="cs-CZ" sz="24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" marR="280035" algn="l">
                        <a:lnSpc>
                          <a:spcPct val="102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Vážená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stavební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normovaná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hladina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kročejového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zvuku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endParaRPr lang="cs-CZ" sz="24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algn="just">
                        <a:spcBef>
                          <a:spcPts val="68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Požadavek</a:t>
                      </a:r>
                      <a:endParaRPr lang="cs-CZ" sz="24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algn="l">
                        <a:spcBef>
                          <a:spcPts val="68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Hodnocení</a:t>
                      </a:r>
                      <a:endParaRPr lang="cs-CZ" sz="24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1216257"/>
                  </a:ext>
                </a:extLst>
              </a:tr>
              <a:tr h="218319"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Ozn.</a:t>
                      </a:r>
                      <a:endParaRPr lang="cs-CZ" sz="280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Název</a:t>
                      </a:r>
                      <a:endParaRPr lang="cs-CZ" sz="28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L´</a:t>
                      </a:r>
                      <a:r>
                        <a:rPr lang="en-US" sz="1100" dirty="0" err="1">
                          <a:effectLst/>
                        </a:rPr>
                        <a:t>n,w</a:t>
                      </a:r>
                      <a:endParaRPr lang="cs-CZ" sz="28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98819270"/>
                  </a:ext>
                </a:extLst>
              </a:tr>
              <a:tr h="218319"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[-]</a:t>
                      </a:r>
                      <a:endParaRPr lang="cs-CZ" sz="240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[-]</a:t>
                      </a:r>
                      <a:endParaRPr lang="cs-CZ" sz="240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[dB]</a:t>
                      </a:r>
                      <a:endParaRPr lang="cs-CZ" sz="24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[dB]</a:t>
                      </a:r>
                      <a:endParaRPr lang="cs-CZ" sz="240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[-]</a:t>
                      </a:r>
                      <a:endParaRPr lang="cs-CZ" sz="2400" b="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47056867"/>
                  </a:ext>
                </a:extLst>
              </a:tr>
              <a:tr h="827150">
                <a:tc>
                  <a:txBody>
                    <a:bodyPr/>
                    <a:lstStyle/>
                    <a:p>
                      <a:pPr marL="5207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SKL-1</a:t>
                      </a:r>
                      <a:endParaRPr lang="cs-CZ" sz="28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2070" marR="245745" algn="l">
                        <a:lnSpc>
                          <a:spcPct val="102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Těžká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plovoucí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podlaha</a:t>
                      </a:r>
                      <a:r>
                        <a:rPr lang="en-US" sz="1800" dirty="0">
                          <a:effectLst/>
                        </a:rPr>
                        <a:t> se </a:t>
                      </a:r>
                      <a:r>
                        <a:rPr lang="en-US" sz="1800" dirty="0" err="1">
                          <a:effectLst/>
                        </a:rPr>
                        <a:t>stropní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konstrukcí</a:t>
                      </a:r>
                      <a:r>
                        <a:rPr lang="en-US" sz="1800" dirty="0">
                          <a:effectLst/>
                        </a:rPr>
                        <a:t> z </a:t>
                      </a:r>
                      <a:r>
                        <a:rPr lang="en-US" sz="1800" dirty="0" err="1">
                          <a:effectLst/>
                        </a:rPr>
                        <a:t>panelů</a:t>
                      </a:r>
                      <a:r>
                        <a:rPr lang="en-US" sz="1800" dirty="0">
                          <a:effectLst/>
                        </a:rPr>
                        <a:t> SPIROLL</a:t>
                      </a:r>
                      <a:endParaRPr lang="cs-CZ" sz="28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47</a:t>
                      </a:r>
                      <a:endParaRPr lang="cs-CZ" sz="3200" b="1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58</a:t>
                      </a:r>
                      <a:endParaRPr lang="cs-CZ" sz="2800" b="1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VYHOVUJE</a:t>
                      </a:r>
                      <a:endParaRPr lang="cs-CZ" sz="28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81593511"/>
                  </a:ext>
                </a:extLst>
              </a:tr>
              <a:tr h="827150">
                <a:tc>
                  <a:txBody>
                    <a:bodyPr/>
                    <a:lstStyle/>
                    <a:p>
                      <a:pPr marL="5207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SKL-2</a:t>
                      </a:r>
                      <a:endParaRPr lang="cs-CZ" sz="28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2070" marR="250825" algn="l">
                        <a:lnSpc>
                          <a:spcPct val="102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Lehká plovoucí podlaha se stropní konstrukcí z panelů SPIROLL</a:t>
                      </a:r>
                      <a:endParaRPr lang="cs-CZ" sz="280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53</a:t>
                      </a:r>
                      <a:endParaRPr lang="cs-CZ" sz="3200" b="1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58</a:t>
                      </a:r>
                      <a:endParaRPr lang="cs-CZ" sz="2800" b="1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VYHOVUJE</a:t>
                      </a:r>
                      <a:endParaRPr lang="cs-CZ" sz="28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8842299"/>
                  </a:ext>
                </a:extLst>
              </a:tr>
              <a:tr h="827150">
                <a:tc>
                  <a:txBody>
                    <a:bodyPr/>
                    <a:lstStyle/>
                    <a:p>
                      <a:pPr marL="5207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SKL-3</a:t>
                      </a:r>
                      <a:endParaRPr lang="cs-CZ" sz="28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2070" marR="177165" algn="l">
                        <a:lnSpc>
                          <a:spcPct val="102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Těžká plovoucí podlaha se stropní konstrukcí z desek FILIGRAN</a:t>
                      </a:r>
                      <a:endParaRPr lang="cs-CZ" sz="280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48</a:t>
                      </a:r>
                      <a:endParaRPr lang="cs-CZ" sz="3200" b="1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58</a:t>
                      </a:r>
                      <a:endParaRPr lang="cs-CZ" sz="2800" b="1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VYHOVUJE</a:t>
                      </a:r>
                      <a:endParaRPr lang="cs-CZ" sz="28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01961613"/>
                  </a:ext>
                </a:extLst>
              </a:tr>
              <a:tr h="976792">
                <a:tc>
                  <a:txBody>
                    <a:bodyPr/>
                    <a:lstStyle/>
                    <a:p>
                      <a:pPr marL="5207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SKL-4</a:t>
                      </a:r>
                      <a:endParaRPr lang="cs-CZ" sz="28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2070" marR="177165" algn="l">
                        <a:lnSpc>
                          <a:spcPct val="102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Lehká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plovoucí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podlaha</a:t>
                      </a:r>
                      <a:r>
                        <a:rPr lang="en-US" sz="1800" dirty="0">
                          <a:effectLst/>
                        </a:rPr>
                        <a:t> se </a:t>
                      </a:r>
                      <a:r>
                        <a:rPr lang="en-US" sz="1800" dirty="0" err="1">
                          <a:effectLst/>
                        </a:rPr>
                        <a:t>stropní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konstrukcí</a:t>
                      </a:r>
                      <a:r>
                        <a:rPr lang="en-US" sz="1800" dirty="0">
                          <a:effectLst/>
                        </a:rPr>
                        <a:t> z </a:t>
                      </a:r>
                      <a:r>
                        <a:rPr lang="en-US" sz="1800" dirty="0" err="1">
                          <a:effectLst/>
                        </a:rPr>
                        <a:t>desek</a:t>
                      </a:r>
                      <a:r>
                        <a:rPr lang="en-US" sz="1800" dirty="0">
                          <a:effectLst/>
                        </a:rPr>
                        <a:t> FILIGRAN</a:t>
                      </a:r>
                      <a:endParaRPr lang="cs-CZ" sz="28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53</a:t>
                      </a:r>
                      <a:endParaRPr lang="cs-CZ" sz="3200" b="1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58</a:t>
                      </a:r>
                      <a:endParaRPr lang="cs-CZ" sz="2800" b="1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VYHOVUJE</a:t>
                      </a:r>
                      <a:endParaRPr lang="cs-CZ" sz="28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1272123"/>
                  </a:ext>
                </a:extLst>
              </a:tr>
              <a:tr h="148145">
                <a:tc gridSpan="5">
                  <a:txBody>
                    <a:bodyPr/>
                    <a:lstStyle/>
                    <a:p>
                      <a:pPr marL="52070" algn="l"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US" sz="950" dirty="0" err="1">
                          <a:effectLst/>
                        </a:rPr>
                        <a:t>Pozn</a:t>
                      </a:r>
                      <a:r>
                        <a:rPr lang="en-US" sz="950" dirty="0">
                          <a:effectLst/>
                        </a:rPr>
                        <a:t>.: </a:t>
                      </a:r>
                      <a:r>
                        <a:rPr lang="en-US" sz="950" dirty="0" err="1">
                          <a:effectLst/>
                        </a:rPr>
                        <a:t>Splnění</a:t>
                      </a:r>
                      <a:r>
                        <a:rPr lang="en-US" sz="950" dirty="0">
                          <a:effectLst/>
                        </a:rPr>
                        <a:t> </a:t>
                      </a:r>
                      <a:r>
                        <a:rPr lang="en-US" sz="950" dirty="0" err="1">
                          <a:effectLst/>
                        </a:rPr>
                        <a:t>normových</a:t>
                      </a:r>
                      <a:r>
                        <a:rPr lang="en-US" sz="950" dirty="0">
                          <a:effectLst/>
                        </a:rPr>
                        <a:t> </a:t>
                      </a:r>
                      <a:r>
                        <a:rPr lang="en-US" sz="950" dirty="0" err="1">
                          <a:effectLst/>
                        </a:rPr>
                        <a:t>požadavků</a:t>
                      </a:r>
                      <a:r>
                        <a:rPr lang="en-US" sz="950" dirty="0">
                          <a:effectLst/>
                        </a:rPr>
                        <a:t> </a:t>
                      </a:r>
                      <a:r>
                        <a:rPr lang="en-US" sz="950" dirty="0" err="1">
                          <a:effectLst/>
                        </a:rPr>
                        <a:t>na</a:t>
                      </a:r>
                      <a:r>
                        <a:rPr lang="en-US" sz="950" dirty="0">
                          <a:effectLst/>
                        </a:rPr>
                        <a:t> </a:t>
                      </a:r>
                      <a:r>
                        <a:rPr lang="en-US" sz="950" dirty="0" err="1">
                          <a:effectLst/>
                        </a:rPr>
                        <a:t>zvukovou</a:t>
                      </a:r>
                      <a:r>
                        <a:rPr lang="en-US" sz="950" dirty="0">
                          <a:effectLst/>
                        </a:rPr>
                        <a:t> </a:t>
                      </a:r>
                      <a:r>
                        <a:rPr lang="en-US" sz="950" dirty="0" err="1">
                          <a:effectLst/>
                        </a:rPr>
                        <a:t>izolaci</a:t>
                      </a:r>
                      <a:r>
                        <a:rPr lang="en-US" sz="950" dirty="0">
                          <a:effectLst/>
                        </a:rPr>
                        <a:t> se </a:t>
                      </a:r>
                      <a:r>
                        <a:rPr lang="en-US" sz="950" dirty="0" err="1">
                          <a:effectLst/>
                        </a:rPr>
                        <a:t>dle</a:t>
                      </a:r>
                      <a:r>
                        <a:rPr lang="en-US" sz="950" dirty="0">
                          <a:effectLst/>
                        </a:rPr>
                        <a:t> ČSN 73 0532 </a:t>
                      </a:r>
                      <a:r>
                        <a:rPr lang="en-US" sz="950" dirty="0" err="1">
                          <a:effectLst/>
                        </a:rPr>
                        <a:t>prokazuje</a:t>
                      </a:r>
                      <a:r>
                        <a:rPr lang="en-US" sz="950" dirty="0">
                          <a:effectLst/>
                        </a:rPr>
                        <a:t> </a:t>
                      </a:r>
                      <a:r>
                        <a:rPr lang="en-US" sz="950" dirty="0" err="1">
                          <a:effectLst/>
                        </a:rPr>
                        <a:t>měřením</a:t>
                      </a:r>
                      <a:endParaRPr lang="cs-CZ" sz="11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352743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38200" y="1481672"/>
            <a:ext cx="56814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2000" dirty="0" smtClean="0"/>
              <a:t>Kročejová neprůzvučnost</a:t>
            </a:r>
            <a:endParaRPr lang="cs-CZ" sz="2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512" y="5060951"/>
            <a:ext cx="1608137" cy="160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24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Dosažené výsledky a přínos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6105343"/>
              </p:ext>
            </p:extLst>
          </p:nvPr>
        </p:nvGraphicFramePr>
        <p:xfrm>
          <a:off x="1024128" y="1874518"/>
          <a:ext cx="8352785" cy="484849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985469">
                  <a:extLst>
                    <a:ext uri="{9D8B030D-6E8A-4147-A177-3AD203B41FA5}">
                      <a16:colId xmlns:a16="http://schemas.microsoft.com/office/drawing/2014/main" val="912216197"/>
                    </a:ext>
                  </a:extLst>
                </a:gridCol>
                <a:gridCol w="2379523">
                  <a:extLst>
                    <a:ext uri="{9D8B030D-6E8A-4147-A177-3AD203B41FA5}">
                      <a16:colId xmlns:a16="http://schemas.microsoft.com/office/drawing/2014/main" val="2657694461"/>
                    </a:ext>
                  </a:extLst>
                </a:gridCol>
                <a:gridCol w="1942033">
                  <a:extLst>
                    <a:ext uri="{9D8B030D-6E8A-4147-A177-3AD203B41FA5}">
                      <a16:colId xmlns:a16="http://schemas.microsoft.com/office/drawing/2014/main" val="2104711575"/>
                    </a:ext>
                  </a:extLst>
                </a:gridCol>
                <a:gridCol w="1384913">
                  <a:extLst>
                    <a:ext uri="{9D8B030D-6E8A-4147-A177-3AD203B41FA5}">
                      <a16:colId xmlns:a16="http://schemas.microsoft.com/office/drawing/2014/main" val="1455094534"/>
                    </a:ext>
                  </a:extLst>
                </a:gridCol>
                <a:gridCol w="1660847">
                  <a:extLst>
                    <a:ext uri="{9D8B030D-6E8A-4147-A177-3AD203B41FA5}">
                      <a16:colId xmlns:a16="http://schemas.microsoft.com/office/drawing/2014/main" val="356837694"/>
                    </a:ext>
                  </a:extLst>
                </a:gridCol>
              </a:tblGrid>
              <a:tr h="654539">
                <a:tc gridSpan="2">
                  <a:txBody>
                    <a:bodyPr/>
                    <a:lstStyle/>
                    <a:p>
                      <a:pPr marL="5207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Konstrukce</a:t>
                      </a:r>
                      <a:endParaRPr lang="cs-CZ" sz="18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2070" marR="105410" algn="l">
                        <a:lnSpc>
                          <a:spcPct val="102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Vážená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stavební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normovaná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hladina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zvuku</a:t>
                      </a:r>
                      <a:endParaRPr lang="cs-CZ" sz="18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Požadavek</a:t>
                      </a:r>
                      <a:endParaRPr lang="cs-CZ" sz="18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Hodnocení</a:t>
                      </a:r>
                      <a:endParaRPr lang="cs-CZ" sz="18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74508934"/>
                  </a:ext>
                </a:extLst>
              </a:tr>
              <a:tr h="187154"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Ozn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Název</a:t>
                      </a:r>
                      <a:endParaRPr lang="cs-CZ" sz="200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R´</a:t>
                      </a:r>
                      <a:r>
                        <a:rPr lang="en-US" sz="1100" dirty="0" err="1">
                          <a:effectLst/>
                        </a:rPr>
                        <a:t>w</a:t>
                      </a:r>
                      <a:endParaRPr lang="cs-CZ" sz="20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88758901"/>
                  </a:ext>
                </a:extLst>
              </a:tr>
              <a:tr h="187154"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[-]</a:t>
                      </a:r>
                      <a:endParaRPr lang="cs-CZ" sz="180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[-]</a:t>
                      </a:r>
                      <a:endParaRPr lang="cs-CZ" sz="180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[dB]</a:t>
                      </a:r>
                      <a:endParaRPr lang="cs-CZ" sz="180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[dB]</a:t>
                      </a:r>
                      <a:endParaRPr lang="cs-CZ" sz="180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[-]</a:t>
                      </a:r>
                      <a:endParaRPr lang="cs-CZ" sz="1800" b="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29444690"/>
                  </a:ext>
                </a:extLst>
              </a:tr>
              <a:tr h="872718"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SKL-1</a:t>
                      </a:r>
                      <a:endParaRPr lang="cs-CZ" sz="20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2070" marR="60960" algn="l">
                        <a:lnSpc>
                          <a:spcPct val="102000"/>
                        </a:lnSpc>
                        <a:spcBef>
                          <a:spcPts val="82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Těžká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</a:rPr>
                        <a:t>plovoucí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podlaha</a:t>
                      </a:r>
                      <a:r>
                        <a:rPr lang="en-US" sz="1800" dirty="0">
                          <a:effectLst/>
                        </a:rPr>
                        <a:t> se </a:t>
                      </a:r>
                      <a:r>
                        <a:rPr lang="en-US" sz="1800" dirty="0" err="1">
                          <a:effectLst/>
                        </a:rPr>
                        <a:t>stropní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konstrukcí</a:t>
                      </a:r>
                      <a:r>
                        <a:rPr lang="en-US" sz="1800" dirty="0">
                          <a:effectLst/>
                        </a:rPr>
                        <a:t> z </a:t>
                      </a:r>
                      <a:r>
                        <a:rPr lang="en-US" sz="1800" dirty="0" err="1">
                          <a:effectLst/>
                        </a:rPr>
                        <a:t>panelů</a:t>
                      </a:r>
                      <a:r>
                        <a:rPr lang="en-US" sz="1800" dirty="0">
                          <a:effectLst/>
                        </a:rPr>
                        <a:t> SPIROLL</a:t>
                      </a:r>
                      <a:endParaRPr lang="cs-CZ" sz="20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 </a:t>
                      </a:r>
                      <a:r>
                        <a:rPr lang="en-US" sz="2000" b="1" dirty="0" smtClean="0">
                          <a:effectLst/>
                        </a:rPr>
                        <a:t>56</a:t>
                      </a:r>
                      <a:endParaRPr lang="cs-CZ" sz="2400" b="1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r>
                        <a:rPr lang="en-US" sz="1800" b="1" dirty="0" smtClean="0">
                          <a:effectLst/>
                        </a:rPr>
                        <a:t>52</a:t>
                      </a:r>
                      <a:endParaRPr lang="cs-CZ" sz="2000" b="1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1800" dirty="0" smtClean="0">
                          <a:effectLst/>
                        </a:rPr>
                        <a:t>VYHOVUJE</a:t>
                      </a:r>
                      <a:endParaRPr lang="cs-CZ" sz="20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99541745"/>
                  </a:ext>
                </a:extLst>
              </a:tr>
              <a:tr h="872718"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SKL-2</a:t>
                      </a:r>
                      <a:endParaRPr lang="cs-CZ" sz="20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2070" marR="66040" algn="l">
                        <a:lnSpc>
                          <a:spcPct val="102000"/>
                        </a:lnSpc>
                        <a:spcBef>
                          <a:spcPts val="82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Lehká plovoucí podlaha se stropní konstrukcí z panelů SPIROLL</a:t>
                      </a:r>
                      <a:endParaRPr lang="cs-CZ" sz="200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 </a:t>
                      </a:r>
                      <a:r>
                        <a:rPr lang="en-US" sz="2000" b="1" dirty="0" smtClean="0">
                          <a:effectLst/>
                        </a:rPr>
                        <a:t>54</a:t>
                      </a:r>
                      <a:endParaRPr lang="cs-CZ" sz="2400" b="1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r>
                        <a:rPr lang="en-US" sz="1800" b="1" dirty="0" smtClean="0">
                          <a:effectLst/>
                        </a:rPr>
                        <a:t>52</a:t>
                      </a:r>
                      <a:endParaRPr lang="cs-CZ" sz="2000" b="1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1800" dirty="0" smtClean="0">
                          <a:effectLst/>
                        </a:rPr>
                        <a:t>VYHOVUJE</a:t>
                      </a:r>
                      <a:endParaRPr lang="cs-CZ" sz="20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13159714"/>
                  </a:ext>
                </a:extLst>
              </a:tr>
              <a:tr h="765910"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SKL-3</a:t>
                      </a:r>
                      <a:endParaRPr lang="cs-CZ" sz="20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2070" marR="55880" algn="l">
                        <a:lnSpc>
                          <a:spcPct val="102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Těžká plovoucí podlaha se stropní konstrukcí z desek FILIGRAN</a:t>
                      </a:r>
                      <a:endParaRPr lang="cs-CZ" sz="200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 </a:t>
                      </a:r>
                      <a:r>
                        <a:rPr lang="en-US" sz="2000" b="1" dirty="0" smtClean="0">
                          <a:effectLst/>
                        </a:rPr>
                        <a:t>55</a:t>
                      </a:r>
                      <a:endParaRPr lang="cs-CZ" sz="2400" b="1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r>
                        <a:rPr lang="en-US" sz="1800" b="1" dirty="0" smtClean="0">
                          <a:effectLst/>
                        </a:rPr>
                        <a:t>52</a:t>
                      </a:r>
                      <a:endParaRPr lang="cs-CZ" sz="2000" b="1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1800" dirty="0" smtClean="0">
                          <a:effectLst/>
                        </a:rPr>
                        <a:t>VYHOVUJE</a:t>
                      </a:r>
                      <a:endParaRPr lang="cs-CZ" sz="20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39293121"/>
                  </a:ext>
                </a:extLst>
              </a:tr>
              <a:tr h="765910"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SKL-4</a:t>
                      </a:r>
                      <a:endParaRPr lang="cs-CZ" sz="20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2070" marR="50165" algn="l">
                        <a:lnSpc>
                          <a:spcPct val="102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Lehká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plovoucí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podlaha</a:t>
                      </a:r>
                      <a:r>
                        <a:rPr lang="en-US" sz="1800" dirty="0">
                          <a:effectLst/>
                        </a:rPr>
                        <a:t> se </a:t>
                      </a:r>
                      <a:r>
                        <a:rPr lang="en-US" sz="1800" dirty="0" err="1">
                          <a:effectLst/>
                        </a:rPr>
                        <a:t>stropní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konstrukcí</a:t>
                      </a:r>
                      <a:r>
                        <a:rPr lang="en-US" sz="1800" dirty="0">
                          <a:effectLst/>
                        </a:rPr>
                        <a:t> z </a:t>
                      </a:r>
                      <a:r>
                        <a:rPr lang="en-US" sz="1800" dirty="0" err="1">
                          <a:effectLst/>
                        </a:rPr>
                        <a:t>desek</a:t>
                      </a:r>
                      <a:r>
                        <a:rPr lang="en-US" sz="1800" dirty="0">
                          <a:effectLst/>
                        </a:rPr>
                        <a:t> FILIGRAN</a:t>
                      </a:r>
                      <a:endParaRPr lang="cs-CZ" sz="20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 </a:t>
                      </a:r>
                      <a:r>
                        <a:rPr lang="en-US" sz="2000" b="1" dirty="0" smtClean="0">
                          <a:effectLst/>
                        </a:rPr>
                        <a:t>59</a:t>
                      </a:r>
                      <a:endParaRPr lang="cs-CZ" sz="2400" b="1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r>
                        <a:rPr lang="en-US" sz="1800" b="1" dirty="0" smtClean="0">
                          <a:effectLst/>
                        </a:rPr>
                        <a:t>52</a:t>
                      </a:r>
                      <a:endParaRPr lang="cs-CZ" sz="2000" b="1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207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1800" dirty="0" smtClean="0">
                          <a:effectLst/>
                        </a:rPr>
                        <a:t>VYHOVUJE</a:t>
                      </a:r>
                      <a:endParaRPr lang="cs-CZ" sz="2000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72130651"/>
                  </a:ext>
                </a:extLst>
              </a:tr>
              <a:tr h="156172">
                <a:tc gridSpan="5">
                  <a:txBody>
                    <a:bodyPr/>
                    <a:lstStyle/>
                    <a:p>
                      <a:pPr marL="52070" algn="l"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err="1" smtClean="0">
                          <a:effectLst/>
                        </a:rPr>
                        <a:t>Pozn</a:t>
                      </a:r>
                      <a:r>
                        <a:rPr lang="en-US" sz="1050" b="1" dirty="0" smtClean="0">
                          <a:effectLst/>
                        </a:rPr>
                        <a:t>.: </a:t>
                      </a:r>
                      <a:r>
                        <a:rPr lang="en-US" sz="1050" b="1" dirty="0" err="1" smtClean="0">
                          <a:effectLst/>
                        </a:rPr>
                        <a:t>Splnění</a:t>
                      </a:r>
                      <a:r>
                        <a:rPr lang="en-US" sz="1050" b="1" dirty="0" smtClean="0">
                          <a:effectLst/>
                        </a:rPr>
                        <a:t> </a:t>
                      </a:r>
                      <a:r>
                        <a:rPr lang="en-US" sz="1050" b="1" dirty="0" err="1" smtClean="0">
                          <a:effectLst/>
                        </a:rPr>
                        <a:t>normových</a:t>
                      </a:r>
                      <a:r>
                        <a:rPr lang="en-US" sz="1050" b="1" dirty="0" smtClean="0">
                          <a:effectLst/>
                        </a:rPr>
                        <a:t> </a:t>
                      </a:r>
                      <a:r>
                        <a:rPr lang="en-US" sz="1050" b="1" dirty="0" err="1" smtClean="0">
                          <a:effectLst/>
                        </a:rPr>
                        <a:t>požadavků</a:t>
                      </a:r>
                      <a:r>
                        <a:rPr lang="en-US" sz="1050" b="1" dirty="0" smtClean="0">
                          <a:effectLst/>
                        </a:rPr>
                        <a:t> </a:t>
                      </a:r>
                      <a:r>
                        <a:rPr lang="en-US" sz="1050" b="1" dirty="0" err="1" smtClean="0">
                          <a:effectLst/>
                        </a:rPr>
                        <a:t>na</a:t>
                      </a:r>
                      <a:r>
                        <a:rPr lang="en-US" sz="1050" b="1" dirty="0" smtClean="0">
                          <a:effectLst/>
                        </a:rPr>
                        <a:t> </a:t>
                      </a:r>
                      <a:r>
                        <a:rPr lang="en-US" sz="1050" b="1" dirty="0" err="1" smtClean="0">
                          <a:effectLst/>
                        </a:rPr>
                        <a:t>zvukovou</a:t>
                      </a:r>
                      <a:r>
                        <a:rPr lang="en-US" sz="1050" b="1" dirty="0" smtClean="0">
                          <a:effectLst/>
                        </a:rPr>
                        <a:t> </a:t>
                      </a:r>
                      <a:r>
                        <a:rPr lang="en-US" sz="1050" b="1" dirty="0" err="1" smtClean="0">
                          <a:effectLst/>
                        </a:rPr>
                        <a:t>izolaci</a:t>
                      </a:r>
                      <a:r>
                        <a:rPr lang="en-US" sz="1050" b="1" dirty="0" smtClean="0">
                          <a:effectLst/>
                        </a:rPr>
                        <a:t> se </a:t>
                      </a:r>
                      <a:r>
                        <a:rPr lang="en-US" sz="1050" b="1" dirty="0" err="1" smtClean="0">
                          <a:effectLst/>
                        </a:rPr>
                        <a:t>dle</a:t>
                      </a:r>
                      <a:r>
                        <a:rPr lang="en-US" sz="1050" b="1" dirty="0" smtClean="0">
                          <a:effectLst/>
                        </a:rPr>
                        <a:t> ČSN 73 0532 </a:t>
                      </a:r>
                      <a:r>
                        <a:rPr lang="en-US" sz="1050" b="1" dirty="0" err="1" smtClean="0">
                          <a:effectLst/>
                        </a:rPr>
                        <a:t>prokazuje</a:t>
                      </a:r>
                      <a:r>
                        <a:rPr lang="en-US" sz="1050" b="1" dirty="0" smtClean="0">
                          <a:effectLst/>
                        </a:rPr>
                        <a:t> </a:t>
                      </a:r>
                      <a:r>
                        <a:rPr lang="en-US" sz="1050" b="1" dirty="0" err="1" smtClean="0">
                          <a:effectLst/>
                        </a:rPr>
                        <a:t>měřením</a:t>
                      </a:r>
                      <a:endParaRPr lang="cs-CZ" sz="1100" b="1" dirty="0">
                        <a:effectLst/>
                        <a:latin typeface="DejaVu Sans Condensed"/>
                        <a:ea typeface="DejaVu Sans Condensed"/>
                        <a:cs typeface="DejaVu Sans Condensed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920754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38200" y="1474408"/>
            <a:ext cx="56814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2000" dirty="0" smtClean="0"/>
              <a:t>Vzduchová neprůzvučnost</a:t>
            </a:r>
            <a:endParaRPr lang="cs-CZ" sz="2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512" y="5060951"/>
            <a:ext cx="1608137" cy="160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60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Dosažené výsledky a přínos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6678582"/>
              </p:ext>
            </p:extLst>
          </p:nvPr>
        </p:nvGraphicFramePr>
        <p:xfrm>
          <a:off x="119336" y="1706712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512" y="5060951"/>
            <a:ext cx="1608137" cy="160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13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964</TotalTime>
  <Words>542</Words>
  <Application>Microsoft Office PowerPoint</Application>
  <PresentationFormat>Širokoúhlá obrazovka</PresentationFormat>
  <Paragraphs>145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DejaVu Sans Condensed</vt:lpstr>
      <vt:lpstr>Times New Roman</vt:lpstr>
      <vt:lpstr>Wingdings</vt:lpstr>
      <vt:lpstr>Motiv Office</vt:lpstr>
      <vt:lpstr>Mateřská škola se speciální třídou</vt:lpstr>
      <vt:lpstr>Obsah prezentace</vt:lpstr>
      <vt:lpstr>Motivace a důvody k řešení daného problému</vt:lpstr>
      <vt:lpstr>Cíl práce</vt:lpstr>
      <vt:lpstr>Výzkumné otázky</vt:lpstr>
      <vt:lpstr>Metodika práce</vt:lpstr>
      <vt:lpstr>Dosažené výsledky a přínos</vt:lpstr>
      <vt:lpstr>Dosažené výsledky a přínos</vt:lpstr>
      <vt:lpstr>Dosažené výsledky a přínos</vt:lpstr>
      <vt:lpstr>Dosažené výsledky a přínos</vt:lpstr>
      <vt:lpstr>Závěrečné shrnutí</vt:lpstr>
      <vt:lpstr>Doplňující dotazy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Mateřská škola se speciální třídou</dc:title>
  <dc:creator>Tom</dc:creator>
  <cp:lastModifiedBy>Tom</cp:lastModifiedBy>
  <cp:revision>29</cp:revision>
  <dcterms:created xsi:type="dcterms:W3CDTF">2020-06-08T19:03:08Z</dcterms:created>
  <dcterms:modified xsi:type="dcterms:W3CDTF">2020-06-10T15:41:04Z</dcterms:modified>
</cp:coreProperties>
</file>