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58" r:id="rId6"/>
    <p:sldId id="262" r:id="rId7"/>
    <p:sldId id="261" r:id="rId8"/>
    <p:sldId id="260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Investiční náklady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Zplyňovací kotel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Cena/ Kč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294500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1-4DC9-B828-1AABA1C3985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Kotel na pelety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Cena/ Kč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1-4DC9-B828-1AABA1C3985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Kondezační kotel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Cena/ Kč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361000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1-4DC9-B828-1AABA1C3985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Elektrokotel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Cena/ Kč</c:v>
                </c:pt>
              </c:strCache>
            </c:strRef>
          </c:cat>
          <c:val>
            <c:numRef>
              <c:f>List1!$E$2</c:f>
              <c:numCache>
                <c:formatCode>#,##0</c:formatCode>
                <c:ptCount val="1"/>
                <c:pt idx="0">
                  <c:v>98000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1-4DC9-B828-1AABA1C3985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Tepelné čerpadlo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Cena/ Kč</c:v>
                </c:pt>
              </c:strCache>
            </c:strRef>
          </c:cat>
          <c:val>
            <c:numRef>
              <c:f>List1!$F$2</c:f>
              <c:numCache>
                <c:formatCode>#,##0</c:formatCode>
                <c:ptCount val="1"/>
                <c:pt idx="0">
                  <c:v>1079500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41-4DC9-B828-1AABA1C39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19"/>
        <c:axId val="1112268528"/>
        <c:axId val="1194921552"/>
      </c:barChart>
      <c:catAx>
        <c:axId val="11122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4921552"/>
        <c:crosses val="autoZero"/>
        <c:auto val="1"/>
        <c:lblAlgn val="ctr"/>
        <c:lblOffset val="100"/>
        <c:noMultiLvlLbl val="0"/>
      </c:catAx>
      <c:valAx>
        <c:axId val="11949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Kč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22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Provozní</a:t>
            </a:r>
            <a:r>
              <a:rPr lang="cs-CZ" baseline="0"/>
              <a:t> náklady objektu za rok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581284570833608E-2"/>
          <c:y val="5.977003963894182E-2"/>
          <c:w val="0.92726169063577801"/>
          <c:h val="0.70147273424052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Zplyňovací kotel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Kč/rok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136095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3-4A1B-97DB-3F4432C0152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Kotel na pelety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Kč/rok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163508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3-4A1B-97DB-3F4432C0152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Kondenzační kotel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Kč/rok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189588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3-4A1B-97DB-3F4432C0152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Elektrokotel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Kč/rok</c:v>
                </c:pt>
              </c:strCache>
            </c:strRef>
          </c:cat>
          <c:val>
            <c:numRef>
              <c:f>List1!$E$2</c:f>
              <c:numCache>
                <c:formatCode>#,##0</c:formatCode>
                <c:ptCount val="1"/>
                <c:pt idx="0">
                  <c:v>264573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3-4A1B-97DB-3F4432C0152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Teplené čerpadlo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Kč/rok</c:v>
                </c:pt>
              </c:strCache>
            </c:strRef>
          </c:cat>
          <c:val>
            <c:numRef>
              <c:f>List1!$F$2</c:f>
              <c:numCache>
                <c:formatCode>#,##0</c:formatCode>
                <c:ptCount val="1"/>
                <c:pt idx="0">
                  <c:v>132840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3-4A1B-97DB-3F4432C01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19"/>
        <c:axId val="1112268528"/>
        <c:axId val="1194921552"/>
      </c:barChart>
      <c:catAx>
        <c:axId val="11122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4921552"/>
        <c:crosses val="autoZero"/>
        <c:auto val="1"/>
        <c:lblAlgn val="ctr"/>
        <c:lblOffset val="100"/>
        <c:noMultiLvlLbl val="0"/>
      </c:catAx>
      <c:valAx>
        <c:axId val="11949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22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Investiční náklady za 15</a:t>
            </a:r>
            <a:r>
              <a:rPr lang="cs-CZ" baseline="0"/>
              <a:t> let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Zplyňovací kotel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List1!$A$2:$A$16</c:f>
              <c:strCache>
                <c:ptCount val="1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  <c:pt idx="5">
                  <c:v>rok 6</c:v>
                </c:pt>
                <c:pt idx="6">
                  <c:v>rok 7</c:v>
                </c:pt>
                <c:pt idx="7">
                  <c:v>rok 8</c:v>
                </c:pt>
                <c:pt idx="8">
                  <c:v>rok 9</c:v>
                </c:pt>
                <c:pt idx="9">
                  <c:v>rok 10</c:v>
                </c:pt>
                <c:pt idx="10">
                  <c:v>rok 11</c:v>
                </c:pt>
                <c:pt idx="11">
                  <c:v>rok 12</c:v>
                </c:pt>
                <c:pt idx="12">
                  <c:v>rok 13</c:v>
                </c:pt>
                <c:pt idx="13">
                  <c:v>rok 14</c:v>
                </c:pt>
                <c:pt idx="14">
                  <c:v>rok 15</c:v>
                </c:pt>
              </c:strCache>
            </c:strRef>
          </c:cat>
          <c:val>
            <c:numRef>
              <c:f>List1!$B$2:$B$16</c:f>
              <c:numCache>
                <c:formatCode>#,##0</c:formatCode>
                <c:ptCount val="15"/>
                <c:pt idx="0" formatCode="General">
                  <c:v>433595</c:v>
                </c:pt>
                <c:pt idx="1">
                  <c:v>572690</c:v>
                </c:pt>
                <c:pt idx="2">
                  <c:v>711785</c:v>
                </c:pt>
                <c:pt idx="3">
                  <c:v>850880</c:v>
                </c:pt>
                <c:pt idx="4">
                  <c:v>989975</c:v>
                </c:pt>
                <c:pt idx="5">
                  <c:v>1129070</c:v>
                </c:pt>
                <c:pt idx="6">
                  <c:v>1268165</c:v>
                </c:pt>
                <c:pt idx="7">
                  <c:v>1407260</c:v>
                </c:pt>
                <c:pt idx="8">
                  <c:v>1546355</c:v>
                </c:pt>
                <c:pt idx="9">
                  <c:v>1685450</c:v>
                </c:pt>
                <c:pt idx="10">
                  <c:v>1824545</c:v>
                </c:pt>
                <c:pt idx="11">
                  <c:v>1963640</c:v>
                </c:pt>
                <c:pt idx="12">
                  <c:v>2102735</c:v>
                </c:pt>
                <c:pt idx="13">
                  <c:v>2241830</c:v>
                </c:pt>
                <c:pt idx="14">
                  <c:v>2380925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EF-4A35-8E79-D8A34CA1E5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Kotel na pelety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List1!$A$2:$A$16</c:f>
              <c:strCache>
                <c:ptCount val="1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  <c:pt idx="5">
                  <c:v>rok 6</c:v>
                </c:pt>
                <c:pt idx="6">
                  <c:v>rok 7</c:v>
                </c:pt>
                <c:pt idx="7">
                  <c:v>rok 8</c:v>
                </c:pt>
                <c:pt idx="8">
                  <c:v>rok 9</c:v>
                </c:pt>
                <c:pt idx="9">
                  <c:v>rok 10</c:v>
                </c:pt>
                <c:pt idx="10">
                  <c:v>rok 11</c:v>
                </c:pt>
                <c:pt idx="11">
                  <c:v>rok 12</c:v>
                </c:pt>
                <c:pt idx="12">
                  <c:v>rok 13</c:v>
                </c:pt>
                <c:pt idx="13">
                  <c:v>rok 14</c:v>
                </c:pt>
                <c:pt idx="14">
                  <c:v>rok 15</c:v>
                </c:pt>
              </c:strCache>
            </c:strRef>
          </c:cat>
          <c:val>
            <c:numRef>
              <c:f>List1!$C$2:$C$16</c:f>
              <c:numCache>
                <c:formatCode>#,##0</c:formatCode>
                <c:ptCount val="15"/>
                <c:pt idx="0">
                  <c:v>463508</c:v>
                </c:pt>
                <c:pt idx="1">
                  <c:v>627016</c:v>
                </c:pt>
                <c:pt idx="2">
                  <c:v>790524</c:v>
                </c:pt>
                <c:pt idx="3">
                  <c:v>954032</c:v>
                </c:pt>
                <c:pt idx="4">
                  <c:v>1117540</c:v>
                </c:pt>
                <c:pt idx="5">
                  <c:v>1281048</c:v>
                </c:pt>
                <c:pt idx="6">
                  <c:v>1444556</c:v>
                </c:pt>
                <c:pt idx="7">
                  <c:v>1608064</c:v>
                </c:pt>
                <c:pt idx="8">
                  <c:v>1771572</c:v>
                </c:pt>
                <c:pt idx="9">
                  <c:v>1935080</c:v>
                </c:pt>
                <c:pt idx="10">
                  <c:v>2098588</c:v>
                </c:pt>
                <c:pt idx="11">
                  <c:v>2262096</c:v>
                </c:pt>
                <c:pt idx="12">
                  <c:v>2425604</c:v>
                </c:pt>
                <c:pt idx="13">
                  <c:v>2589112</c:v>
                </c:pt>
                <c:pt idx="14">
                  <c:v>2752620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F-4A35-8E79-D8A34CA1E5B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Kondenzační kotel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List1!$A$2:$A$16</c:f>
              <c:strCache>
                <c:ptCount val="1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  <c:pt idx="5">
                  <c:v>rok 6</c:v>
                </c:pt>
                <c:pt idx="6">
                  <c:v>rok 7</c:v>
                </c:pt>
                <c:pt idx="7">
                  <c:v>rok 8</c:v>
                </c:pt>
                <c:pt idx="8">
                  <c:v>rok 9</c:v>
                </c:pt>
                <c:pt idx="9">
                  <c:v>rok 10</c:v>
                </c:pt>
                <c:pt idx="10">
                  <c:v>rok 11</c:v>
                </c:pt>
                <c:pt idx="11">
                  <c:v>rok 12</c:v>
                </c:pt>
                <c:pt idx="12">
                  <c:v>rok 13</c:v>
                </c:pt>
                <c:pt idx="13">
                  <c:v>rok 14</c:v>
                </c:pt>
                <c:pt idx="14">
                  <c:v>rok 15</c:v>
                </c:pt>
              </c:strCache>
            </c:strRef>
          </c:cat>
          <c:val>
            <c:numRef>
              <c:f>List1!$D$2:$D$16</c:f>
              <c:numCache>
                <c:formatCode>#,##0</c:formatCode>
                <c:ptCount val="15"/>
                <c:pt idx="0">
                  <c:v>550588</c:v>
                </c:pt>
                <c:pt idx="1">
                  <c:v>740176</c:v>
                </c:pt>
                <c:pt idx="2">
                  <c:v>929764</c:v>
                </c:pt>
                <c:pt idx="3">
                  <c:v>1119352</c:v>
                </c:pt>
                <c:pt idx="4">
                  <c:v>1308940</c:v>
                </c:pt>
                <c:pt idx="5">
                  <c:v>1498528</c:v>
                </c:pt>
                <c:pt idx="6">
                  <c:v>1688116</c:v>
                </c:pt>
                <c:pt idx="7">
                  <c:v>1877704</c:v>
                </c:pt>
                <c:pt idx="8">
                  <c:v>2067292</c:v>
                </c:pt>
                <c:pt idx="9">
                  <c:v>2256880</c:v>
                </c:pt>
                <c:pt idx="10">
                  <c:v>2446468</c:v>
                </c:pt>
                <c:pt idx="11">
                  <c:v>2636056</c:v>
                </c:pt>
                <c:pt idx="12">
                  <c:v>2825644</c:v>
                </c:pt>
                <c:pt idx="13">
                  <c:v>3015232</c:v>
                </c:pt>
                <c:pt idx="14">
                  <c:v>3204820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EF-4A35-8E79-D8A34CA1E5B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Elektrokotel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List1!$A$2:$A$16</c:f>
              <c:strCache>
                <c:ptCount val="1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  <c:pt idx="5">
                  <c:v>rok 6</c:v>
                </c:pt>
                <c:pt idx="6">
                  <c:v>rok 7</c:v>
                </c:pt>
                <c:pt idx="7">
                  <c:v>rok 8</c:v>
                </c:pt>
                <c:pt idx="8">
                  <c:v>rok 9</c:v>
                </c:pt>
                <c:pt idx="9">
                  <c:v>rok 10</c:v>
                </c:pt>
                <c:pt idx="10">
                  <c:v>rok 11</c:v>
                </c:pt>
                <c:pt idx="11">
                  <c:v>rok 12</c:v>
                </c:pt>
                <c:pt idx="12">
                  <c:v>rok 13</c:v>
                </c:pt>
                <c:pt idx="13">
                  <c:v>rok 14</c:v>
                </c:pt>
                <c:pt idx="14">
                  <c:v>rok 15</c:v>
                </c:pt>
              </c:strCache>
            </c:strRef>
          </c:cat>
          <c:val>
            <c:numRef>
              <c:f>List1!$E$2:$E$16</c:f>
              <c:numCache>
                <c:formatCode>#,##0</c:formatCode>
                <c:ptCount val="15"/>
                <c:pt idx="0">
                  <c:v>264671</c:v>
                </c:pt>
                <c:pt idx="1">
                  <c:v>529244</c:v>
                </c:pt>
                <c:pt idx="2">
                  <c:v>793817</c:v>
                </c:pt>
                <c:pt idx="3">
                  <c:v>1058390</c:v>
                </c:pt>
                <c:pt idx="4">
                  <c:v>1322963</c:v>
                </c:pt>
                <c:pt idx="5">
                  <c:v>1587536</c:v>
                </c:pt>
                <c:pt idx="6">
                  <c:v>1852109</c:v>
                </c:pt>
                <c:pt idx="7">
                  <c:v>2116682</c:v>
                </c:pt>
                <c:pt idx="8">
                  <c:v>2381255</c:v>
                </c:pt>
                <c:pt idx="9">
                  <c:v>2645828</c:v>
                </c:pt>
                <c:pt idx="10">
                  <c:v>2910401</c:v>
                </c:pt>
                <c:pt idx="11">
                  <c:v>3174974</c:v>
                </c:pt>
                <c:pt idx="12">
                  <c:v>3439547</c:v>
                </c:pt>
                <c:pt idx="13">
                  <c:v>3704120</c:v>
                </c:pt>
                <c:pt idx="14">
                  <c:v>3968693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F-4A35-8E79-D8A34CA1E5B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Tepelné čerpadlo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List1!$A$2:$A$16</c:f>
              <c:strCache>
                <c:ptCount val="15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  <c:pt idx="3">
                  <c:v>rok 4</c:v>
                </c:pt>
                <c:pt idx="4">
                  <c:v>rok 5</c:v>
                </c:pt>
                <c:pt idx="5">
                  <c:v>rok 6</c:v>
                </c:pt>
                <c:pt idx="6">
                  <c:v>rok 7</c:v>
                </c:pt>
                <c:pt idx="7">
                  <c:v>rok 8</c:v>
                </c:pt>
                <c:pt idx="8">
                  <c:v>rok 9</c:v>
                </c:pt>
                <c:pt idx="9">
                  <c:v>rok 10</c:v>
                </c:pt>
                <c:pt idx="10">
                  <c:v>rok 11</c:v>
                </c:pt>
                <c:pt idx="11">
                  <c:v>rok 12</c:v>
                </c:pt>
                <c:pt idx="12">
                  <c:v>rok 13</c:v>
                </c:pt>
                <c:pt idx="13">
                  <c:v>rok 14</c:v>
                </c:pt>
                <c:pt idx="14">
                  <c:v>rok 15</c:v>
                </c:pt>
              </c:strCache>
            </c:strRef>
          </c:cat>
          <c:val>
            <c:numRef>
              <c:f>List1!$F$2:$F$16</c:f>
              <c:numCache>
                <c:formatCode>#,##0</c:formatCode>
                <c:ptCount val="15"/>
                <c:pt idx="0">
                  <c:v>1212340</c:v>
                </c:pt>
                <c:pt idx="1">
                  <c:v>1345180</c:v>
                </c:pt>
                <c:pt idx="2">
                  <c:v>1478020</c:v>
                </c:pt>
                <c:pt idx="3">
                  <c:v>1610860</c:v>
                </c:pt>
                <c:pt idx="4">
                  <c:v>1743700</c:v>
                </c:pt>
                <c:pt idx="5">
                  <c:v>1876540</c:v>
                </c:pt>
                <c:pt idx="6">
                  <c:v>2009380</c:v>
                </c:pt>
                <c:pt idx="7">
                  <c:v>2142220</c:v>
                </c:pt>
                <c:pt idx="8">
                  <c:v>2275060</c:v>
                </c:pt>
                <c:pt idx="9">
                  <c:v>2407900</c:v>
                </c:pt>
                <c:pt idx="10">
                  <c:v>2540740</c:v>
                </c:pt>
                <c:pt idx="11">
                  <c:v>2673580</c:v>
                </c:pt>
                <c:pt idx="12">
                  <c:v>2806420</c:v>
                </c:pt>
                <c:pt idx="13">
                  <c:v>2939260</c:v>
                </c:pt>
                <c:pt idx="14">
                  <c:v>3072100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EF-4A35-8E79-D8A34CA1E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316255"/>
        <c:axId val="1410154991"/>
      </c:lineChart>
      <c:catAx>
        <c:axId val="142231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0154991"/>
        <c:crosses val="autoZero"/>
        <c:auto val="1"/>
        <c:lblAlgn val="ctr"/>
        <c:lblOffset val="100"/>
        <c:noMultiLvlLbl val="0"/>
      </c:catAx>
      <c:valAx>
        <c:axId val="141015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231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Neobnovitelná</a:t>
            </a:r>
            <a:r>
              <a:rPr lang="cs-CZ" baseline="0"/>
              <a:t> primární energie</a:t>
            </a:r>
            <a:endParaRPr lang="cs-CZ"/>
          </a:p>
        </c:rich>
      </c:tx>
      <c:layout>
        <c:manualLayout>
          <c:xMode val="edge"/>
          <c:yMode val="edge"/>
          <c:x val="0.27042946724170491"/>
          <c:y val="2.857142857142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Zplyňovací kotel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kWh/m².rok</c:v>
                </c:pt>
              </c:strCache>
            </c:strRef>
          </c:cat>
          <c:val>
            <c:numRef>
              <c:f>List1!$B$2</c:f>
              <c:numCache>
                <c:formatCode>#,##0.0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4-4F37-8E1C-722F98B0DED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Kotel na pelety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kWh/m².rok</c:v>
                </c:pt>
              </c:strCache>
            </c:strRef>
          </c:cat>
          <c:val>
            <c:numRef>
              <c:f>List1!$C$2</c:f>
              <c:numCache>
                <c:formatCode>#,##0.0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4-4F37-8E1C-722F98B0DED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Kondenzační kotel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kWh/m².rok</c:v>
                </c:pt>
              </c:strCache>
            </c:strRef>
          </c:cat>
          <c:val>
            <c:numRef>
              <c:f>List1!$D$2</c:f>
              <c:numCache>
                <c:formatCode>#,##0.0</c:formatCode>
                <c:ptCount val="1"/>
                <c:pt idx="0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24-4F37-8E1C-722F98B0DED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Elektrokotel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kWh/m².rok</c:v>
                </c:pt>
              </c:strCache>
            </c:strRef>
          </c:cat>
          <c:val>
            <c:numRef>
              <c:f>List1!$E$2</c:f>
              <c:numCache>
                <c:formatCode>#,##0.0</c:formatCode>
                <c:ptCount val="1"/>
                <c:pt idx="0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24-4F37-8E1C-722F98B0DED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Tepelné čerpadlo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kWh/m².rok</c:v>
                </c:pt>
              </c:strCache>
            </c:strRef>
          </c:cat>
          <c:val>
            <c:numRef>
              <c:f>List1!$F$2</c:f>
              <c:numCache>
                <c:formatCode>#,##0.0</c:formatCode>
                <c:ptCount val="1"/>
                <c:pt idx="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4-4F37-8E1C-722F98B0D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19"/>
        <c:axId val="1112268528"/>
        <c:axId val="1194921552"/>
      </c:barChart>
      <c:catAx>
        <c:axId val="11122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4921552"/>
        <c:crosses val="autoZero"/>
        <c:auto val="1"/>
        <c:lblAlgn val="ctr"/>
        <c:lblOffset val="100"/>
        <c:noMultiLvlLbl val="0"/>
      </c:catAx>
      <c:valAx>
        <c:axId val="11949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22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A577D-D543-4BCF-97CF-7318C630C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4" y="939084"/>
            <a:ext cx="8637073" cy="1409700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Kulturní dům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377D6E-FC1E-4D8E-BD28-A449D949E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954" y="3619499"/>
            <a:ext cx="8637073" cy="1653189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HOMA"/>
              </a:rPr>
              <a:t>Autor: Jan veselý</a:t>
            </a:r>
          </a:p>
          <a:p>
            <a:r>
              <a:rPr lang="cs-CZ" sz="2000" dirty="0">
                <a:latin typeface="THOMA"/>
              </a:rPr>
              <a:t>Vedoucí bakalářské práce: Ing. Michal Kraus, Ph.D. </a:t>
            </a:r>
          </a:p>
          <a:p>
            <a:r>
              <a:rPr lang="cs-CZ" sz="2000" dirty="0">
                <a:latin typeface="THOMA"/>
              </a:rPr>
              <a:t>Oponent bakalářské práce: Ing. Milena Štanclová </a:t>
            </a:r>
          </a:p>
          <a:p>
            <a:r>
              <a:rPr lang="cs-CZ" sz="2000" dirty="0">
                <a:latin typeface="THOMA"/>
              </a:rPr>
              <a:t>ČESKÉ BUDĚJOVICE, ČERVEN 2020</a:t>
            </a:r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D3EA555F-40F6-4306-98DC-18C6F982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24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F098A-7050-4D69-83E5-FBE140A2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4DBFA-7288-49EA-BD52-FC913C35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Topný faktor COP (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Coefficient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Performance)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Ceny energii v průběhu let – 3%, 5% 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Likvidace dešťových vod na parkovišti – málo frekventované parkoviště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Tepelně technické hodnocení podlahy –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Rsi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0,17,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0, Te = 5°C Vlhkost = 100%</a:t>
            </a:r>
          </a:p>
        </p:txBody>
      </p:sp>
    </p:spTree>
    <p:extLst>
      <p:ext uri="{BB962C8B-B14F-4D97-AF65-F5344CB8AC3E}">
        <p14:creationId xmlns:p14="http://schemas.microsoft.com/office/powerpoint/2010/main" val="261693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exteriér, tráva, silnice, dům&#10;&#10;Popis byl vytvořen automaticky">
            <a:extLst>
              <a:ext uri="{FF2B5EF4-FFF2-40B4-BE49-F238E27FC236}">
                <a16:creationId xmlns:a16="http://schemas.microsoft.com/office/drawing/2014/main" id="{6F845453-F6CA-4A62-A5A3-4C0CD4C88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5216CC-043E-4E67-A450-D9409925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000" dirty="0" err="1">
                <a:latin typeface="THOMA"/>
              </a:rPr>
              <a:t>KOnec</a:t>
            </a:r>
            <a:endParaRPr lang="en-US" sz="4000" dirty="0">
              <a:latin typeface="T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6ED76-3E54-43BA-9697-6AE475E3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cs-CZ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en-US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8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 descr="Obsah obrázku tráva, exteriér, lavice, dům&#10;&#10;Popis byl vytvořen automaticky">
            <a:extLst>
              <a:ext uri="{FF2B5EF4-FFF2-40B4-BE49-F238E27FC236}">
                <a16:creationId xmlns:a16="http://schemas.microsoft.com/office/drawing/2014/main" id="{138C09C3-F6BB-4C03-BCA4-C9B288156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B8F3C7-8393-4B2E-9B8A-686C3CB7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cs-CZ" sz="4000" dirty="0">
                <a:latin typeface="THOMA"/>
              </a:rPr>
              <a:t>Obsah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6D1BA-B2E3-4261-A175-0E1A68BB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HOMA"/>
              </a:rPr>
              <a:t>Cíle bakalářské práce</a:t>
            </a:r>
          </a:p>
          <a:p>
            <a:r>
              <a:rPr lang="cs-CZ" dirty="0">
                <a:latin typeface="THOMA"/>
              </a:rPr>
              <a:t>Varianty zdrojů tepla</a:t>
            </a:r>
          </a:p>
          <a:p>
            <a:r>
              <a:rPr lang="cs-CZ" dirty="0">
                <a:latin typeface="THOMA"/>
              </a:rPr>
              <a:t>Grafy </a:t>
            </a:r>
          </a:p>
          <a:p>
            <a:r>
              <a:rPr lang="cs-CZ" dirty="0">
                <a:latin typeface="THOMA"/>
              </a:rPr>
              <a:t>Doplňující otázky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DB441-6A6E-4061-8DE7-8DC6D887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Cíl bakalářské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2F610-87F5-4FDE-9D63-C3A8670F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HOMA"/>
              </a:rPr>
              <a:t>Architektonická studie </a:t>
            </a:r>
          </a:p>
          <a:p>
            <a:r>
              <a:rPr lang="cs-CZ" dirty="0">
                <a:latin typeface="THOMA"/>
              </a:rPr>
              <a:t>Projekt objektu na úrovni dokumentace pro stavební povolení (DPS)</a:t>
            </a:r>
          </a:p>
          <a:p>
            <a:r>
              <a:rPr lang="cs-CZ" dirty="0">
                <a:latin typeface="THOMA"/>
              </a:rPr>
              <a:t>Textová část obsahující literární rešerši a řešení problematiky výběru zdroje vytápění a přípravy teplé vody</a:t>
            </a:r>
          </a:p>
          <a:p>
            <a:r>
              <a:rPr lang="cs-CZ" dirty="0">
                <a:latin typeface="THOMA"/>
              </a:rPr>
              <a:t>Průkaz energetické náročnosti budovy</a:t>
            </a:r>
          </a:p>
        </p:txBody>
      </p:sp>
    </p:spTree>
    <p:extLst>
      <p:ext uri="{BB962C8B-B14F-4D97-AF65-F5344CB8AC3E}">
        <p14:creationId xmlns:p14="http://schemas.microsoft.com/office/powerpoint/2010/main" val="133012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AC23D-F253-4369-A7F4-CE6BD3CE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Použité metody a 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86113-56ED-4FFA-9EE2-F2E3C9EBF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dirty="0">
                <a:latin typeface="THOMA"/>
              </a:rPr>
              <a:t>metoda sběru dat</a:t>
            </a:r>
          </a:p>
          <a:p>
            <a:pPr lvl="0"/>
            <a:r>
              <a:rPr lang="cs-CZ" dirty="0">
                <a:latin typeface="THOMA"/>
              </a:rPr>
              <a:t>metoda zpracování dat</a:t>
            </a:r>
          </a:p>
          <a:p>
            <a:pPr lvl="0"/>
            <a:r>
              <a:rPr lang="cs-CZ" dirty="0">
                <a:latin typeface="THOMA"/>
              </a:rPr>
              <a:t>metoda vyhodnocování dat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68288B-E359-444B-BA98-E83FC09096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THOMA"/>
              </a:rPr>
              <a:t>Zájem o téma práce</a:t>
            </a:r>
          </a:p>
          <a:p>
            <a:r>
              <a:rPr lang="cs-CZ" dirty="0">
                <a:latin typeface="THOMA"/>
              </a:rPr>
              <a:t>Nové zkušenosti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0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36A3E-2A8E-41FE-9F04-143B5180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Varianty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7712D-094B-4868-9887-EAF8D61B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HOMA"/>
              </a:rPr>
              <a:t>Zplyňovací kotel</a:t>
            </a:r>
          </a:p>
          <a:p>
            <a:r>
              <a:rPr lang="cs-CZ" dirty="0">
                <a:latin typeface="THOMA"/>
              </a:rPr>
              <a:t>Kotel na pelety</a:t>
            </a:r>
          </a:p>
          <a:p>
            <a:r>
              <a:rPr lang="cs-CZ" dirty="0">
                <a:latin typeface="THOMA"/>
              </a:rPr>
              <a:t>Sestava kondenzačních kotlů</a:t>
            </a:r>
          </a:p>
          <a:p>
            <a:r>
              <a:rPr lang="cs-CZ" dirty="0">
                <a:latin typeface="THOMA"/>
              </a:rPr>
              <a:t>Elektrokotel</a:t>
            </a:r>
          </a:p>
          <a:p>
            <a:r>
              <a:rPr lang="cs-CZ" dirty="0">
                <a:latin typeface="THOMA"/>
              </a:rPr>
              <a:t>Tepelné čerpadlo vzduch–voda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D4100C-909E-42CC-B247-08AD54689C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31" y="2500487"/>
            <a:ext cx="2899823" cy="243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 ">
            <a:extLst>
              <a:ext uri="{FF2B5EF4-FFF2-40B4-BE49-F238E27FC236}">
                <a16:creationId xmlns:a16="http://schemas.microsoft.com/office/drawing/2014/main" id="{ADFD0AB3-56EC-4D93-908D-0F0FB33A0D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32" y="2399191"/>
            <a:ext cx="1651743" cy="253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1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3B41C-9C1D-4FBC-A6C3-8447D0C8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Investiční náklady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9B1A86E-AAF5-492B-8914-A8ECC6211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70101"/>
              </p:ext>
            </p:extLst>
          </p:nvPr>
        </p:nvGraphicFramePr>
        <p:xfrm>
          <a:off x="1450479" y="1834320"/>
          <a:ext cx="9604375" cy="47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48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C0B63-C8B7-433A-91E5-A4F12463F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Provozní náklady objektu za rok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F60A164-87E2-4F25-B259-7E67C238F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2711"/>
              </p:ext>
            </p:extLst>
          </p:nvPr>
        </p:nvGraphicFramePr>
        <p:xfrm>
          <a:off x="1451579" y="1825442"/>
          <a:ext cx="9603275" cy="475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40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451E-F5C4-4B21-BA3E-F1EF8EED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HOMA"/>
              </a:rPr>
              <a:t>Investiční náklady za 15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E12C5-90DA-42CD-B9BC-8B8BAA52D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BDA2CF1-4BBD-44E2-A170-FD0232C12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427884"/>
              </p:ext>
            </p:extLst>
          </p:nvPr>
        </p:nvGraphicFramePr>
        <p:xfrm>
          <a:off x="1451578" y="1809946"/>
          <a:ext cx="9603275" cy="468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88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0048-4780-47C6-AD70-CBE6C407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2357"/>
            <a:ext cx="10373477" cy="1049235"/>
          </a:xfrm>
        </p:spPr>
        <p:txBody>
          <a:bodyPr>
            <a:noAutofit/>
          </a:bodyPr>
          <a:lstStyle/>
          <a:p>
            <a:r>
              <a:rPr lang="cs-CZ" sz="4000" dirty="0">
                <a:latin typeface="THOMA"/>
              </a:rPr>
              <a:t>Neobnovitelná primární energie za rok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DA47C-1946-4EBA-98A1-48D33B08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Graf 5" descr="asd">
            <a:extLst>
              <a:ext uri="{FF2B5EF4-FFF2-40B4-BE49-F238E27FC236}">
                <a16:creationId xmlns:a16="http://schemas.microsoft.com/office/drawing/2014/main" id="{ADA1A3DF-78BE-4D9D-99B2-7206666E0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68613"/>
              </p:ext>
            </p:extLst>
          </p:nvPr>
        </p:nvGraphicFramePr>
        <p:xfrm>
          <a:off x="1451579" y="1779639"/>
          <a:ext cx="9603275" cy="471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81976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198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Tahoma</vt:lpstr>
      <vt:lpstr>THOMA</vt:lpstr>
      <vt:lpstr>Galerie</vt:lpstr>
      <vt:lpstr>Kulturní dům</vt:lpstr>
      <vt:lpstr>Obsah</vt:lpstr>
      <vt:lpstr>Cíl bakalářské práce</vt:lpstr>
      <vt:lpstr>Použité metody a motivace</vt:lpstr>
      <vt:lpstr>Varianty</vt:lpstr>
      <vt:lpstr>Investiční náklady</vt:lpstr>
      <vt:lpstr>Provozní náklady objektu za rok</vt:lpstr>
      <vt:lpstr>Investiční náklady za 15 let</vt:lpstr>
      <vt:lpstr>Neobnovitelná primární energie za rok</vt:lpstr>
      <vt:lpstr>Doplňující otázky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dům</dc:title>
  <dc:creator>weesly15@gmail.com</dc:creator>
  <cp:lastModifiedBy>weesly15@gmail.com</cp:lastModifiedBy>
  <cp:revision>8</cp:revision>
  <dcterms:created xsi:type="dcterms:W3CDTF">2020-06-09T11:40:16Z</dcterms:created>
  <dcterms:modified xsi:type="dcterms:W3CDTF">2020-06-09T19:27:39Z</dcterms:modified>
</cp:coreProperties>
</file>