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70" r:id="rId4"/>
    <p:sldId id="258" r:id="rId5"/>
    <p:sldId id="259" r:id="rId6"/>
    <p:sldId id="27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ravce" initials="s" lastIdx="2" clrIdx="0">
    <p:extLst>
      <p:ext uri="{19B8F6BF-5375-455C-9EA6-DF929625EA0E}">
        <p15:presenceInfo xmlns:p15="http://schemas.microsoft.com/office/powerpoint/2012/main" userId="sprav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67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63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93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68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1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67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36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75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79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15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76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9AC4B-5382-4568-BB56-AAA08F1082A1}" type="datetimeFigureOut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7D1CC-74D3-4987-B2FD-B0B3964407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9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80045" y="223747"/>
            <a:ext cx="8661694" cy="729383"/>
          </a:xfrm>
        </p:spPr>
        <p:txBody>
          <a:bodyPr>
            <a:no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Vysoká škola technická a ekonomická v Českých Budějovicích </a:t>
            </a: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Ústav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technicko-technologický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0074" y="5053145"/>
            <a:ext cx="7068362" cy="1857004"/>
          </a:xfrm>
        </p:spPr>
        <p:txBody>
          <a:bodyPr numCol="1">
            <a:normAutofit/>
          </a:bodyPr>
          <a:lstStyle/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 bakalářské práce:		Josef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Hadrava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Vedoucí bakalářské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práce: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Ing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Michal Kraus,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Oponent bakalářské práce: 	Mgr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Jana Pavlíčková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Hlebová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České Budějovice, červen 2020</a:t>
            </a:r>
          </a:p>
          <a:p>
            <a:pPr algn="l"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25" y="1605044"/>
            <a:ext cx="1267507" cy="12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96632" y="3730394"/>
            <a:ext cx="698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Hospodářská usedlost </a:t>
            </a:r>
          </a:p>
        </p:txBody>
      </p:sp>
    </p:spTree>
    <p:extLst>
      <p:ext uri="{BB962C8B-B14F-4D97-AF65-F5344CB8AC3E}">
        <p14:creationId xmlns:p14="http://schemas.microsoft.com/office/powerpoint/2010/main" val="2901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1" y="138272"/>
            <a:ext cx="7272019" cy="920114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Osazení hospodářské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usedlosti  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stávající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zástavby a krajiny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297181" y="1306589"/>
            <a:ext cx="6377940" cy="5003800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Lineární umístění na parcelu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Respektování obecných požadavků územního plánu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C:\Users\spravce\Desktop\BP\Fotky Pravíkov\HHKatastrální pravíko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" y="2031957"/>
            <a:ext cx="7449503" cy="459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871629" y="6519698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Zdroj: Vlastní zpracování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1" y="177166"/>
            <a:ext cx="7261860" cy="644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Barevné varianty návrhu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C:\Users\spravce\Desktop\BP\Fotky 3D\Varianta 2\1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9" y="1042429"/>
            <a:ext cx="2746692" cy="153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C:\Users\spravce\Desktop\BP\Fotky 3D\Varianta 2\2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67" y="1042429"/>
            <a:ext cx="2738721" cy="149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C:\Users\spravce\Desktop\BP\Fotky 3D\Varianta 3\1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5" y="2940160"/>
            <a:ext cx="2754640" cy="147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C:\Users\spravce\Desktop\BP\Fotky 3D\Varianta 3\2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54" y="2940160"/>
            <a:ext cx="3165974" cy="154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C:\Users\spravce\Desktop\BP\Fotky 3D\Varianta 4\1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2" y="4853966"/>
            <a:ext cx="2782959" cy="163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C:\Users\spravce\Desktop\BP\Fotky 3D\Varianta 4\2.ti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54" y="4832663"/>
            <a:ext cx="3165974" cy="165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ovéPole 13"/>
          <p:cNvSpPr txBox="1"/>
          <p:nvPr/>
        </p:nvSpPr>
        <p:spPr>
          <a:xfrm>
            <a:off x="297181" y="757990"/>
            <a:ext cx="4051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Varianta návrhu č.1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7181" y="2586214"/>
            <a:ext cx="4051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Varianta návrhu č.2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97181" y="4438662"/>
            <a:ext cx="4051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Varianta návrhu č.3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56669" y="6426993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Zdroje: Vlastní zpracování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1" y="177166"/>
            <a:ext cx="7261860" cy="644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Finální varianta návrhu 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C:\Users\spravce\Desktop\BP\Fotky finální\3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5" y="821691"/>
            <a:ext cx="4934584" cy="294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C:\Users\spravce\Desktop\BP\Fotky finální\2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31" y="3543604"/>
            <a:ext cx="5258969" cy="311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9256" y="3629129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Zdroj: Vlastní zpracování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507443" y="6518535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Zdroj: Vlastní zpracování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4"/>
          <p:cNvSpPr>
            <a:spLocks noGrp="1"/>
          </p:cNvSpPr>
          <p:nvPr>
            <p:ph type="title"/>
          </p:nvPr>
        </p:nvSpPr>
        <p:spPr>
          <a:xfrm>
            <a:off x="297181" y="177166"/>
            <a:ext cx="7261860" cy="644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Dosažené výsledky a přínos práce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5"/>
          <p:cNvSpPr>
            <a:spLocks noGrp="1"/>
          </p:cNvSpPr>
          <p:nvPr>
            <p:ph idx="1"/>
          </p:nvPr>
        </p:nvSpPr>
        <p:spPr>
          <a:xfrm>
            <a:off x="297181" y="1621549"/>
            <a:ext cx="8338820" cy="5003800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Kontextuální návaznost novostavby na stávající zástavbu a krajinu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Vhodné hmotové uspořádání objektů vzhledem ke stávající zástavbě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Barevná návaznost na stávající zástavbu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Uspokojení moderního bydlení v hospodářské usedlosti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Sjednocení rysů lidové architektury s požadavky moderního bydlení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Ohleduplnost ke stávající historické zástavbě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0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1" y="138272"/>
            <a:ext cx="7261860" cy="644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Závěrečné shrnutí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297181" y="1173842"/>
            <a:ext cx="8176259" cy="1050531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Celkový obraz novostavby doplňuje stávající zástavbu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Adaptace struktury venkovských novostaveb v územních plánech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26720" y="2308566"/>
            <a:ext cx="604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Cíl práce byl naplněn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26720" y="3383280"/>
            <a:ext cx="604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Práce dále zahrnuje: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Booklet architektonické studie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Průvodní zprávu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Souhrnnou technickou zprávu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Situační výkresy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1.1 Architektonicko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stavební řešení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1.2 Stavebně konstrukční řešení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1.3 Požárně bezpečnostní řešení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1.4 Technika prostředí staveb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0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1" y="138272"/>
            <a:ext cx="7261860" cy="6445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dotazy od vedoucího a oponenta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297181" y="1377709"/>
            <a:ext cx="8176259" cy="2767571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Definujte převládající výškovou hladinu výstavby předmětné obce a charakterizujte její střešní krajinu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hlediska urbanistické koncepce vysvětlete pojmy dominanta, proporce, gradace a kontrast. Dané pojmy ideálně vysvětlete na příkladech z předmětné obce či jejího okolí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se sníží účinnost parozábrany při mechanické perforaci, například kotvením SDK podhledu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Jaké tepelně-technické parametry běžně posuzujeme u podlahy na terénu?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48909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9581" y="4340082"/>
            <a:ext cx="604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dotazy od oponenta: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9581" y="1021532"/>
            <a:ext cx="604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dotazy od vedoucího: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ástupný symbol pro obsah 5"/>
          <p:cNvSpPr txBox="1">
            <a:spLocks/>
          </p:cNvSpPr>
          <p:nvPr/>
        </p:nvSpPr>
        <p:spPr>
          <a:xfrm>
            <a:off x="353061" y="4813016"/>
            <a:ext cx="8176259" cy="14049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cs-CZ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Zajímala 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mě zpětná vazba od investora stavby a případně, zda nějakým způsobem student jednal s vedením obce právě např. o zmiňované možnosti skrz územní plánování „ hlídat” vzhled obce, co se stavebních prací týče, do budoucna.</a:t>
            </a:r>
            <a:endParaRPr lang="cs-CZ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53440" y="2875280"/>
            <a:ext cx="751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pozornost. 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48909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5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6541" y="136526"/>
            <a:ext cx="3685540" cy="644525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 prezentace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56541" y="925195"/>
            <a:ext cx="7363460" cy="5003800"/>
          </a:xfrm>
        </p:spPr>
        <p:txBody>
          <a:bodyPr wrap="square">
            <a:norm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bakalářské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práce stanovení výzkumného problému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Motivace a důvody k řešení daného problému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Výběr lokality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Metodika práce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Půdorysné a hmotové varianty návrhu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Architektonické řešení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Osazení hospodářské usedlosti do stávající zástavby a krajiny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Barevné varianty návrhu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Vizualizace objektu a jeho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okolí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Dosažené výsledky a přínos práce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Závěrečné shrnutí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dotazy 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80" y="97632"/>
            <a:ext cx="1239520" cy="124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17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1" y="227966"/>
            <a:ext cx="7261860" cy="1031874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Cíl bakalářské práce a stanovení výzkumného problému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297181" y="1854200"/>
            <a:ext cx="8633459" cy="1986280"/>
          </a:xfrm>
        </p:spPr>
        <p:txBody>
          <a:bodyPr wrap="square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Návrh architektonického a stavebně konstrukčního řešení objektu – architektonická studie, DSP, energetické hledisko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Architektonické řešení objektu (3D vizualizace) v kontextu okolní krajiny a zástavby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Problematika staveb lidové architektury v kontextu navrhovaného řešení objektu a lokality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97181" y="1484868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Cíl bakalářské práce: </a:t>
            </a:r>
            <a:endParaRPr lang="cs-CZ" sz="2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7181" y="4034730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Výzkumný problém: </a:t>
            </a:r>
            <a:endParaRPr lang="cs-CZ" sz="2000" b="1" dirty="0"/>
          </a:p>
        </p:txBody>
      </p:sp>
      <p:sp>
        <p:nvSpPr>
          <p:cNvPr id="10" name="Zástupný symbol pro obsah 5"/>
          <p:cNvSpPr txBox="1">
            <a:spLocks/>
          </p:cNvSpPr>
          <p:nvPr/>
        </p:nvSpPr>
        <p:spPr>
          <a:xfrm>
            <a:off x="297180" y="4546600"/>
            <a:ext cx="8633459" cy="939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Nalezení ideální hmotové struktury a kompoziční barevnosti hospodářské usedlosti v souvislosti se stávající zástavbou a okolní krajinou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1" y="177166"/>
            <a:ext cx="7261860" cy="644525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Motivace a důvody daného problému </a:t>
            </a:r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297181" y="1854200"/>
            <a:ext cx="8633459" cy="5003800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Aktuálnost daného tématu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Zájem o vesnickou výstavbu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Rozšíření znalosti v dané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problematice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Nevhodné umisťování staveb do vesnického prostředí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Narušení historického rázu vesnice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Využití získaných znalostí v praxi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2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4"/>
          <p:cNvSpPr>
            <a:spLocks noGrp="1"/>
          </p:cNvSpPr>
          <p:nvPr>
            <p:ph type="title"/>
          </p:nvPr>
        </p:nvSpPr>
        <p:spPr>
          <a:xfrm>
            <a:off x="314960" y="197486"/>
            <a:ext cx="3827780" cy="644525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Výběr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lokality I.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5"/>
          <p:cNvSpPr>
            <a:spLocks noGrp="1"/>
          </p:cNvSpPr>
          <p:nvPr>
            <p:ph idx="1"/>
          </p:nvPr>
        </p:nvSpPr>
        <p:spPr>
          <a:xfrm>
            <a:off x="314960" y="1045211"/>
            <a:ext cx="6784340" cy="5003800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Obec: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Pravíkov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Katastrální území: Kamenice nad Lipou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Okres: Pelhřimov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Kraj: Vysočina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Parcela: 37/3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Trvale travnatý porost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3068997"/>
            <a:ext cx="4856480" cy="3469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9763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C:\Users\spravce\Desktop\Ateliér\fotky místa\K 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340" y="1337069"/>
            <a:ext cx="3677920" cy="205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41" y="3685298"/>
            <a:ext cx="3728719" cy="279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ovéPole 13"/>
          <p:cNvSpPr txBox="1"/>
          <p:nvPr/>
        </p:nvSpPr>
        <p:spPr>
          <a:xfrm>
            <a:off x="312420" y="6504458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Zdroj: Územní plán města Kamenice nad Lipou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171440" y="648183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Zdroj: Vlastní fotodokumentace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314960" y="197486"/>
            <a:ext cx="3827780" cy="644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Výběr lokality II. 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9763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" y="842011"/>
            <a:ext cx="3990340" cy="299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spravce\Desktop\BP\Fotky Pravíkov\IMG_63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80" y="1540818"/>
            <a:ext cx="4279900" cy="320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C:\Users\spravce\Desktop\BP\Fotky Pravíkov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4130894"/>
            <a:ext cx="4378960" cy="238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312420" y="6504458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Zdroje: Vlastní fotodokumentace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97181" y="177166"/>
            <a:ext cx="7261860" cy="644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Půdorysné a hmotové varianty návrhu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C:\Users\spravce\Desktop\BP\Výřezy\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0" y="1079744"/>
            <a:ext cx="1432379" cy="143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spravce\Desktop\BP\Fotky Pravíkov\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36" y="1196376"/>
            <a:ext cx="4146867" cy="125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C:\Users\spravce\Desktop\BP\Výřezy\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2" y="2852628"/>
            <a:ext cx="1692580" cy="160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C:\Users\spravce\Desktop\BP\Fotky Pravíkov\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36" y="2852628"/>
            <a:ext cx="4432598" cy="136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spravce\Desktop\BP\Výřezy\6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0" y="4992046"/>
            <a:ext cx="1843343" cy="151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spravce\Desktop\BP\Fotky Pravíkov\9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61" y="4900606"/>
            <a:ext cx="4730582" cy="12108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ovéPole 15"/>
          <p:cNvSpPr txBox="1"/>
          <p:nvPr/>
        </p:nvSpPr>
        <p:spPr>
          <a:xfrm>
            <a:off x="297181" y="757990"/>
            <a:ext cx="4051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Varianta návrhu č.1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01524" y="2568121"/>
            <a:ext cx="4051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Varianta návrhu č.2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01524" y="4501503"/>
            <a:ext cx="4051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Varianta návrhu č.3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56669" y="6426993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Zdroje: Vlastní zpracování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0" y="138272"/>
            <a:ext cx="6245859" cy="74739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Architektonické řešení obytné části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297180" y="1097280"/>
            <a:ext cx="6530339" cy="3982719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Obdélníkový půdorys 8 x 26 m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Prostor domu rozdělen na pět traktů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Jednopodlažní objekt s obytným podkrovím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Sedlová střecha 40 stupňů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Výška hřebene 7,8 m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C:\Users\spravce\Desktop\BP\Výřezy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" y="2862987"/>
            <a:ext cx="5006340" cy="212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spravce\Desktop\BP\Výřezy\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49" y="4983568"/>
            <a:ext cx="4837531" cy="16154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480060" y="6472276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Zdroj: Vlastní zpracování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97180" y="177166"/>
            <a:ext cx="7332979" cy="829309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Architektonické hospodářské části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297180" y="1158875"/>
            <a:ext cx="6377940" cy="5003800"/>
          </a:xfrm>
        </p:spPr>
        <p:txBody>
          <a:bodyPr wrap="square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Obdélníkový půdorys 7,7 x 38 m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Jednopodlažní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objekt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Přístup do objektu ze zastřešeného zápraží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Sedlová střecha 40 stupňů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Výška hřebene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6,9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138272"/>
            <a:ext cx="1229360" cy="12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C:\Users\spravce\Desktop\BP\Výřezy\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7" y="3407410"/>
            <a:ext cx="6648244" cy="22167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639547" y="6052611"/>
            <a:ext cx="405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Zdroj: Vlastní zpracování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3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875</TotalTime>
  <Words>562</Words>
  <Application>Microsoft Office PowerPoint</Application>
  <PresentationFormat>Předvádění na obrazovce (4:3)</PresentationFormat>
  <Paragraphs>167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Motiv Office</vt:lpstr>
      <vt:lpstr> Vysoká škola technická a ekonomická v Českých Budějovicích  Ústav technicko-technologický</vt:lpstr>
      <vt:lpstr>Obsah prezentace</vt:lpstr>
      <vt:lpstr>Cíl bakalářské práce a stanovení výzkumného problému</vt:lpstr>
      <vt:lpstr>Motivace a důvody daného problému </vt:lpstr>
      <vt:lpstr>Výběr lokality I.</vt:lpstr>
      <vt:lpstr>Výběr lokality II. </vt:lpstr>
      <vt:lpstr>Půdorysné a hmotové varianty návrhu</vt:lpstr>
      <vt:lpstr>Architektonické řešení obytné části</vt:lpstr>
      <vt:lpstr>Architektonické hospodářské části</vt:lpstr>
      <vt:lpstr>Osazení hospodářské usedlosti  stávající zástavby a krajiny</vt:lpstr>
      <vt:lpstr>Barevné varianty návrhu</vt:lpstr>
      <vt:lpstr>Finální varianta návrhu </vt:lpstr>
      <vt:lpstr>Dosažené výsledky a přínos práce</vt:lpstr>
      <vt:lpstr>Závěrečné shrnutí</vt:lpstr>
      <vt:lpstr>Doplňující dotazy od vedoucího a oponenta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spravce</dc:creator>
  <cp:lastModifiedBy>spravce</cp:lastModifiedBy>
  <cp:revision>49</cp:revision>
  <dcterms:created xsi:type="dcterms:W3CDTF">2020-06-08T14:06:22Z</dcterms:created>
  <dcterms:modified xsi:type="dcterms:W3CDTF">2020-06-09T21:47:03Z</dcterms:modified>
</cp:coreProperties>
</file>