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Součinitel prostupu tepla W/m2K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4"/>
                <c:pt idx="0">
                  <c:v>Skladba č. 1</c:v>
                </c:pt>
                <c:pt idx="1">
                  <c:v>Skladba č. 2</c:v>
                </c:pt>
                <c:pt idx="2">
                  <c:v>Skladba č. 3</c:v>
                </c:pt>
                <c:pt idx="3">
                  <c:v>Skladba č.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0.13500000000000001</c:v>
                </c:pt>
                <c:pt idx="1">
                  <c:v>0.13100000000000001</c:v>
                </c:pt>
                <c:pt idx="2">
                  <c:v>0.11600000000000001</c:v>
                </c:pt>
                <c:pt idx="3">
                  <c:v>0.127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133632"/>
        <c:axId val="78206080"/>
      </c:barChart>
      <c:catAx>
        <c:axId val="94133632"/>
        <c:scaling>
          <c:orientation val="minMax"/>
        </c:scaling>
        <c:delete val="0"/>
        <c:axPos val="b"/>
        <c:majorTickMark val="out"/>
        <c:minorTickMark val="none"/>
        <c:tickLblPos val="nextTo"/>
        <c:crossAx val="78206080"/>
        <c:crosses val="autoZero"/>
        <c:auto val="1"/>
        <c:lblAlgn val="ctr"/>
        <c:lblOffset val="100"/>
        <c:noMultiLvlLbl val="0"/>
      </c:catAx>
      <c:valAx>
        <c:axId val="78206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1336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Cena za 1 m2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4"/>
                <c:pt idx="0">
                  <c:v>Skladba č. 1</c:v>
                </c:pt>
                <c:pt idx="1">
                  <c:v>Skladba č. 2</c:v>
                </c:pt>
                <c:pt idx="2">
                  <c:v>Skladba č. 3</c:v>
                </c:pt>
                <c:pt idx="3">
                  <c:v>Skladba č.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1.2849999999999999</c:v>
                </c:pt>
                <c:pt idx="1">
                  <c:v>1.9610000000000001</c:v>
                </c:pt>
                <c:pt idx="2">
                  <c:v>1.5640000000000001</c:v>
                </c:pt>
                <c:pt idx="3">
                  <c:v>2.8929999999999998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75456"/>
        <c:axId val="63914368"/>
      </c:barChart>
      <c:catAx>
        <c:axId val="43075456"/>
        <c:scaling>
          <c:orientation val="minMax"/>
        </c:scaling>
        <c:delete val="0"/>
        <c:axPos val="b"/>
        <c:majorTickMark val="out"/>
        <c:minorTickMark val="none"/>
        <c:tickLblPos val="nextTo"/>
        <c:crossAx val="63914368"/>
        <c:crosses val="autoZero"/>
        <c:auto val="1"/>
        <c:lblAlgn val="ctr"/>
        <c:lblOffset val="100"/>
        <c:noMultiLvlLbl val="0"/>
      </c:catAx>
      <c:valAx>
        <c:axId val="63914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0754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Pracnost Nh/m2 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4"/>
                <c:pt idx="0">
                  <c:v>Skladba č. 1</c:v>
                </c:pt>
                <c:pt idx="1">
                  <c:v>Skladba č. 2</c:v>
                </c:pt>
                <c:pt idx="2">
                  <c:v>Skladba č. 3</c:v>
                </c:pt>
                <c:pt idx="3">
                  <c:v>Skladba č.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0.89</c:v>
                </c:pt>
                <c:pt idx="1">
                  <c:v>0.68</c:v>
                </c:pt>
                <c:pt idx="2">
                  <c:v>0.83</c:v>
                </c:pt>
                <c:pt idx="3">
                  <c:v>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806272"/>
        <c:axId val="42276352"/>
      </c:barChart>
      <c:catAx>
        <c:axId val="40806272"/>
        <c:scaling>
          <c:orientation val="minMax"/>
        </c:scaling>
        <c:delete val="0"/>
        <c:axPos val="b"/>
        <c:majorTickMark val="out"/>
        <c:minorTickMark val="none"/>
        <c:tickLblPos val="nextTo"/>
        <c:crossAx val="42276352"/>
        <c:crosses val="autoZero"/>
        <c:auto val="1"/>
        <c:lblAlgn val="ctr"/>
        <c:lblOffset val="100"/>
        <c:noMultiLvlLbl val="0"/>
      </c:catAx>
      <c:valAx>
        <c:axId val="42276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8062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Součinitel prostupu tepla W/m2K</c:v>
                </c:pt>
              </c:strCache>
            </c:strRef>
          </c:tx>
          <c:invertIfNegative val="0"/>
          <c:cat>
            <c:strRef>
              <c:f>List1!$A$2:$A$4</c:f>
              <c:strCache>
                <c:ptCount val="3"/>
                <c:pt idx="0">
                  <c:v>Skladba č. 1</c:v>
                </c:pt>
                <c:pt idx="1">
                  <c:v>Skladba č. 2</c:v>
                </c:pt>
                <c:pt idx="2">
                  <c:v>Skladba č. 3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0.20699999999999999</c:v>
                </c:pt>
                <c:pt idx="1">
                  <c:v>0.189</c:v>
                </c:pt>
                <c:pt idx="2">
                  <c:v>0.19400000000000001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411904"/>
        <c:axId val="42414080"/>
      </c:barChart>
      <c:catAx>
        <c:axId val="42411904"/>
        <c:scaling>
          <c:orientation val="minMax"/>
        </c:scaling>
        <c:delete val="0"/>
        <c:axPos val="b"/>
        <c:majorTickMark val="out"/>
        <c:minorTickMark val="none"/>
        <c:tickLblPos val="nextTo"/>
        <c:crossAx val="42414080"/>
        <c:crosses val="autoZero"/>
        <c:auto val="1"/>
        <c:lblAlgn val="ctr"/>
        <c:lblOffset val="100"/>
        <c:noMultiLvlLbl val="0"/>
      </c:catAx>
      <c:valAx>
        <c:axId val="42414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4119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Cena za 1 m2</c:v>
                </c:pt>
              </c:strCache>
            </c:strRef>
          </c:tx>
          <c:invertIfNegative val="0"/>
          <c:cat>
            <c:strRef>
              <c:f>List1!$A$2:$A$4</c:f>
              <c:strCache>
                <c:ptCount val="3"/>
                <c:pt idx="0">
                  <c:v>Skladba č. 1</c:v>
                </c:pt>
                <c:pt idx="1">
                  <c:v>Skladba č. 2</c:v>
                </c:pt>
                <c:pt idx="2">
                  <c:v>Skladba č. 3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1251</c:v>
                </c:pt>
                <c:pt idx="1">
                  <c:v>1848</c:v>
                </c:pt>
                <c:pt idx="2">
                  <c:v>3175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977152"/>
        <c:axId val="42978688"/>
      </c:barChart>
      <c:catAx>
        <c:axId val="42977152"/>
        <c:scaling>
          <c:orientation val="minMax"/>
        </c:scaling>
        <c:delete val="0"/>
        <c:axPos val="b"/>
        <c:majorTickMark val="out"/>
        <c:minorTickMark val="none"/>
        <c:tickLblPos val="nextTo"/>
        <c:crossAx val="42978688"/>
        <c:crosses val="autoZero"/>
        <c:auto val="1"/>
        <c:lblAlgn val="ctr"/>
        <c:lblOffset val="100"/>
        <c:noMultiLvlLbl val="0"/>
      </c:catAx>
      <c:valAx>
        <c:axId val="42978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9771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Pracnost Nh/m2 </c:v>
                </c:pt>
              </c:strCache>
            </c:strRef>
          </c:tx>
          <c:invertIfNegative val="0"/>
          <c:cat>
            <c:strRef>
              <c:f>List1!$A$2:$A$4</c:f>
              <c:strCache>
                <c:ptCount val="3"/>
                <c:pt idx="0">
                  <c:v>Skladba č. 1</c:v>
                </c:pt>
                <c:pt idx="1">
                  <c:v>Skladba č. 2</c:v>
                </c:pt>
                <c:pt idx="2">
                  <c:v>Skladba č. 3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1.8</c:v>
                </c:pt>
                <c:pt idx="1">
                  <c:v>1.92</c:v>
                </c:pt>
                <c:pt idx="2">
                  <c:v>1.91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436480"/>
        <c:axId val="43938176"/>
      </c:barChart>
      <c:catAx>
        <c:axId val="42436480"/>
        <c:scaling>
          <c:orientation val="minMax"/>
        </c:scaling>
        <c:delete val="0"/>
        <c:axPos val="b"/>
        <c:majorTickMark val="out"/>
        <c:minorTickMark val="none"/>
        <c:tickLblPos val="nextTo"/>
        <c:crossAx val="43938176"/>
        <c:crosses val="autoZero"/>
        <c:auto val="1"/>
        <c:lblAlgn val="ctr"/>
        <c:lblOffset val="100"/>
        <c:noMultiLvlLbl val="0"/>
      </c:catAx>
      <c:valAx>
        <c:axId val="43938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4364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8DBB-3CC4-4719-BD77-E6801C839DC4}" type="datetimeFigureOut">
              <a:rPr lang="cs-CZ" smtClean="0"/>
              <a:t>9.6.2020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09AE-FA5C-4773-9E66-2CEAE1AFF2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33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8DBB-3CC4-4719-BD77-E6801C839DC4}" type="datetimeFigureOut">
              <a:rPr lang="cs-CZ" smtClean="0"/>
              <a:t>9.6.2020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09AE-FA5C-4773-9E66-2CEAE1AFF2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074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8DBB-3CC4-4719-BD77-E6801C839DC4}" type="datetimeFigureOut">
              <a:rPr lang="cs-CZ" smtClean="0"/>
              <a:t>9.6.2020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09AE-FA5C-4773-9E66-2CEAE1AFF2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555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8DBB-3CC4-4719-BD77-E6801C839DC4}" type="datetimeFigureOut">
              <a:rPr lang="cs-CZ" smtClean="0"/>
              <a:t>9.6.2020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09AE-FA5C-4773-9E66-2CEAE1AFF2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42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8DBB-3CC4-4719-BD77-E6801C839DC4}" type="datetimeFigureOut">
              <a:rPr lang="cs-CZ" smtClean="0"/>
              <a:t>9.6.2020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09AE-FA5C-4773-9E66-2CEAE1AFF2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0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8DBB-3CC4-4719-BD77-E6801C839DC4}" type="datetimeFigureOut">
              <a:rPr lang="cs-CZ" smtClean="0"/>
              <a:t>9.6.2020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09AE-FA5C-4773-9E66-2CEAE1AFF2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22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8DBB-3CC4-4719-BD77-E6801C839DC4}" type="datetimeFigureOut">
              <a:rPr lang="cs-CZ" smtClean="0"/>
              <a:t>9.6.2020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09AE-FA5C-4773-9E66-2CEAE1AFF2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86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8DBB-3CC4-4719-BD77-E6801C839DC4}" type="datetimeFigureOut">
              <a:rPr lang="cs-CZ" smtClean="0"/>
              <a:t>9.6.2020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09AE-FA5C-4773-9E66-2CEAE1AFF2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10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8DBB-3CC4-4719-BD77-E6801C839DC4}" type="datetimeFigureOut">
              <a:rPr lang="cs-CZ" smtClean="0"/>
              <a:t>9.6.2020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09AE-FA5C-4773-9E66-2CEAE1AFF2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298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8DBB-3CC4-4719-BD77-E6801C839DC4}" type="datetimeFigureOut">
              <a:rPr lang="cs-CZ" smtClean="0"/>
              <a:t>9.6.2020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09AE-FA5C-4773-9E66-2CEAE1AFF2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99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8DBB-3CC4-4719-BD77-E6801C839DC4}" type="datetimeFigureOut">
              <a:rPr lang="cs-CZ" smtClean="0"/>
              <a:t>9.6.2020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09AE-FA5C-4773-9E66-2CEAE1AFF2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36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08DBB-3CC4-4719-BD77-E6801C839DC4}" type="datetimeFigureOut">
              <a:rPr lang="cs-CZ" smtClean="0"/>
              <a:t>9.6.2020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09AE-FA5C-4773-9E66-2CEAE1AFF2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998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5418" y="1844824"/>
            <a:ext cx="7846640" cy="2594719"/>
          </a:xfrm>
        </p:spPr>
        <p:txBody>
          <a:bodyPr>
            <a:normAutofit/>
          </a:bodyPr>
          <a:lstStyle/>
          <a:p>
            <a:r>
              <a:rPr lang="cs-CZ" b="1" dirty="0" smtClean="0"/>
              <a:t>Dům pro sport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254870" cy="1254870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434382" y="350281"/>
            <a:ext cx="6408712" cy="9053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 smtClean="0"/>
              <a:t>Vysoká škola technická a ekonomická v Českých Budějovicích </a:t>
            </a:r>
          </a:p>
          <a:p>
            <a:r>
              <a:rPr lang="cs-CZ" sz="1800" dirty="0" smtClean="0"/>
              <a:t>Daniel Zavacký</a:t>
            </a:r>
            <a:r>
              <a:rPr lang="cs-CZ" sz="1800" dirty="0" smtClean="0"/>
              <a:t>, červen 2020 </a:t>
            </a:r>
            <a:endParaRPr lang="cs-CZ" sz="18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251727" y="5228374"/>
            <a:ext cx="6774022" cy="10809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dirty="0" smtClean="0"/>
              <a:t>Autor bakalářské práce:			Daniel Zavacký</a:t>
            </a:r>
          </a:p>
          <a:p>
            <a:pPr algn="l"/>
            <a:r>
              <a:rPr lang="cs-CZ" sz="1800" dirty="0" smtClean="0"/>
              <a:t>Vedoucí bakalářské práce:			Ing. Aleš Kaňkovský</a:t>
            </a:r>
          </a:p>
          <a:p>
            <a:pPr algn="l"/>
            <a:r>
              <a:rPr lang="cs-CZ" sz="1800" dirty="0" smtClean="0"/>
              <a:t>Oponent bakalářské práce:			</a:t>
            </a:r>
            <a:r>
              <a:rPr lang="cs-CZ" sz="1800" dirty="0" smtClean="0"/>
              <a:t>Ing</a:t>
            </a:r>
            <a:r>
              <a:rPr lang="cs-CZ" sz="1800" dirty="0"/>
              <a:t>. Milena </a:t>
            </a:r>
            <a:r>
              <a:rPr lang="cs-CZ" sz="1800" dirty="0" smtClean="0"/>
              <a:t>Štanclová</a:t>
            </a:r>
          </a:p>
          <a:p>
            <a:pPr algn="l"/>
            <a:r>
              <a:rPr lang="cs-CZ" sz="1800" dirty="0" smtClean="0"/>
              <a:t>České Budějovice, červen 2020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69175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Dosažené výsledky u konstrukcí zateplení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36359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73216"/>
            <a:ext cx="1254870" cy="1254870"/>
          </a:xfrm>
          <a:prstGeom prst="rect">
            <a:avLst/>
          </a:prstGeom>
        </p:spPr>
      </p:pic>
      <p:sp>
        <p:nvSpPr>
          <p:cNvPr id="5" name="Nadpis 5"/>
          <p:cNvSpPr txBox="1">
            <a:spLocks/>
          </p:cNvSpPr>
          <p:nvPr/>
        </p:nvSpPr>
        <p:spPr>
          <a:xfrm>
            <a:off x="1763688" y="6093296"/>
            <a:ext cx="576064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Vysoká škola technická a ekonomická v Českých Budějovicích </a:t>
            </a:r>
          </a:p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Daniel Zavacký, červen 2020 </a:t>
            </a:r>
            <a:endParaRPr lang="cs-CZ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841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Dosažené výsledky u konstrukcí zateplení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74659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73216"/>
            <a:ext cx="1254870" cy="1254870"/>
          </a:xfrm>
          <a:prstGeom prst="rect">
            <a:avLst/>
          </a:prstGeom>
        </p:spPr>
      </p:pic>
      <p:sp>
        <p:nvSpPr>
          <p:cNvPr id="5" name="Nadpis 5"/>
          <p:cNvSpPr txBox="1">
            <a:spLocks/>
          </p:cNvSpPr>
          <p:nvPr/>
        </p:nvSpPr>
        <p:spPr>
          <a:xfrm>
            <a:off x="1763688" y="6093296"/>
            <a:ext cx="576064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Vysoká škola technická a ekonomická v Českých Budějovicích </a:t>
            </a:r>
          </a:p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Daniel Zavacký, červen 2020 </a:t>
            </a:r>
            <a:endParaRPr lang="cs-CZ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73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Dosažené výsledky u konstrukcí zateplení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7097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73216"/>
            <a:ext cx="1254870" cy="1254870"/>
          </a:xfrm>
          <a:prstGeom prst="rect">
            <a:avLst/>
          </a:prstGeom>
        </p:spPr>
      </p:pic>
      <p:sp>
        <p:nvSpPr>
          <p:cNvPr id="5" name="Nadpis 5"/>
          <p:cNvSpPr txBox="1">
            <a:spLocks/>
          </p:cNvSpPr>
          <p:nvPr/>
        </p:nvSpPr>
        <p:spPr>
          <a:xfrm>
            <a:off x="1763688" y="6093296"/>
            <a:ext cx="576064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Vysoká škola technická a ekonomická v Českých Budějovicích </a:t>
            </a:r>
          </a:p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Daniel Zavacký, červen 2020 </a:t>
            </a:r>
            <a:endParaRPr lang="cs-CZ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055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Závěrečné shrnutí </a:t>
            </a:r>
            <a:endParaRPr lang="cs-CZ" dirty="0"/>
          </a:p>
        </p:txBody>
      </p:sp>
      <p:sp>
        <p:nvSpPr>
          <p:cNvPr id="5" name="Nadpis 5"/>
          <p:cNvSpPr txBox="1">
            <a:spLocks/>
          </p:cNvSpPr>
          <p:nvPr/>
        </p:nvSpPr>
        <p:spPr>
          <a:xfrm>
            <a:off x="1763688" y="6093296"/>
            <a:ext cx="576064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Vysoká škola technická a ekonomická v Českých Budějovicích </a:t>
            </a:r>
          </a:p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Daniel Zavacký, červen 2020 </a:t>
            </a:r>
            <a:endParaRPr lang="cs-CZ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/>
              <a:t>Cíl bakalářské práce byl splněn. </a:t>
            </a:r>
            <a:endParaRPr lang="cs-CZ" b="1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Výzkumné </a:t>
            </a:r>
            <a:r>
              <a:rPr lang="cs-CZ" b="1" dirty="0" smtClean="0"/>
              <a:t>otázky byly zodpovězeny.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Závěr Bakalářská </a:t>
            </a:r>
            <a:r>
              <a:rPr lang="cs-CZ" b="1" dirty="0"/>
              <a:t>práce </a:t>
            </a:r>
            <a:r>
              <a:rPr lang="cs-CZ" b="1" dirty="0" smtClean="0"/>
              <a:t>: </a:t>
            </a:r>
            <a:endParaRPr lang="cs-CZ" dirty="0"/>
          </a:p>
          <a:p>
            <a:r>
              <a:rPr lang="cs-CZ" sz="2400" dirty="0" smtClean="0"/>
              <a:t>Jako nejvhodnější navržené varianty skladeb plochých střech jsou se stejným bodovým ohodnocením, a to skladba č. 1 – jednoplášťová plochá střecha s EPS izolantem a skladba č. 2 – inverzní s XPS izolantem.</a:t>
            </a:r>
          </a:p>
          <a:p>
            <a:r>
              <a:rPr lang="cs-CZ" sz="2400" dirty="0" smtClean="0"/>
              <a:t>Jako nejvhodnější navržená varianta skladby konstrukce zateplení je skladba č. 1 – KZS s EPS izolantem.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388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/>
          <a:lstStyle/>
          <a:p>
            <a:r>
              <a:rPr lang="cs-CZ" b="1" dirty="0" smtClean="0"/>
              <a:t>Děkuji za pozornost</a:t>
            </a:r>
            <a:endParaRPr lang="cs-CZ" b="1" dirty="0"/>
          </a:p>
        </p:txBody>
      </p:sp>
      <p:sp>
        <p:nvSpPr>
          <p:cNvPr id="8" name="Nadpis 5"/>
          <p:cNvSpPr txBox="1">
            <a:spLocks/>
          </p:cNvSpPr>
          <p:nvPr/>
        </p:nvSpPr>
        <p:spPr>
          <a:xfrm>
            <a:off x="1763688" y="6093296"/>
            <a:ext cx="576064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Vysoká škola technická a ekonomická v Českých Budějovicích </a:t>
            </a:r>
          </a:p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Daniel Zavacký, červen 2020 </a:t>
            </a:r>
            <a:endParaRPr lang="cs-CZ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9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73216"/>
            <a:ext cx="1254870" cy="1254870"/>
          </a:xfrm>
        </p:spPr>
      </p:pic>
    </p:spTree>
    <p:extLst>
      <p:ext uri="{BB962C8B-B14F-4D97-AF65-F5344CB8AC3E}">
        <p14:creationId xmlns:p14="http://schemas.microsoft.com/office/powerpoint/2010/main" val="1566159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bakalářské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Motivace </a:t>
            </a:r>
            <a:r>
              <a:rPr lang="cs-CZ" dirty="0"/>
              <a:t>a důvody k řešení daného problémů </a:t>
            </a:r>
          </a:p>
          <a:p>
            <a:r>
              <a:rPr lang="cs-CZ" dirty="0" smtClean="0"/>
              <a:t>Cíl </a:t>
            </a:r>
            <a:r>
              <a:rPr lang="cs-CZ" dirty="0"/>
              <a:t>bakalářské práce a stanovené výzkumné </a:t>
            </a:r>
            <a:r>
              <a:rPr lang="cs-CZ" dirty="0" smtClean="0"/>
              <a:t>otázky </a:t>
            </a:r>
            <a:endParaRPr lang="cs-CZ" dirty="0"/>
          </a:p>
          <a:p>
            <a:r>
              <a:rPr lang="cs-CZ" dirty="0" smtClean="0"/>
              <a:t>Metodika </a:t>
            </a:r>
            <a:r>
              <a:rPr lang="cs-CZ" dirty="0"/>
              <a:t>práce </a:t>
            </a:r>
          </a:p>
          <a:p>
            <a:r>
              <a:rPr lang="cs-CZ" dirty="0" smtClean="0"/>
              <a:t>Posuzované parametry</a:t>
            </a:r>
            <a:endParaRPr lang="cs-CZ" dirty="0"/>
          </a:p>
          <a:p>
            <a:r>
              <a:rPr lang="cs-CZ" dirty="0" smtClean="0"/>
              <a:t>Dosažené výsledky</a:t>
            </a:r>
            <a:endParaRPr lang="cs-CZ" dirty="0"/>
          </a:p>
          <a:p>
            <a:r>
              <a:rPr lang="cs-CZ" dirty="0" smtClean="0"/>
              <a:t>Závěrečné </a:t>
            </a:r>
            <a:r>
              <a:rPr lang="cs-CZ" dirty="0"/>
              <a:t>shrnutí </a:t>
            </a:r>
          </a:p>
          <a:p>
            <a:endParaRPr lang="cs-CZ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73216"/>
            <a:ext cx="1254870" cy="1254870"/>
          </a:xfrm>
          <a:prstGeom prst="rect">
            <a:avLst/>
          </a:prstGeom>
        </p:spPr>
      </p:pic>
      <p:sp>
        <p:nvSpPr>
          <p:cNvPr id="5" name="Nadpis 5"/>
          <p:cNvSpPr txBox="1">
            <a:spLocks/>
          </p:cNvSpPr>
          <p:nvPr/>
        </p:nvSpPr>
        <p:spPr>
          <a:xfrm>
            <a:off x="1763688" y="6093296"/>
            <a:ext cx="576064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Vysoká škola technická a ekonomická v Českých Budějovicích </a:t>
            </a:r>
          </a:p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Daniel Zavacký, červen 2020 </a:t>
            </a:r>
            <a:endParaRPr lang="cs-CZ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107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Motivace a důvody k řešení         daného problému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Aktuálnost </a:t>
            </a:r>
            <a:r>
              <a:rPr lang="cs-CZ" dirty="0"/>
              <a:t>dané problematiky </a:t>
            </a:r>
          </a:p>
          <a:p>
            <a:r>
              <a:rPr lang="cs-CZ" dirty="0" smtClean="0"/>
              <a:t>Prohloubení znalostí práce v stavebních programech</a:t>
            </a:r>
            <a:endParaRPr lang="cs-CZ" dirty="0"/>
          </a:p>
          <a:p>
            <a:r>
              <a:rPr lang="cs-CZ" dirty="0" smtClean="0"/>
              <a:t>Vybrané </a:t>
            </a:r>
            <a:r>
              <a:rPr lang="cs-CZ" dirty="0"/>
              <a:t>téma zaměřeno na aktuální přínosnou část v oboru </a:t>
            </a:r>
          </a:p>
          <a:p>
            <a:r>
              <a:rPr lang="cs-CZ" dirty="0" smtClean="0"/>
              <a:t>Zájem </a:t>
            </a:r>
            <a:r>
              <a:rPr lang="cs-CZ" dirty="0"/>
              <a:t>o danou problematiku </a:t>
            </a:r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73216"/>
            <a:ext cx="1254870" cy="1254870"/>
          </a:xfrm>
          <a:prstGeom prst="rect">
            <a:avLst/>
          </a:prstGeom>
        </p:spPr>
      </p:pic>
      <p:sp>
        <p:nvSpPr>
          <p:cNvPr id="5" name="Nadpis 5"/>
          <p:cNvSpPr txBox="1">
            <a:spLocks/>
          </p:cNvSpPr>
          <p:nvPr/>
        </p:nvSpPr>
        <p:spPr>
          <a:xfrm>
            <a:off x="1763688" y="6093296"/>
            <a:ext cx="576064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Vysoká škola technická a ekonomická v Českých Budějovicích </a:t>
            </a:r>
          </a:p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Daniel Zavacký, červen 2020 </a:t>
            </a:r>
            <a:endParaRPr lang="cs-CZ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345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Cíl bakalářské práce a stanovené výzkumné problémy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Cíl </a:t>
            </a:r>
            <a:r>
              <a:rPr lang="cs-CZ" b="1" dirty="0"/>
              <a:t>bakalářské práce </a:t>
            </a:r>
            <a:endParaRPr lang="cs-CZ" dirty="0"/>
          </a:p>
          <a:p>
            <a:r>
              <a:rPr lang="cs-CZ" i="1" dirty="0" smtClean="0"/>
              <a:t>„</a:t>
            </a:r>
            <a:r>
              <a:rPr lang="cs-CZ" i="1" dirty="0"/>
              <a:t>Cílem práce je variantní návrh zateplení konstrukce střešního pláště ploché střechy společně s variantním návrhem zateplení konstrukce obvodového pláště a jejich následné posouzení a vyhodnocení, vše v rozsahu dle vedoucího práce. Kritérium pro posouzení bude zachování nebo zlepšení stávajícího součinitele prostupu tepla u řešených konstrukcí</a:t>
            </a:r>
            <a:r>
              <a:rPr lang="cs-CZ" i="1" dirty="0" smtClean="0"/>
              <a:t>.“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Výzkumné problémy: </a:t>
            </a:r>
            <a:endParaRPr lang="cs-CZ" dirty="0"/>
          </a:p>
          <a:p>
            <a:r>
              <a:rPr lang="cs-CZ" i="1" dirty="0" smtClean="0"/>
              <a:t>„</a:t>
            </a:r>
            <a:r>
              <a:rPr lang="cs-CZ" dirty="0" smtClean="0"/>
              <a:t>VP1</a:t>
            </a:r>
            <a:r>
              <a:rPr lang="cs-CZ" dirty="0"/>
              <a:t>: </a:t>
            </a:r>
            <a:r>
              <a:rPr lang="cs-CZ" i="1" dirty="0" smtClean="0"/>
              <a:t>Variantním </a:t>
            </a:r>
            <a:r>
              <a:rPr lang="cs-CZ" i="1" dirty="0"/>
              <a:t>návrhem skladem plochých střech, které budou sestaveny z kombinací různých tepelných izolací v kombinaci se záměnou skladby </a:t>
            </a:r>
            <a:r>
              <a:rPr lang="cs-CZ" i="1" dirty="0" smtClean="0"/>
              <a:t>samotné</a:t>
            </a:r>
            <a:r>
              <a:rPr lang="cs-CZ" dirty="0" smtClean="0"/>
              <a:t>“</a:t>
            </a:r>
            <a:endParaRPr lang="cs-CZ" dirty="0"/>
          </a:p>
          <a:p>
            <a:r>
              <a:rPr lang="cs-CZ" i="1" dirty="0" smtClean="0"/>
              <a:t>„VP2</a:t>
            </a:r>
            <a:r>
              <a:rPr lang="cs-CZ" i="1" dirty="0"/>
              <a:t>: </a:t>
            </a:r>
            <a:r>
              <a:rPr lang="cs-CZ" i="1" dirty="0" smtClean="0"/>
              <a:t>variantní návrhem konstrukce zateplení obvodového pláště, které budou sestaveny z kombinací různých tepelných izolací v kombinaci se změnou vlastní skladby.“</a:t>
            </a:r>
            <a:endParaRPr lang="cs-CZ" dirty="0"/>
          </a:p>
          <a:p>
            <a:endParaRPr lang="cs-CZ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73216"/>
            <a:ext cx="1254870" cy="1254870"/>
          </a:xfrm>
          <a:prstGeom prst="rect">
            <a:avLst/>
          </a:prstGeom>
        </p:spPr>
      </p:pic>
      <p:sp>
        <p:nvSpPr>
          <p:cNvPr id="5" name="Nadpis 5"/>
          <p:cNvSpPr txBox="1">
            <a:spLocks/>
          </p:cNvSpPr>
          <p:nvPr/>
        </p:nvSpPr>
        <p:spPr>
          <a:xfrm>
            <a:off x="1763688" y="6093296"/>
            <a:ext cx="576064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Vysoká škola technická a ekonomická v Českých Budějovicích </a:t>
            </a:r>
          </a:p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Daniel Zavacký, červen 2020 </a:t>
            </a:r>
            <a:endParaRPr lang="cs-CZ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732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Metodika </a:t>
            </a:r>
            <a:r>
              <a:rPr lang="cs-CZ" b="1" dirty="0"/>
              <a:t>práce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Rozepsání jednotlivých variantních skladeb</a:t>
            </a:r>
          </a:p>
          <a:p>
            <a:r>
              <a:rPr lang="cs-CZ" dirty="0" smtClean="0"/>
              <a:t>Zhodnocení všech posuzovaných parametrů jednotlivých skladeb se zápisem do tabulek</a:t>
            </a:r>
          </a:p>
          <a:p>
            <a:r>
              <a:rPr lang="cs-CZ" dirty="0" smtClean="0"/>
              <a:t>Ohodnocení jednotlivých parametrů za pomoci bodového systému</a:t>
            </a:r>
          </a:p>
          <a:p>
            <a:r>
              <a:rPr lang="cs-CZ" dirty="0" smtClean="0"/>
              <a:t>Zhodnocení finální srovnávací tabulky</a:t>
            </a:r>
            <a:endParaRPr lang="cs-CZ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73216"/>
            <a:ext cx="1254870" cy="1254870"/>
          </a:xfrm>
          <a:prstGeom prst="rect">
            <a:avLst/>
          </a:prstGeom>
        </p:spPr>
      </p:pic>
      <p:sp>
        <p:nvSpPr>
          <p:cNvPr id="5" name="Nadpis 5"/>
          <p:cNvSpPr txBox="1">
            <a:spLocks/>
          </p:cNvSpPr>
          <p:nvPr/>
        </p:nvSpPr>
        <p:spPr>
          <a:xfrm>
            <a:off x="1763688" y="6093296"/>
            <a:ext cx="576064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Vysoká škola technická a ekonomická v Českých Budějovicích </a:t>
            </a:r>
          </a:p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Daniel Zavacký, červen 2020 </a:t>
            </a:r>
            <a:endParaRPr lang="cs-CZ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228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Posuzované parametry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Součinitel prostupu tepla </a:t>
            </a:r>
          </a:p>
          <a:p>
            <a:endParaRPr lang="cs-CZ" dirty="0" smtClean="0"/>
          </a:p>
          <a:p>
            <a:r>
              <a:rPr lang="cs-CZ" dirty="0" smtClean="0"/>
              <a:t>Cena za 1 m</a:t>
            </a:r>
            <a:r>
              <a:rPr lang="cs-CZ" baseline="30000" dirty="0" smtClean="0"/>
              <a:t>2 </a:t>
            </a:r>
            <a:r>
              <a:rPr lang="cs-CZ" dirty="0" smtClean="0"/>
              <a:t>skladby</a:t>
            </a:r>
          </a:p>
          <a:p>
            <a:endParaRPr lang="cs-CZ" baseline="30000" dirty="0" smtClean="0"/>
          </a:p>
          <a:p>
            <a:r>
              <a:rPr lang="cs-CZ" dirty="0" smtClean="0"/>
              <a:t>Pracnost vyjádřená </a:t>
            </a:r>
            <a:r>
              <a:rPr lang="cs-CZ" dirty="0" err="1" smtClean="0"/>
              <a:t>Nh</a:t>
            </a:r>
            <a:r>
              <a:rPr lang="cs-CZ" dirty="0" smtClean="0"/>
              <a:t>/m</a:t>
            </a:r>
            <a:r>
              <a:rPr lang="cs-CZ" baseline="30000" dirty="0" smtClean="0"/>
              <a:t>2</a:t>
            </a:r>
            <a:endParaRPr lang="cs-CZ" baseline="30000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73216"/>
            <a:ext cx="1254870" cy="1254870"/>
          </a:xfrm>
          <a:prstGeom prst="rect">
            <a:avLst/>
          </a:prstGeom>
        </p:spPr>
      </p:pic>
      <p:sp>
        <p:nvSpPr>
          <p:cNvPr id="5" name="Nadpis 5"/>
          <p:cNvSpPr txBox="1">
            <a:spLocks/>
          </p:cNvSpPr>
          <p:nvPr/>
        </p:nvSpPr>
        <p:spPr>
          <a:xfrm>
            <a:off x="1763688" y="6093296"/>
            <a:ext cx="576064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Vysoká škola technická a ekonomická v Českých Budějovicích </a:t>
            </a:r>
          </a:p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Daniel Zavacký, červen 2020 </a:t>
            </a:r>
            <a:endParaRPr lang="cs-CZ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037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Dosažené výsledky u plochých střech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04402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73216"/>
            <a:ext cx="1254870" cy="1254870"/>
          </a:xfrm>
          <a:prstGeom prst="rect">
            <a:avLst/>
          </a:prstGeom>
        </p:spPr>
      </p:pic>
      <p:sp>
        <p:nvSpPr>
          <p:cNvPr id="5" name="Nadpis 5"/>
          <p:cNvSpPr txBox="1">
            <a:spLocks/>
          </p:cNvSpPr>
          <p:nvPr/>
        </p:nvSpPr>
        <p:spPr>
          <a:xfrm>
            <a:off x="1763688" y="6093296"/>
            <a:ext cx="576064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Vysoká škola technická a ekonomická v Českých Budějovicích </a:t>
            </a:r>
          </a:p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Daniel Zavacký, červen 2020 </a:t>
            </a:r>
            <a:endParaRPr lang="cs-CZ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027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Dosažené výsledky u plochých střech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15298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73216"/>
            <a:ext cx="1254870" cy="1254870"/>
          </a:xfrm>
          <a:prstGeom prst="rect">
            <a:avLst/>
          </a:prstGeom>
        </p:spPr>
      </p:pic>
      <p:sp>
        <p:nvSpPr>
          <p:cNvPr id="5" name="Nadpis 5"/>
          <p:cNvSpPr txBox="1">
            <a:spLocks/>
          </p:cNvSpPr>
          <p:nvPr/>
        </p:nvSpPr>
        <p:spPr>
          <a:xfrm>
            <a:off x="1763688" y="6093296"/>
            <a:ext cx="576064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Vysoká škola technická a ekonomická v Českých Budějovicích </a:t>
            </a:r>
          </a:p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Daniel Zavacký, červen 2020 </a:t>
            </a:r>
            <a:endParaRPr lang="cs-CZ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503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Dosažené výsledky u plochých střech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0822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73216"/>
            <a:ext cx="1254870" cy="1254870"/>
          </a:xfrm>
          <a:prstGeom prst="rect">
            <a:avLst/>
          </a:prstGeom>
        </p:spPr>
      </p:pic>
      <p:sp>
        <p:nvSpPr>
          <p:cNvPr id="5" name="Nadpis 5"/>
          <p:cNvSpPr txBox="1">
            <a:spLocks/>
          </p:cNvSpPr>
          <p:nvPr/>
        </p:nvSpPr>
        <p:spPr>
          <a:xfrm>
            <a:off x="1763688" y="6093296"/>
            <a:ext cx="576064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Vysoká škola technická a ekonomická v Českých Budějovicích </a:t>
            </a:r>
          </a:p>
          <a:p>
            <a:r>
              <a:rPr lang="cs-CZ" sz="1600" dirty="0" smtClean="0">
                <a:solidFill>
                  <a:schemeClr val="bg1">
                    <a:lumMod val="65000"/>
                  </a:schemeClr>
                </a:solidFill>
              </a:rPr>
              <a:t>Daniel Zavacký, červen 2020 </a:t>
            </a:r>
            <a:endParaRPr lang="cs-CZ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1345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474</Words>
  <Application>Microsoft Office PowerPoint</Application>
  <PresentationFormat>Předvádění na obrazovce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Dům pro sport</vt:lpstr>
      <vt:lpstr>Struktura bakalářské práce</vt:lpstr>
      <vt:lpstr>Motivace a důvody k řešení         daného problému</vt:lpstr>
      <vt:lpstr> Cíl bakalářské práce a stanovené výzkumné problémy </vt:lpstr>
      <vt:lpstr>Metodika práce </vt:lpstr>
      <vt:lpstr>Posuzované parametry</vt:lpstr>
      <vt:lpstr>Dosažené výsledky u plochých střech</vt:lpstr>
      <vt:lpstr>Dosažené výsledky u plochých střech</vt:lpstr>
      <vt:lpstr>Dosažené výsledky u plochých střech</vt:lpstr>
      <vt:lpstr>Dosažené výsledky u konstrukcí zateplení</vt:lpstr>
      <vt:lpstr>Dosažené výsledky u konstrukcí zateplení</vt:lpstr>
      <vt:lpstr>Dosažené výsledky u konstrukcí zateplení</vt:lpstr>
      <vt:lpstr> Závěrečné shrnutí 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variantní návrh zateplení konstrukce střešního pláště ploché střechy společně s variantním návrhem zateplení konstrukce obvodového pláště</dc:title>
  <dc:creator>Daniel</dc:creator>
  <cp:lastModifiedBy>Daniel</cp:lastModifiedBy>
  <cp:revision>8</cp:revision>
  <dcterms:created xsi:type="dcterms:W3CDTF">2020-06-09T19:36:28Z</dcterms:created>
  <dcterms:modified xsi:type="dcterms:W3CDTF">2020-06-09T21:03:38Z</dcterms:modified>
</cp:coreProperties>
</file>