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jpeg" ContentType="image/jpeg"/>
  <Override PartName="/ppt/media/image12.png" ContentType="image/png"/>
  <Override PartName="/ppt/media/image19.png" ContentType="image/png"/>
  <Override PartName="/ppt/media/image13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/>
          <a:p>
            <a:endParaRPr b="0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rIns="0" tIns="0" bIns="0"/>
          <a:p>
            <a:endParaRPr b="0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/>
          <a:p>
            <a:endParaRPr b="0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rIns="0" tIns="0" bIns="0"/>
          <a:p>
            <a:endParaRPr b="0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180000"/>
            <a:ext cx="9720000" cy="126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7560000" y="6840000"/>
            <a:ext cx="252000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Klikněte pro úpravu formátu textu nadpisu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Klikněte pro úpravu formátu textu osnovy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 lvl="1" marL="288000">
              <a:spcAft>
                <a:spcPts val="1134"/>
              </a:spcAft>
            </a:pPr>
            <a:r>
              <a:rPr b="0" lang="cs-CZ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Druhá úroveň</a:t>
            </a:r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cs-CZ" sz="18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Třetí úroveň</a:t>
            </a:r>
            <a:endParaRPr b="0" lang="cs-CZ" sz="18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cs-CZ" sz="1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Čtvrtá úroveň osnovy</a:t>
            </a:r>
            <a:endParaRPr b="0" lang="cs-CZ" sz="1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cs-CZ" sz="1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Pátá úroveň osnovy</a:t>
            </a:r>
            <a:endParaRPr b="0" lang="cs-CZ" sz="1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cs-CZ" sz="1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Šestá úroveň</a:t>
            </a:r>
            <a:endParaRPr b="0" lang="cs-CZ" sz="1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cs-CZ" sz="1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Sedmá úroveň</a:t>
            </a:r>
            <a:endParaRPr b="0" lang="cs-CZ" sz="1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21640"/>
          </a:xfrm>
          <a:prstGeom prst="rect">
            <a:avLst/>
          </a:prstGeom>
        </p:spPr>
        <p:txBody>
          <a:bodyPr lIns="0" rIns="0" tIns="0" bIns="0" anchor="ctr"/>
          <a:p>
            <a:pPr algn="r"/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&lt;datum/čas&gt;</a:t>
            </a:r>
            <a:endParaRPr b="1"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&lt;zápatí&gt;</a:t>
            </a:r>
            <a:endParaRPr b="1"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fld id="{207B8F6C-FE7F-4FDE-9DF5-3DE0EF8A0A25}" type="slidenum">
              <a:rPr b="1" lang="cs-CZ" sz="1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&lt;číslo&gt;</a:t>
            </a:fld>
            <a:endParaRPr b="1" lang="cs-CZ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3150000"/>
            <a:ext cx="9720000" cy="126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Klikněte pro úpravu formátu textu nadpisu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Klikněte pro úpravu formátu textu osnovy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 lvl="1" marL="288000">
              <a:spcAft>
                <a:spcPts val="1131"/>
              </a:spcAft>
            </a:pPr>
            <a:r>
              <a:rPr b="0" lang="cs-CZ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Druhá úroveň</a:t>
            </a:r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2" marL="576000">
              <a:spcAft>
                <a:spcPts val="850"/>
              </a:spcAft>
            </a:pPr>
            <a:r>
              <a:rPr b="0" lang="cs-CZ" sz="18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Třetí úroveň</a:t>
            </a:r>
            <a:endParaRPr b="0" lang="cs-CZ" sz="18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3" marL="864000">
              <a:spcAft>
                <a:spcPts val="567"/>
              </a:spcAft>
            </a:pPr>
            <a:r>
              <a:rPr b="0" lang="cs-CZ" sz="1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Čtvrtá úroveň osnovy</a:t>
            </a:r>
            <a:endParaRPr b="0" lang="cs-CZ" sz="1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4" marL="1152000">
              <a:spcAft>
                <a:spcPts val="283"/>
              </a:spcAft>
            </a:pPr>
            <a:r>
              <a:rPr b="0" lang="cs-CZ" sz="1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Pátá úroveň osnovy</a:t>
            </a:r>
            <a:endParaRPr b="0" lang="cs-CZ" sz="1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5" marL="1440000">
              <a:spcAft>
                <a:spcPts val="283"/>
              </a:spcAft>
            </a:pPr>
            <a:r>
              <a:rPr b="0" lang="cs-CZ" sz="1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Šestá úroveň</a:t>
            </a:r>
            <a:endParaRPr b="0" lang="cs-CZ" sz="1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lvl="6" marL="1728000">
              <a:spcAft>
                <a:spcPts val="283"/>
              </a:spcAft>
            </a:pPr>
            <a:r>
              <a:rPr b="0" lang="cs-CZ" sz="1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Sedmá úroveň</a:t>
            </a:r>
            <a:endParaRPr b="0" lang="cs-CZ" sz="1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rIns="0" tIns="0" bIns="0" anchor="ctr"/>
          <a:p>
            <a:r>
              <a:rPr b="1" lang="cs-CZ" sz="1800" spc="-1" strike="noStrike">
                <a:solidFill>
                  <a:srgbClr val="e74c3c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 </a:t>
            </a:r>
            <a:endParaRPr b="1" lang="cs-CZ" sz="1800" spc="-1" strike="noStrike">
              <a:solidFill>
                <a:srgbClr val="e74c3c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cs-CZ" sz="1800" spc="-1" strike="noStrike">
                <a:solidFill>
                  <a:srgbClr val="e74c3c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 </a:t>
            </a:r>
            <a:endParaRPr b="1" lang="cs-CZ" sz="1800" spc="-1" strike="noStrike">
              <a:solidFill>
                <a:srgbClr val="e74c3c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rIns="0" tIns="0" bIns="0"/>
          <a:p>
            <a:pPr algn="r"/>
            <a:fld id="{184A2DC8-26EC-4CF1-8AA2-E11120F3994A}" type="slidenum">
              <a:rPr b="1" lang="cs-CZ" sz="1800" spc="-1" strike="noStrike">
                <a:solidFill>
                  <a:srgbClr val="e74c3c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1</a:t>
            </a:fld>
            <a:endParaRPr b="1" lang="cs-CZ" sz="1800" spc="-1" strike="noStrike">
              <a:solidFill>
                <a:srgbClr val="e74c3c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Novostavba RD s bazénem pro kojence</a:t>
            </a:r>
            <a:br/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Obhajoba bakalářské práce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r>
              <a:rPr b="0" lang="cs-CZ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Autor bakalářské práce: Daniel Decker</a:t>
            </a:r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r>
              <a:rPr b="0" lang="cs-CZ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Vedoucí bakalářské práce: Ing. et Ing. Petra Machová</a:t>
            </a:r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r>
              <a:rPr b="0" lang="cs-CZ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Oponent bakalářské práce: Ing. Michal Žabka</a:t>
            </a:r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  <a:p>
            <a:pPr algn="r"/>
            <a:r>
              <a:rPr b="0" lang="cs-CZ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	</a:t>
            </a:r>
            <a:r>
              <a:rPr b="0" lang="cs-CZ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  </a:t>
            </a:r>
            <a:r>
              <a:rPr b="0" lang="cs-CZ" sz="22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Light"/>
              </a:rPr>
              <a:t>České Budějovice, červen 2020</a:t>
            </a:r>
            <a:endParaRPr b="0" lang="cs-CZ" sz="22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Light"/>
            </a:endParaRPr>
          </a:p>
        </p:txBody>
      </p:sp>
      <p:pic>
        <p:nvPicPr>
          <p:cNvPr id="89" name="Picture 3" descr=""/>
          <p:cNvPicPr/>
          <p:nvPr/>
        </p:nvPicPr>
        <p:blipFill>
          <a:blip r:embed="rId1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Popis objektu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Pohledy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1990440" y="1528920"/>
            <a:ext cx="6567480" cy="5131080"/>
          </a:xfrm>
          <a:prstGeom prst="rect">
            <a:avLst/>
          </a:prstGeom>
          <a:ln>
            <a:noFill/>
          </a:ln>
        </p:spPr>
      </p:pic>
      <p:pic>
        <p:nvPicPr>
          <p:cNvPr id="124" name="Picture 3" descr=""/>
          <p:cNvPicPr/>
          <p:nvPr/>
        </p:nvPicPr>
        <p:blipFill>
          <a:blip r:embed="rId2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Popis konstrukčního řešení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Zdivo Porotherm 38 profi dryfix a 30 profi dyfix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Základy: Základové pasy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Stropní kosntrukce: prefabrikováné panely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Schodiště: prefabrikované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Střešní konstrukce: plochá jednoplášťová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Příčky: Porotherm 11,5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Podlahy těžké plovoucí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Okna plastová s izolačním trojsklem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Vnitřní dveře dřevěné  obložkové zárubně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27" name="Picture 3" descr=""/>
          <p:cNvPicPr/>
          <p:nvPr/>
        </p:nvPicPr>
        <p:blipFill>
          <a:blip r:embed="rId1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TZB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Zdroj tepla 2x tepelné čerpadlo  9kW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Ohřev vody  zásobník TV o objemu provoz 300 l a RD 180 l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Teplovodní podlahové vytápění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Větrání přirozené v kombinaci s nuceným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(WC, šatny, bazén)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Doplńující dotazy vedoucího BP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Jaká technologie je potřeba pro provoz bazénu a kde je umístěna?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Pro provoz bazénu je potřeba písková filtrace, solinátor, tepelné čerpadlo, vzduchotechnika.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Technologie pro bazén je umístěna v technické místnosti (1.15)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Odkud jste čerpal  normohodiny při stanovení doby výstavby pro jednotlivé navržené varianty?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Při stanovení normohodin jsem čerpal z internetových stánek web.čvut.cz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Jak jste postupoval u stanovení cen bazénů?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Ceny byly stanoveny dle poptávky u firmy Mountfield</a:t>
            </a:r>
            <a:r>
              <a:rPr b="1" lang="cs-CZ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.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Jaké normy se týkají bazénu?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ČSN EN 15288-1Plavecké bazény - Část 1: Bezpečnostní požadavky pro navrhování bazénů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ČSN EN 13451 ČÁST 1-5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ČSN EN 15798 – Výrobky používané pro úpravu vody v plaveckých bazénech – Filtrační prostředky </a:t>
            </a:r>
            <a:endParaRPr b="1" lang="cs-CZ" sz="20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4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</a:t>
            </a:r>
            <a:endParaRPr b="1" lang="cs-CZ" sz="24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Doplňující dotazy oponenta BP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Jak je zajištěno spolupůsobení jednotlivých stropních panelů?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Spolupůsobení stropních panelů</a:t>
            </a:r>
            <a:r>
              <a:rPr b="1" lang="cs-CZ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</a:t>
            </a: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se zajišťuje pomocí betonové zálivky se zálivkovou výztuží. Po zabetonování ztužujících věnců a styčných spár panely působí jako souvislá stropní deska.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1916640" y="4527360"/>
            <a:ext cx="5762160" cy="1675440"/>
          </a:xfrm>
          <a:prstGeom prst="rect">
            <a:avLst/>
          </a:prstGeom>
          <a:ln>
            <a:noFill/>
          </a:ln>
        </p:spPr>
      </p:pic>
      <p:pic>
        <p:nvPicPr>
          <p:cNvPr id="137" name="Picture 3" descr=""/>
          <p:cNvPicPr/>
          <p:nvPr/>
        </p:nvPicPr>
        <p:blipFill>
          <a:blip r:embed="rId2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Doplňující dotazy oponenta BP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Jak je možné vyřešit uložení </a:t>
            </a:r>
            <a:endParaRPr b="1" lang="cs-CZ" sz="26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schodiště na panelový strop?</a:t>
            </a:r>
            <a:endParaRPr b="1" lang="cs-CZ" sz="26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</a:t>
            </a:r>
            <a:endParaRPr b="1" lang="cs-CZ" sz="2600" spc="-1" strike="noStrike">
              <a:solidFill>
                <a:srgbClr val="ff0000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4604400" y="1499760"/>
            <a:ext cx="4935600" cy="5160240"/>
          </a:xfrm>
          <a:prstGeom prst="rect">
            <a:avLst/>
          </a:prstGeom>
          <a:ln>
            <a:noFill/>
          </a:ln>
        </p:spPr>
      </p:pic>
      <p:pic>
        <p:nvPicPr>
          <p:cNvPr id="141" name="Picture 3" descr=""/>
          <p:cNvPicPr/>
          <p:nvPr/>
        </p:nvPicPr>
        <p:blipFill>
          <a:blip r:embed="rId2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22280" y="360036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ctr"/>
            <a:r>
              <a:rPr b="1" lang="cs-CZ" sz="44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                 </a:t>
            </a:r>
            <a:r>
              <a:rPr b="1" lang="cs-CZ" sz="4400" spc="-1" strike="noStrike">
                <a:solidFill>
                  <a:srgbClr val="000040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Děkuji za pozornost</a:t>
            </a:r>
            <a:endParaRPr b="1" lang="cs-CZ" sz="4400" spc="-1" strike="noStrike">
              <a:solidFill>
                <a:srgbClr val="000040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pic>
        <p:nvPicPr>
          <p:cNvPr id="143" name="Picture 3" descr=""/>
          <p:cNvPicPr/>
          <p:nvPr/>
        </p:nvPicPr>
        <p:blipFill>
          <a:blip r:embed="rId1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Cíl Práce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433440" y="215568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Návrh novostavby rodinného domu s provozem bazénu pro kojence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Stupeň DSP pro stavební povolení, dle vyhlášky 499/2006 Sb., ve znění novely 405/2017Sb.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92" name="Picture 3" descr=""/>
          <p:cNvPicPr/>
          <p:nvPr/>
        </p:nvPicPr>
        <p:blipFill>
          <a:blip r:embed="rId1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Motivace a důvody k </a:t>
            </a:r>
            <a:br/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výběru tématu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Zajímavé provozní řešení provozu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Praktické zkušenosti ze zaměstnání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95" name="Picture 3" descr=""/>
          <p:cNvPicPr/>
          <p:nvPr/>
        </p:nvPicPr>
        <p:blipFill>
          <a:blip r:embed="rId1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Metodika práce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Získání informací o zájmovém území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Získání informací o legislativních požadavcích a předpisech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Získání technologických předpisů výrobců materiálů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Tvorba dokumentace v programech: AtoCAD 2017, Teplo 2017 EDU, Energie 2017 EDU, LUMION 10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Popis lokality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Obec – Říčany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Katastrální území Říčany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Pracelní číslo: 801/147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Velikost Pozemku: 1237 m</a:t>
            </a:r>
            <a:r>
              <a:rPr b="1" lang="cs-CZ" sz="2000" spc="-1" strike="noStrike" baseline="3300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2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Nadmořská výška: 359,60 m.n.m. B.p.v.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4959360" y="1486080"/>
            <a:ext cx="4677840" cy="374508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301320" y="4467240"/>
            <a:ext cx="4534560" cy="2317680"/>
          </a:xfrm>
          <a:prstGeom prst="rect">
            <a:avLst/>
          </a:prstGeom>
          <a:ln>
            <a:noFill/>
          </a:ln>
        </p:spPr>
      </p:pic>
      <p:pic>
        <p:nvPicPr>
          <p:cNvPr id="103" name="Picture 3" descr=""/>
          <p:cNvPicPr/>
          <p:nvPr/>
        </p:nvPicPr>
        <p:blipFill>
          <a:blip r:embed="rId3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Soulad s územním plánem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5339520" y="1980000"/>
            <a:ext cx="4200480" cy="376236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360000" y="2022480"/>
            <a:ext cx="3707280" cy="4739400"/>
          </a:xfrm>
          <a:prstGeom prst="rect">
            <a:avLst/>
          </a:prstGeom>
          <a:ln>
            <a:noFill/>
          </a:ln>
        </p:spPr>
      </p:pic>
      <p:pic>
        <p:nvPicPr>
          <p:cNvPr id="108" name="Picture 3" descr=""/>
          <p:cNvPicPr/>
          <p:nvPr/>
        </p:nvPicPr>
        <p:blipFill>
          <a:blip r:embed="rId3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Popis objektu 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Počet nadzemních podlaží 2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Zastavěná plocha 260 m</a:t>
            </a:r>
            <a:r>
              <a:rPr b="1" lang="cs-CZ" sz="2000" spc="-1" strike="noStrike" baseline="3300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2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Podlahová plocha 423,16 m</a:t>
            </a:r>
            <a:r>
              <a:rPr b="1" lang="cs-CZ" sz="2000" spc="-1" strike="noStrike" baseline="3300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2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Obestavěný prostor 1875 m</a:t>
            </a:r>
            <a:r>
              <a:rPr b="1" lang="cs-CZ" sz="2000" spc="-1" strike="noStrike" baseline="33000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3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Výška stavby 7,530 m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Počet parkovacích staní: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RD 2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b="1" lang="cs-CZ" sz="20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Bazén: 7</a:t>
            </a:r>
            <a:endParaRPr b="1" lang="cs-CZ" sz="20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/>
          <a:stretch/>
        </p:blipFill>
        <p:spPr>
          <a:xfrm>
            <a:off x="4458600" y="1980000"/>
            <a:ext cx="5420520" cy="4235040"/>
          </a:xfrm>
          <a:prstGeom prst="rect">
            <a:avLst/>
          </a:prstGeom>
          <a:ln>
            <a:noFill/>
          </a:ln>
        </p:spPr>
      </p:pic>
      <p:pic>
        <p:nvPicPr>
          <p:cNvPr id="112" name="Picture 3" descr=""/>
          <p:cNvPicPr/>
          <p:nvPr/>
        </p:nvPicPr>
        <p:blipFill>
          <a:blip r:embed="rId2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Popis objektu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Půdorys 1.NP 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2357280" y="1538640"/>
            <a:ext cx="6654960" cy="5199480"/>
          </a:xfrm>
          <a:prstGeom prst="rect">
            <a:avLst/>
          </a:prstGeom>
          <a:ln>
            <a:noFill/>
          </a:ln>
        </p:spPr>
      </p:pic>
      <p:pic>
        <p:nvPicPr>
          <p:cNvPr id="116" name="Picture 3" descr=""/>
          <p:cNvPicPr/>
          <p:nvPr/>
        </p:nvPicPr>
        <p:blipFill>
          <a:blip r:embed="rId2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r>
              <a:rPr b="1" lang="cs-CZ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</a:rPr>
              <a:t>Popis objektu</a:t>
            </a:r>
            <a:endParaRPr b="1" lang="cs-CZ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Source Sans Pro Black"/>
            </a:endParaRPr>
          </a:p>
        </p:txBody>
      </p:sp>
      <p:sp>
        <p:nvSpPr>
          <p:cNvPr id="118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>
              <a:spcAft>
                <a:spcPts val="1142"/>
              </a:spcAft>
            </a:pPr>
            <a:r>
              <a:rPr b="1" lang="cs-CZ" sz="2600" spc="-1" strike="noStrike">
                <a:solidFill>
                  <a:srgbClr val="1c1c1c"/>
                </a:solidFill>
                <a:uFill>
                  <a:solidFill>
                    <a:srgbClr val="ffffff"/>
                  </a:solidFill>
                </a:uFill>
                <a:latin typeface="Source Sans Pro Semibold"/>
              </a:rPr>
              <a:t>Půdorys 2.NP</a:t>
            </a:r>
            <a:endParaRPr b="1" lang="cs-CZ" sz="2600" spc="-1" strike="noStrike">
              <a:solidFill>
                <a:srgbClr val="1c1c1c"/>
              </a:solidFill>
              <a:uFill>
                <a:solidFill>
                  <a:srgbClr val="ffffff"/>
                </a:solidFill>
              </a:uFill>
              <a:latin typeface="Source Sans Pro Semibold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2437200" y="1465560"/>
            <a:ext cx="6882480" cy="5376960"/>
          </a:xfrm>
          <a:prstGeom prst="rect">
            <a:avLst/>
          </a:prstGeom>
          <a:ln>
            <a:noFill/>
          </a:ln>
        </p:spPr>
      </p:pic>
      <p:pic>
        <p:nvPicPr>
          <p:cNvPr id="120" name="Picture 3" descr=""/>
          <p:cNvPicPr/>
          <p:nvPr/>
        </p:nvPicPr>
        <p:blipFill>
          <a:blip r:embed="rId2"/>
          <a:stretch/>
        </p:blipFill>
        <p:spPr>
          <a:xfrm>
            <a:off x="6242400" y="219960"/>
            <a:ext cx="3477600" cy="1205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Application>LibreOffice/5.3.4.2$Windows_x86 LibreOffice_project/f82d347ccc0be322489bf7da61d7e4ad13fe2ff3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2020-06-10T07:46:20Z</dcterms:created>
  <dc:creator/>
  <dc:description/>
  <dc:language>cs-CZ</dc:language>
  <cp:lastModifiedBy/>
  <dcterms:modified xsi:type="dcterms:W3CDTF">2020-06-10T13:53:35Z</dcterms:modified>
  <cp:revision>5</cp:revision>
  <dc:subject/>
  <dc:title/>
</cp:coreProperties>
</file>