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B16F7-C32A-4A0B-8287-65600F109203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D289A-D6F5-4182-B15A-B47755D31F6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D289A-D6F5-4182-B15A-B47755D31F6F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375D3F-AAC8-4B5C-B2AA-6BEF4A17450F}" type="datetime1">
              <a:rPr lang="cs-CZ" smtClean="0"/>
              <a:t>21. 1. 2018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4D8E5-55D4-4400-8C39-1AC1ACC0B521}" type="datetime1">
              <a:rPr lang="cs-CZ" smtClean="0"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58FC-F9AC-425C-AB23-642E1C90FB84}" type="datetime1">
              <a:rPr lang="cs-CZ" smtClean="0"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76DFC3-2CFC-4FB1-B539-E2F15BB07197}" type="datetime1">
              <a:rPr lang="cs-CZ" smtClean="0"/>
              <a:t>21. 1. 2018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CA2250-EC8C-4135-AC4B-F266F747A7E9}" type="datetime1">
              <a:rPr lang="cs-CZ" smtClean="0"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21A-C693-4034-92AC-FA4912ED4C0F}" type="datetime1">
              <a:rPr lang="cs-CZ" smtClean="0"/>
              <a:t>21. 1. 2018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99B0-78C9-411E-B3AE-D4EF87A5DE57}" type="datetime1">
              <a:rPr lang="cs-CZ" smtClean="0"/>
              <a:t>21. 1. 2018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787230-8BC7-47C5-A1A7-A26EA465150E}" type="datetime1">
              <a:rPr lang="cs-CZ" smtClean="0"/>
              <a:t>21. 1. 2018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077-B76E-4ABF-A6C6-5F60704ED286}" type="datetime1">
              <a:rPr lang="cs-CZ" smtClean="0"/>
              <a:t>21. 1. 2018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B9E675-A6E3-4820-94DF-A9E333447410}" type="datetime1">
              <a:rPr lang="cs-CZ" smtClean="0"/>
              <a:t>21. 1. 2018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7BF186-D871-4875-A7AF-342318D98A8F}" type="datetime1">
              <a:rPr lang="cs-CZ" smtClean="0"/>
              <a:t>21. 1. 2018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D6219CE-6697-4BA1-B816-D55D4D1181D6}" type="datetime1">
              <a:rPr lang="cs-CZ" smtClean="0"/>
              <a:t>21. 1. 2018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4C3F45-F748-489B-9E82-8F705A946A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y.survio.com/Y2E9Z1Y3T5E3W9M1Q3W9/data/inde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43852" cy="45185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b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Ústav technicko-technologický</a:t>
            </a:r>
            <a:b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leden 2018</a:t>
            </a:r>
            <a:r>
              <a:rPr lang="cs-CZ" sz="1200" dirty="0" smtClean="0">
                <a:solidFill>
                  <a:srgbClr val="C00000"/>
                </a:solidFill>
              </a:rPr>
              <a:t/>
            </a:r>
            <a:br>
              <a:rPr lang="cs-CZ" sz="1200" dirty="0" smtClean="0">
                <a:solidFill>
                  <a:srgbClr val="C00000"/>
                </a:solidFill>
              </a:rPr>
            </a:br>
            <a:r>
              <a:rPr lang="cs-CZ" sz="1200" dirty="0" smtClean="0">
                <a:solidFill>
                  <a:srgbClr val="C00000"/>
                </a:solidFill>
              </a:rPr>
              <a:t/>
            </a:r>
            <a:br>
              <a:rPr lang="cs-CZ" sz="1200" dirty="0" smtClean="0">
                <a:solidFill>
                  <a:srgbClr val="C00000"/>
                </a:solidFill>
              </a:rPr>
            </a:br>
            <a:r>
              <a:rPr lang="cs-CZ" sz="1200" dirty="0" smtClean="0">
                <a:solidFill>
                  <a:srgbClr val="C00000"/>
                </a:solidFill>
              </a:rPr>
              <a:t/>
            </a:r>
            <a:br>
              <a:rPr lang="cs-CZ" sz="1200" dirty="0" smtClean="0">
                <a:solidFill>
                  <a:srgbClr val="C00000"/>
                </a:solidFill>
              </a:rPr>
            </a:br>
            <a:r>
              <a:rPr lang="cs-CZ" sz="1200" dirty="0" smtClean="0">
                <a:solidFill>
                  <a:srgbClr val="C00000"/>
                </a:solidFill>
              </a:rPr>
              <a:t/>
            </a:r>
            <a:br>
              <a:rPr lang="cs-CZ" sz="1200" dirty="0" smtClean="0">
                <a:solidFill>
                  <a:srgbClr val="C00000"/>
                </a:solidFill>
              </a:rPr>
            </a:br>
            <a:r>
              <a:rPr lang="cs-CZ" sz="1200" dirty="0" smtClean="0">
                <a:solidFill>
                  <a:srgbClr val="C00000"/>
                </a:solidFill>
              </a:rPr>
              <a:t/>
            </a:r>
            <a:br>
              <a:rPr lang="cs-CZ" sz="1200" dirty="0" smtClean="0">
                <a:solidFill>
                  <a:srgbClr val="C00000"/>
                </a:solidFill>
              </a:rPr>
            </a:br>
            <a:r>
              <a:rPr lang="cs-CZ" sz="1200" dirty="0" smtClean="0">
                <a:solidFill>
                  <a:srgbClr val="C00000"/>
                </a:solidFill>
              </a:rPr>
              <a:t/>
            </a:r>
            <a:br>
              <a:rPr lang="cs-CZ" sz="1200" dirty="0" smtClean="0">
                <a:solidFill>
                  <a:srgbClr val="C00000"/>
                </a:solidFill>
              </a:rPr>
            </a:br>
            <a:r>
              <a:rPr lang="cs-CZ" sz="1200" dirty="0" smtClean="0">
                <a:solidFill>
                  <a:srgbClr val="C00000"/>
                </a:solidFill>
              </a:rPr>
              <a:t/>
            </a:r>
            <a:br>
              <a:rPr lang="cs-CZ" sz="1200" dirty="0" smtClean="0">
                <a:solidFill>
                  <a:srgbClr val="C00000"/>
                </a:solidFill>
              </a:rPr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Vliv lidského faktoru na tvorbu kongesce na silničních komunikacích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5214950"/>
            <a:ext cx="7386662" cy="1159972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Autorka bakalářské práce: Magdalena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Bínová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 doc. Ing. Ján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Ližbetin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PhD.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bakalářské práce: Ing. Jaroslav Pospíšil,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511552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Děkuji za pozornost</a:t>
            </a:r>
            <a:endParaRPr lang="cs-CZ" sz="5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14884"/>
            <a:ext cx="7467600" cy="175906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Otázky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Vedoucí: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Kde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jste vykonávala dotazníkový průzkum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Oponent: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Jak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byste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realizovala návrh na zlepšení světelné signalizace zařízení v Českých Budějovicích?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Proč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jste si stanovila v práci 4 hypotézy a na základě čeho jste provedla jejich verifikaci, když tvrdíte, že cíl práce byl splněn?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Cíl práce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Cílem práce bude provedení analýzy příčin tvorby kongescí na silničních komunikacích a vliv lidského faktoru na ně. Analýza se bude orientovat zejména na tvorbu kongescí vlivem tzv. harmonikového efektu, kdy kongesce vzniká zpožděnou reakcí řidiče na zpomalení nebo rozběh vozidla před ním.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Výběr tématu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Zajímavé téma</a:t>
            </a:r>
          </a:p>
          <a:p>
            <a:endParaRPr lang="cs-CZ" dirty="0" smtClean="0"/>
          </a:p>
          <a:p>
            <a:r>
              <a:rPr lang="cs-CZ" dirty="0" smtClean="0"/>
              <a:t>Situace v Českých Budějovicích</a:t>
            </a:r>
          </a:p>
          <a:p>
            <a:endParaRPr lang="cs-CZ" dirty="0" smtClean="0"/>
          </a:p>
          <a:p>
            <a:r>
              <a:rPr lang="cs-CZ" dirty="0" smtClean="0"/>
              <a:t>Osobní zkušenosti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Metodika práce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Teoreticko-metodologická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část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Nastudování odborných zdrojů, základní pojmy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Příčiny a dělení kongescí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Aplikační část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Analýza příčin kongescí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Vlastní měření „harmonikový efekt“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Dotazníkové šetření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Hypotézy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HYPOTÉZA 1: Zpožděná reakční doba řidičů má za následek zhoršení kongescí v době ranní a odpolední přepravní špičky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HYPOTÉZA 2: Více než 70 % řidičů, kteří jsou součástí kolony vozidel ve městě, se stoprocentně nevěnují řízení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HYPOTÉZA 3: Řidiči neumí používat pravidlo ZIP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HYPOTÉZA 4: Řidiči, kteří bydlí ve městech a využívající individuální automobilovou dopravu, minimálně využívají městskou hromadnou dopravu v době přepravních špiček.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Aplikační část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Harmonikový efekt</a:t>
            </a:r>
            <a:endParaRPr lang="cs-CZ" dirty="0" smtClean="0"/>
          </a:p>
          <a:p>
            <a:r>
              <a:rPr lang="cs-CZ" dirty="0" smtClean="0"/>
              <a:t>zpomalená </a:t>
            </a:r>
            <a:r>
              <a:rPr lang="cs-CZ" dirty="0" smtClean="0"/>
              <a:t>reakční </a:t>
            </a:r>
            <a:r>
              <a:rPr lang="cs-CZ" dirty="0" smtClean="0"/>
              <a:t>doba </a:t>
            </a:r>
            <a:r>
              <a:rPr lang="cs-CZ" dirty="0" smtClean="0"/>
              <a:t>řidiče na rozjezd nebo zpomalení vozidla před </a:t>
            </a:r>
            <a:r>
              <a:rPr lang="cs-CZ" dirty="0" smtClean="0"/>
              <a:t>ním</a:t>
            </a:r>
          </a:p>
          <a:p>
            <a:endParaRPr lang="cs-CZ" dirty="0" smtClean="0"/>
          </a:p>
          <a:p>
            <a:r>
              <a:rPr lang="cs-CZ" dirty="0" smtClean="0"/>
              <a:t>Vlastní měření</a:t>
            </a:r>
          </a:p>
          <a:p>
            <a:pPr algn="ctr"/>
            <a:r>
              <a:rPr lang="cs-CZ" b="1" dirty="0" smtClean="0"/>
              <a:t>A:</a:t>
            </a:r>
            <a:r>
              <a:rPr lang="cs-CZ" dirty="0" smtClean="0"/>
              <a:t>10 automobilů = reakční doba 16,99 s</a:t>
            </a:r>
          </a:p>
          <a:p>
            <a:pPr algn="ctr"/>
            <a:r>
              <a:rPr lang="cs-CZ" b="1" dirty="0" smtClean="0"/>
              <a:t>B:</a:t>
            </a:r>
            <a:r>
              <a:rPr lang="cs-CZ" dirty="0" smtClean="0"/>
              <a:t>10 automobilů = reakční doba 14 s</a:t>
            </a:r>
          </a:p>
          <a:p>
            <a:pPr algn="ctr"/>
            <a:r>
              <a:rPr lang="cs-CZ" dirty="0" smtClean="0"/>
              <a:t>16,99-14=</a:t>
            </a:r>
            <a:r>
              <a:rPr lang="cs-CZ" b="1" dirty="0" smtClean="0"/>
              <a:t>2,99 s</a:t>
            </a:r>
            <a:endParaRPr lang="cs-CZ" dirty="0" smtClean="0"/>
          </a:p>
          <a:p>
            <a:pPr algn="ctr"/>
            <a:r>
              <a:rPr lang="cs-CZ" dirty="0" smtClean="0"/>
              <a:t>1,4*2= </a:t>
            </a:r>
            <a:r>
              <a:rPr lang="cs-CZ" b="1" dirty="0" err="1" smtClean="0"/>
              <a:t>2</a:t>
            </a:r>
            <a:r>
              <a:rPr lang="cs-CZ" b="1" dirty="0" smtClean="0"/>
              <a:t>,8 s</a:t>
            </a:r>
            <a:endParaRPr lang="cs-CZ" dirty="0" smtClean="0"/>
          </a:p>
          <a:p>
            <a:pPr algn="ctr"/>
            <a:r>
              <a:rPr lang="cs-CZ" dirty="0" smtClean="0"/>
              <a:t>10 řidičů= o 2 vozidla více</a:t>
            </a:r>
          </a:p>
          <a:p>
            <a:pPr algn="ctr"/>
            <a:r>
              <a:rPr lang="cs-CZ" dirty="0" smtClean="0"/>
              <a:t>30 řidičů= o 6 vozidel více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Dotazníkové šetření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100 respondentů</a:t>
            </a:r>
          </a:p>
          <a:p>
            <a:r>
              <a:rPr lang="cs-CZ" dirty="0" smtClean="0"/>
              <a:t>Chování řidičů</a:t>
            </a:r>
          </a:p>
          <a:p>
            <a:r>
              <a:rPr lang="cs-CZ" dirty="0" smtClean="0"/>
              <a:t>Ochota změnit způsob dopravy</a:t>
            </a:r>
          </a:p>
          <a:p>
            <a:r>
              <a:rPr lang="cs-CZ" dirty="0" smtClean="0"/>
              <a:t>Analýza řidičů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Odkaz na dotazník:</a:t>
            </a:r>
          </a:p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my.survio.com/Y2E9Z1Y3T5E3W9M1Q3W9/data/index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výsledky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„Zpožděná reakční doba řidičů má za následek zhoršení kongescí v době ranní a odpolední přepravní špičky“ </a:t>
            </a:r>
            <a:r>
              <a:rPr lang="cs-CZ" b="1" dirty="0" smtClean="0">
                <a:solidFill>
                  <a:srgbClr val="FF0000"/>
                </a:solidFill>
              </a:rPr>
              <a:t>(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potvrzena)</a:t>
            </a:r>
          </a:p>
          <a:p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/>
              <a:t>„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Více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než 70 % řidičů, kteří jsou součástí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kolony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vozidel ve městě, se stoprocentně nevěnují řízení“. 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vyvrácena)</a:t>
            </a:r>
          </a:p>
          <a:p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/>
              <a:t>„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Řidiči neumí používat pravidlo ZIP“ 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(potvrzena)</a:t>
            </a:r>
          </a:p>
          <a:p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„Řidiči, kteří bydlí ve městech a využívající individuální automobilovou dopravu, minimálně využívají městskou hromadnou dopravu v době přepravních špiček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(potvrzena)</a:t>
            </a:r>
            <a:endParaRPr lang="cs-CZ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Návrhy zlepšení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MHD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Jiný druh dopravy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Infrastruktura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Světelná signalizace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4C3F45-F748-489B-9E82-8F705A946AE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904</TotalTime>
  <Words>295</Words>
  <Application>Microsoft Office PowerPoint</Application>
  <PresentationFormat>Předvádění na obrazovce (4:3)</PresentationFormat>
  <Paragraphs>97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Vysoká škola technická a ekonomická v Českých Budějovicích Ústav technicko-technologický leden 2018        Vliv lidského faktoru na tvorbu kongesce na silničních komunikacích  </vt:lpstr>
      <vt:lpstr>Cíl práce</vt:lpstr>
      <vt:lpstr>Výběr tématu</vt:lpstr>
      <vt:lpstr>Metodika práce</vt:lpstr>
      <vt:lpstr>Hypotézy</vt:lpstr>
      <vt:lpstr>Aplikační část</vt:lpstr>
      <vt:lpstr>Dotazníkové šetření</vt:lpstr>
      <vt:lpstr>výsledky</vt:lpstr>
      <vt:lpstr>Závěrečné shrnutí</vt:lpstr>
      <vt:lpstr>Děkuji za pozornost</vt:lpstr>
      <vt:lpstr>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technicko-technologický leden 2018        Vliv lidského faktoru na tvorbu kongesce na silničních komunikacích</dc:title>
  <dc:creator>Magdalena Bínová</dc:creator>
  <cp:lastModifiedBy>Magdalena Bínová</cp:lastModifiedBy>
  <cp:revision>5</cp:revision>
  <dcterms:created xsi:type="dcterms:W3CDTF">2018-01-20T23:08:25Z</dcterms:created>
  <dcterms:modified xsi:type="dcterms:W3CDTF">2018-01-21T14:13:40Z</dcterms:modified>
</cp:coreProperties>
</file>