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2" r:id="rId9"/>
    <p:sldId id="28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15" autoAdjust="0"/>
  </p:normalViewPr>
  <p:slideViewPr>
    <p:cSldViewPr>
      <p:cViewPr varScale="1">
        <p:scale>
          <a:sx n="105" d="100"/>
          <a:sy n="105" d="100"/>
        </p:scale>
        <p:origin x="17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19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9BDB276-FCC0-4670-9B04-93033A8A8F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AC3FB36-7015-426F-A98F-D98CC605797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AA47F-5722-4B16-8F2B-5F5FBEDC899E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945475B-9933-4296-9C54-9C0934CF61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83318F4-8A5B-47BD-BC13-D1EFC8E70C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EE448-33A1-4CBB-A91A-0B5E0C1DB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821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DC1C3-967A-4772-95C7-A6E6BDB497F4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9A06A-CCC9-4763-A944-A0E4368841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03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9A06A-CCC9-4763-A944-A0E43688410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990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9_02.jpg"/>
          <p:cNvPicPr preferRelativeResize="0">
            <a:picLocks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54112" y="0"/>
            <a:ext cx="73152" cy="6858000"/>
          </a:xfrm>
          <a:prstGeom prst="rect">
            <a:avLst/>
          </a:prstGeom>
        </p:spPr>
      </p:pic>
      <p:pic>
        <p:nvPicPr>
          <p:cNvPr id="7" name="Picture 6" descr="1_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0" y="0"/>
            <a:ext cx="1333500" cy="685800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0352"/>
            <a:ext cx="9144000" cy="228600"/>
            <a:chOff x="0" y="6582727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7813040" y="6582727"/>
              <a:ext cx="1330960" cy="2286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34101" y="6582727"/>
              <a:ext cx="1609724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6582727"/>
              <a:ext cx="6096000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6781800" cy="1069975"/>
          </a:xfrm>
        </p:spPr>
        <p:txBody>
          <a:bodyPr bIns="0" anchor="b" anchorCtr="0">
            <a:noAutofit/>
          </a:bodyPr>
          <a:lstStyle>
            <a:lvl1pPr>
              <a:defRPr sz="4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6781800" cy="762000"/>
          </a:xfrm>
        </p:spPr>
        <p:txBody>
          <a:bodyPr lIns="0" tIns="0" rIns="0"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6210300" y="6610350"/>
            <a:ext cx="1524000" cy="228600"/>
          </a:xfrm>
        </p:spPr>
        <p:txBody>
          <a:bodyPr/>
          <a:lstStyle/>
          <a:p>
            <a:fld id="{4606ED5A-377E-43BE-B5D0-02C44B41871F}" type="datetime1">
              <a:rPr lang="cs-CZ" smtClean="0"/>
              <a:t>21.01.2018</a:t>
            </a:fld>
            <a:endParaRPr lang="cs-CZ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7924800" y="6610350"/>
            <a:ext cx="1198880" cy="228600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457200" y="6611112"/>
            <a:ext cx="5600700" cy="228600"/>
          </a:xfrm>
        </p:spPr>
        <p:txBody>
          <a:bodyPr/>
          <a:lstStyle/>
          <a:p>
            <a:r>
              <a:rPr lang="cs-CZ"/>
              <a:t>Autor: Tomáš Uhlíř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CF8A0-EAC3-4223-98C1-80C9A1EE1D50}" type="datetime1">
              <a:rPr lang="cs-CZ" smtClean="0"/>
              <a:t>21.01.2018</a:t>
            </a:fld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Autor: Tomáš Uhlíř</a:t>
            </a:r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9085"/>
            <a:ext cx="2057400" cy="553707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5216"/>
            <a:ext cx="6019800" cy="554126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237CA-12D2-487D-8904-3CA9C098EAA6}" type="datetime1">
              <a:rPr lang="cs-CZ" smtClean="0"/>
              <a:t>21.01.2018</a:t>
            </a:fld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Autor: Tomáš Uhlíř</a:t>
            </a:r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32" name="Rectangle 3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E2552-3BEA-44C0-B74B-910413EF144D}" type="datetime1">
              <a:rPr lang="cs-CZ" smtClean="0"/>
              <a:t>21.01.2018</a:t>
            </a:fld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Autor: Tomáš Uhlíř</a:t>
            </a:r>
          </a:p>
        </p:txBody>
      </p:sp>
      <p:pic>
        <p:nvPicPr>
          <p:cNvPr id="14" name="Picture 2" descr="C:\Users\Lenovo\Disk Google\všte\3. semestr\TZD\Logo_vste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4752" y="457200"/>
            <a:ext cx="86409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"/>
          <p:cNvGrpSpPr/>
          <p:nvPr/>
        </p:nvGrpSpPr>
        <p:grpSpPr>
          <a:xfrm>
            <a:off x="1438274" y="6629400"/>
            <a:ext cx="7705726" cy="228600"/>
            <a:chOff x="1438274" y="6629400"/>
            <a:chExt cx="7705726" cy="228600"/>
          </a:xfrm>
        </p:grpSpPr>
        <p:sp>
          <p:nvSpPr>
            <p:cNvPr id="27" name="Rectangle 26"/>
            <p:cNvSpPr/>
            <p:nvPr/>
          </p:nvSpPr>
          <p:spPr>
            <a:xfrm>
              <a:off x="8763000" y="662940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42480" y="662940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438274" y="6629400"/>
              <a:ext cx="5663565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245101"/>
            <a:ext cx="6934199" cy="1155700"/>
          </a:xfrm>
        </p:spPr>
        <p:txBody>
          <a:bodyPr anchor="t">
            <a:normAutofit/>
          </a:bodyPr>
          <a:lstStyle>
            <a:lvl1pPr algn="r">
              <a:defRPr sz="4200" b="0" i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4114800"/>
            <a:ext cx="6934199" cy="1130300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0" name="Picture 9" descr="9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63980" cy="6858000"/>
          </a:xfrm>
          <a:prstGeom prst="rect">
            <a:avLst/>
          </a:prstGeom>
        </p:spPr>
      </p:pic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>
          <a:xfrm>
            <a:off x="7162800" y="6610350"/>
            <a:ext cx="1524000" cy="246888"/>
          </a:xfrm>
        </p:spPr>
        <p:txBody>
          <a:bodyPr/>
          <a:lstStyle/>
          <a:p>
            <a:fld id="{87ECEB7C-EEA1-4116-AD3E-38B1F118888E}" type="datetime1">
              <a:rPr lang="cs-CZ" smtClean="0"/>
              <a:t>21.01.2018</a:t>
            </a:fld>
            <a:endParaRPr lang="cs-CZ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1"/>
          </p:nvPr>
        </p:nvSpPr>
        <p:spPr>
          <a:xfrm>
            <a:off x="8742680" y="6610350"/>
            <a:ext cx="381000" cy="246888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2"/>
          </p:nvPr>
        </p:nvSpPr>
        <p:spPr>
          <a:xfrm>
            <a:off x="1524000" y="6610350"/>
            <a:ext cx="5562600" cy="247650"/>
          </a:xfrm>
        </p:spPr>
        <p:txBody>
          <a:bodyPr/>
          <a:lstStyle/>
          <a:p>
            <a:r>
              <a:rPr lang="cs-CZ"/>
              <a:t>Autor: Tomáš Uhlíř</a:t>
            </a:r>
          </a:p>
        </p:txBody>
      </p:sp>
      <p:pic>
        <p:nvPicPr>
          <p:cNvPr id="20" name="Picture 19" descr="vert_bar_02.png"/>
          <p:cNvPicPr preferRelativeResize="0">
            <a:picLocks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62456" y="0"/>
            <a:ext cx="73152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grpSp>
        <p:nvGrpSpPr>
          <p:cNvPr id="3" name="Group 14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897DF04-A8E9-4E1A-B6F7-BECD321355EC}" type="datetime1">
              <a:rPr lang="cs-CZ" smtClean="0"/>
              <a:t>21.01.2018</a:t>
            </a:fld>
            <a:endParaRPr lang="cs-CZ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/>
              <a:t>Autor: Tomáš Uhlíř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4" name="Picture 13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5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57200" y="2438400"/>
            <a:ext cx="4038600" cy="3657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5"/>
          </p:nvPr>
        </p:nvSpPr>
        <p:spPr>
          <a:xfrm>
            <a:off x="4648200" y="2438400"/>
            <a:ext cx="4038600" cy="3657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16" name="Picture 15" descr="bar_06.pn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20" name="Rectangle 1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Date Placeholder 2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0935ED93-E583-48A7-A100-64DA66A3578F}" type="datetime1">
              <a:rPr lang="cs-CZ" smtClean="0"/>
              <a:t>21.01.2018</a:t>
            </a:fld>
            <a:endParaRPr lang="cs-CZ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cs-CZ"/>
              <a:t>Autor: Tomáš Uhlíř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3" name="Group 11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203E-B27C-40B3-B90F-2B396E83D632}" type="datetime1">
              <a:rPr lang="cs-CZ" smtClean="0"/>
              <a:t>21.01.2018</a:t>
            </a:fld>
            <a:endParaRPr lang="cs-CZ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Autor: Tomáš Uhlíř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E4EA-5DB3-4EC3-89B1-5B63AB9E8942}" type="datetime1">
              <a:rPr lang="cs-CZ" smtClean="0"/>
              <a:t>21.01.2018</a:t>
            </a:fld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Autor: Tomáš Uhlíř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352800" cy="914400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419600" y="1524000"/>
            <a:ext cx="42672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57201" y="2514599"/>
            <a:ext cx="3352800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4" name="Picture 13" descr="bar_06.pn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EB200731-BC01-4958-9769-94073A37F9FB}" type="datetime1">
              <a:rPr lang="cs-CZ" smtClean="0"/>
              <a:t>21.01.2018</a:t>
            </a:fld>
            <a:endParaRPr lang="cs-CZ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/>
              <a:t>Autor: Tomáš Uhlíř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048"/>
            <a:ext cx="3355848" cy="914400"/>
          </a:xfrm>
        </p:spPr>
        <p:txBody>
          <a:bodyPr anchor="b">
            <a:normAutofit/>
          </a:bodyPr>
          <a:lstStyle>
            <a:lvl1pPr algn="l">
              <a:defRPr lang="en-US" sz="1800" b="1" i="0" kern="1200" cap="all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25696" y="1554480"/>
            <a:ext cx="4270248" cy="40599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14600"/>
            <a:ext cx="3355848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en-US" sz="14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7D3F-0E5A-4B88-8214-96F916B29257}" type="datetime1">
              <a:rPr lang="cs-CZ" smtClean="0"/>
              <a:t>21.01.2018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Autor: Tomáš Uhlíř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7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9" name="Picture 8" descr="bar_06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4419600" y="1524000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19600" y="5637212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4000">
                <a:schemeClr val="bg1">
                  <a:lumMod val="75000"/>
                  <a:alpha val="61000"/>
                </a:schemeClr>
              </a:gs>
              <a:gs pos="38000">
                <a:schemeClr val="bg1">
                  <a:lumMod val="75000"/>
                  <a:alpha val="76000"/>
                </a:schemeClr>
              </a:gs>
              <a:gs pos="100000">
                <a:schemeClr val="bg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610350"/>
            <a:ext cx="1524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A7CC4FE4-D544-4E42-A0EE-F88DA934A352}" type="datetime1">
              <a:rPr lang="cs-CZ" smtClean="0"/>
              <a:pPr/>
              <a:t>21.01.2018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610350"/>
            <a:ext cx="6629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cs-CZ" dirty="0"/>
              <a:t>Autor: Tomáš Uhlíř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2680" y="6610350"/>
            <a:ext cx="381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hf sldNum="0" hdr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319151"/>
            <a:ext cx="7277100" cy="1069975"/>
          </a:xfrm>
        </p:spPr>
        <p:txBody>
          <a:bodyPr/>
          <a:lstStyle/>
          <a:p>
            <a:r>
              <a:rPr lang="en-US" sz="40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Obhajoba</a:t>
            </a:r>
            <a:r>
              <a:rPr lang="en-US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bakal</a:t>
            </a:r>
            <a:r>
              <a:rPr lang="cs-CZ" sz="40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ářské</a:t>
            </a:r>
            <a:r>
              <a:rPr lang="cs-CZ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práce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00" y="1796807"/>
            <a:ext cx="6781800" cy="2355153"/>
          </a:xfrm>
        </p:spPr>
        <p:txBody>
          <a:bodyPr>
            <a:normAutofit fontScale="92500" lnSpcReduction="10000"/>
          </a:bodyPr>
          <a:lstStyle/>
          <a:p>
            <a:r>
              <a:rPr lang="cs-CZ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</a:t>
            </a:r>
          </a:p>
          <a:p>
            <a:r>
              <a:rPr lang="cs-CZ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Ústav </a:t>
            </a:r>
            <a:r>
              <a:rPr lang="cs-CZ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technicko-technologický</a:t>
            </a:r>
            <a:endParaRPr lang="cs-CZ" sz="2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35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 vyvažování letadel</a:t>
            </a:r>
          </a:p>
          <a:p>
            <a:r>
              <a:rPr lang="cs-CZ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Vedoucí práce: Ing. Ladislav Bartuška</a:t>
            </a:r>
          </a:p>
          <a:p>
            <a:r>
              <a:rPr lang="cs-CZ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Oponent: Ing. Daniel Eliáš</a:t>
            </a:r>
          </a:p>
          <a:p>
            <a:endParaRPr lang="cs-CZ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z="1600" dirty="0"/>
              <a:t>Autor: Tomáš Uhlíř</a:t>
            </a:r>
          </a:p>
        </p:txBody>
      </p:sp>
      <p:pic>
        <p:nvPicPr>
          <p:cNvPr id="1026" name="Picture 2" descr="C:\Users\Lenovo\Disk Google\všte\3. semestr\TZD\Logo_vst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36777"/>
            <a:ext cx="1704231" cy="1704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079CB-A910-425D-A5DD-F5A6F9570CB1}" type="datetime1">
              <a:rPr lang="cs-CZ" sz="1600" smtClean="0"/>
              <a:t>21.01.2018</a:t>
            </a:fld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994024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Důvody pro výběr tématu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Informování o předletových úkonech</a:t>
            </a:r>
          </a:p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 pro zajištění bezpečnosti letu</a:t>
            </a:r>
          </a:p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Zprostředkování ověřených znalostí</a:t>
            </a:r>
          </a:p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Upozornění na důsledné dodržování všech pokynů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E2552-3BEA-44C0-B74B-910413EF144D}" type="datetime1">
              <a:rPr lang="cs-CZ" smtClean="0"/>
              <a:t>21.01.2018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Autor: Tomáš Uhlíř</a:t>
            </a:r>
          </a:p>
        </p:txBody>
      </p:sp>
    </p:spTree>
    <p:extLst>
      <p:ext uri="{BB962C8B-B14F-4D97-AF65-F5344CB8AC3E}">
        <p14:creationId xmlns:p14="http://schemas.microsoft.com/office/powerpoint/2010/main" val="1108011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 práce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Popis postupů prováděných před vzletem</a:t>
            </a:r>
          </a:p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Vliv zatížení na těžiště a nastavení stabilizátorů pro vzlet</a:t>
            </a:r>
          </a:p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Aplikace teoretických znalostí na reálném letu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E2552-3BEA-44C0-B74B-910413EF144D}" type="datetime1">
              <a:rPr lang="cs-CZ" smtClean="0"/>
              <a:t>21.01.2018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Autor: Tomáš Uhlíř</a:t>
            </a:r>
          </a:p>
        </p:txBody>
      </p:sp>
    </p:spTree>
    <p:extLst>
      <p:ext uri="{BB962C8B-B14F-4D97-AF65-F5344CB8AC3E}">
        <p14:creationId xmlns:p14="http://schemas.microsoft.com/office/powerpoint/2010/main" val="3799989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Použité metody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Popisná analýza</a:t>
            </a:r>
          </a:p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Teorie ukázaná na praktickém příkladu</a:t>
            </a:r>
          </a:p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Aplikace profesních zkušeností a norem podle ICAO/IATA</a:t>
            </a:r>
          </a:p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Veřejně nedostupné vnitropodnikové zdroje a formuláře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E2552-3BEA-44C0-B74B-910413EF144D}" type="datetime1">
              <a:rPr lang="cs-CZ" smtClean="0"/>
              <a:t>21.01.2018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Autor: Tomáš Uhlíř</a:t>
            </a:r>
          </a:p>
        </p:txBody>
      </p:sp>
    </p:spTree>
    <p:extLst>
      <p:ext uri="{BB962C8B-B14F-4D97-AF65-F5344CB8AC3E}">
        <p14:creationId xmlns:p14="http://schemas.microsoft.com/office/powerpoint/2010/main" val="1298685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Dosažené výsledky a přínos práce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Popsání komplexního procesu vyvažování letadla</a:t>
            </a:r>
          </a:p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IATA DGR, dodržení segregačních požadavků</a:t>
            </a:r>
          </a:p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Porovnání manuální a automatizované formy výpočtů</a:t>
            </a:r>
          </a:p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Předcházení numerickým chybám</a:t>
            </a:r>
          </a:p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Vysoce efektivní odbavovací systém </a:t>
            </a:r>
            <a:r>
              <a:rPr lang="cs-CZ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Altéa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E2552-3BEA-44C0-B74B-910413EF144D}" type="datetime1">
              <a:rPr lang="cs-CZ" smtClean="0"/>
              <a:t>21.01.2018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Autor: Tomáš Uhlíř</a:t>
            </a:r>
          </a:p>
        </p:txBody>
      </p:sp>
    </p:spTree>
    <p:extLst>
      <p:ext uri="{BB962C8B-B14F-4D97-AF65-F5344CB8AC3E}">
        <p14:creationId xmlns:p14="http://schemas.microsoft.com/office/powerpoint/2010/main" val="4026981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Shrnutí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Výpočet EZFW (Předpokládaná váha bez paliva)</a:t>
            </a:r>
          </a:p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Nakládací instrukce a umístění předpokládaného těžiště</a:t>
            </a:r>
          </a:p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Report finálního nakládání a rozsazení cestujících</a:t>
            </a:r>
          </a:p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Příprava nakládacího listu a vyvažovací obálky</a:t>
            </a:r>
          </a:p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odletová dokumentace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E2552-3BEA-44C0-B74B-910413EF144D}" type="datetime1">
              <a:rPr lang="cs-CZ" smtClean="0"/>
              <a:t>21.01.2018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Autor: Tomáš Uhlíř</a:t>
            </a:r>
          </a:p>
        </p:txBody>
      </p:sp>
    </p:spTree>
    <p:extLst>
      <p:ext uri="{BB962C8B-B14F-4D97-AF65-F5344CB8AC3E}">
        <p14:creationId xmlns:p14="http://schemas.microsoft.com/office/powerpoint/2010/main" val="1435464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Odpovědi na dotazy oponenta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 obrázku č. 17 - Čtvrtá část nakládacího listu: Představme si situaci, kdy např. z důvodu vysokého rozdílu cen paliva v LHR a TLV budeme chtít v LHR ještě dotankovat dodatečných 18 tun paliva.. Překročili bychom tím opravdu některý váhový limit ?</a:t>
            </a:r>
          </a:p>
          <a:p>
            <a:pPr lvl="1"/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Původní zbývající váha 17 095 kg, limitní váha je ZFW</a:t>
            </a:r>
          </a:p>
          <a:p>
            <a:pPr lvl="1"/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Přepočet limitních vah: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E2552-3BEA-44C0-B74B-910413EF144D}" type="datetime1">
              <a:rPr lang="cs-CZ" smtClean="0"/>
              <a:t>21.01.2018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Autor: Tomáš Uhlíř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53502F4-DE58-48FC-818D-499E3D3AB8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916" y="4168907"/>
            <a:ext cx="7308163" cy="1385535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75C5ECC-5688-4D70-A765-1F6493DC8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4698" y="5675467"/>
            <a:ext cx="2714600" cy="69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144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D4809D-0CA7-43AD-8732-4C614297C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Odpovědi na dotazy oponenta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D9F27C-18DB-4B30-9B8A-B53829562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 tabulce č. 7 - Standardní váhy cestujících: Jaký může být důvod toho, že průměrný cestující v obchodní třídě je o 3 kg těžší, než průměrný cestující ve třídě ekonomické ?</a:t>
            </a:r>
          </a:p>
          <a:p>
            <a:pPr lvl="1"/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Průměrná váha příručního zavazadla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F59868-24C8-4F1B-AEEC-1371580D0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E2552-3BEA-44C0-B74B-910413EF144D}" type="datetime1">
              <a:rPr lang="cs-CZ" smtClean="0"/>
              <a:t>21.01.2018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F1AC96-43E3-440A-A52D-08AF08EF1E1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Autor: Tomáš Uhlíř</a:t>
            </a:r>
          </a:p>
        </p:txBody>
      </p:sp>
    </p:spTree>
    <p:extLst>
      <p:ext uri="{BB962C8B-B14F-4D97-AF65-F5344CB8AC3E}">
        <p14:creationId xmlns:p14="http://schemas.microsoft.com/office/powerpoint/2010/main" val="800173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0641" y="2636912"/>
            <a:ext cx="6934199" cy="1155700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Děkuji za pozornost.</a:t>
            </a:r>
            <a:endParaRPr lang="en-US" sz="4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E2552-3BEA-44C0-B74B-910413EF144D}" type="datetime1">
              <a:rPr lang="cs-CZ" smtClean="0"/>
              <a:t>21.01.2018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Autor: Tomáš Uhlíř</a:t>
            </a:r>
          </a:p>
        </p:txBody>
      </p:sp>
    </p:spTree>
    <p:extLst>
      <p:ext uri="{BB962C8B-B14F-4D97-AF65-F5344CB8AC3E}">
        <p14:creationId xmlns:p14="http://schemas.microsoft.com/office/powerpoint/2010/main" val="1515520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Macro">
  <a:themeElements>
    <a:clrScheme name="Macro">
      <a:dk1>
        <a:sysClr val="windowText" lastClr="000000"/>
      </a:dk1>
      <a:lt1>
        <a:sysClr val="window" lastClr="FFFFFF"/>
      </a:lt1>
      <a:dk2>
        <a:srgbClr val="3F3F4D"/>
      </a:dk2>
      <a:lt2>
        <a:srgbClr val="DDDDDD"/>
      </a:lt2>
      <a:accent1>
        <a:srgbClr val="A51009"/>
      </a:accent1>
      <a:accent2>
        <a:srgbClr val="DE7014"/>
      </a:accent2>
      <a:accent3>
        <a:srgbClr val="704836"/>
      </a:accent3>
      <a:accent4>
        <a:srgbClr val="F2B431"/>
      </a:accent4>
      <a:accent5>
        <a:srgbClr val="7F221D"/>
      </a:accent5>
      <a:accent6>
        <a:srgbClr val="CDAC77"/>
      </a:accent6>
      <a:hlink>
        <a:srgbClr val="F5B123"/>
      </a:hlink>
      <a:folHlink>
        <a:srgbClr val="E19B0B"/>
      </a:folHlink>
    </a:clrScheme>
    <a:fontScheme name="Macr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c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300000"/>
              </a:schemeClr>
            </a:gs>
            <a:gs pos="100000">
              <a:schemeClr val="phClr">
                <a:tint val="80000"/>
                <a:satMod val="15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90000"/>
                <a:satMod val="300000"/>
              </a:schemeClr>
            </a:gs>
            <a:gs pos="100000">
              <a:schemeClr val="phClr">
                <a:satMod val="150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70000"/>
              </a:srgbClr>
            </a:outerShdw>
          </a:effectLst>
        </a:effectStyle>
        <a:effectStyle>
          <a:effectLst>
            <a:outerShdw blurRad="25400" dist="254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5875" prstMaterial="softmetal">
            <a:bevelT w="25400" h="19050" prst="angle"/>
            <a:contourClr>
              <a:schemeClr val="phClr">
                <a:shade val="30000"/>
              </a:schemeClr>
            </a:contourClr>
          </a:sp3d>
        </a:effectStyle>
        <a:effectStyle>
          <a:effectLst>
            <a:outerShdw blurRad="254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9050" prstMaterial="metal">
            <a:bevelT w="63500" h="31750" prst="angle"/>
            <a:contourClr>
              <a:schemeClr val="phClr">
                <a:shade val="25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7000"/>
                <a:shade val="93000"/>
                <a:satMod val="110000"/>
                <a:lumMod val="90000"/>
              </a:schemeClr>
            </a:gs>
            <a:gs pos="76000">
              <a:schemeClr val="phClr">
                <a:tint val="85000"/>
                <a:shade val="75000"/>
                <a:satMod val="120000"/>
              </a:schemeClr>
            </a:gs>
            <a:gs pos="100000">
              <a:schemeClr val="phClr">
                <a:tint val="86000"/>
                <a:shade val="50000"/>
                <a:satMod val="13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35000"/>
                <a:satMod val="146000"/>
                <a:lumMod val="101000"/>
              </a:schemeClr>
            </a:gs>
            <a:gs pos="26000">
              <a:schemeClr val="phClr">
                <a:tint val="96000"/>
                <a:shade val="96000"/>
                <a:satMod val="190000"/>
              </a:schemeClr>
            </a:gs>
            <a:gs pos="100000">
              <a:schemeClr val="phClr">
                <a:tint val="60000"/>
                <a:shade val="90000"/>
                <a:satMod val="22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TM01859866[[fn=Makro]]</Template>
  <TotalTime>671</TotalTime>
  <Words>315</Words>
  <Application>Microsoft Office PowerPoint</Application>
  <PresentationFormat>On-screen Show (4:3)</PresentationFormat>
  <Paragraphs>61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Tahoma</vt:lpstr>
      <vt:lpstr>Wingdings</vt:lpstr>
      <vt:lpstr>Macro</vt:lpstr>
      <vt:lpstr>Obhajoba bakalářské práce</vt:lpstr>
      <vt:lpstr>Důvody pro výběr tématu</vt:lpstr>
      <vt:lpstr>Cíl práce</vt:lpstr>
      <vt:lpstr>Použité metody</vt:lpstr>
      <vt:lpstr>Dosažené výsledky a přínos práce</vt:lpstr>
      <vt:lpstr>Shrnutí</vt:lpstr>
      <vt:lpstr>Odpovědi na dotazy oponenta</vt:lpstr>
      <vt:lpstr>Odpovědi na dotazy oponenta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Obhajoba bakalářské práce</dc:title>
  <dc:creator>Lenovo</dc:creator>
  <cp:lastModifiedBy>Tomas Uhlir</cp:lastModifiedBy>
  <cp:revision>52</cp:revision>
  <dcterms:created xsi:type="dcterms:W3CDTF">2016-10-16T10:01:37Z</dcterms:created>
  <dcterms:modified xsi:type="dcterms:W3CDTF">2018-01-21T20:39:59Z</dcterms:modified>
</cp:coreProperties>
</file>