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notesMasterIdLst>
    <p:notesMasterId r:id="rId20"/>
  </p:notesMasterIdLst>
  <p:sldIdLst>
    <p:sldId id="256" r:id="rId2"/>
    <p:sldId id="258" r:id="rId3"/>
    <p:sldId id="260" r:id="rId4"/>
    <p:sldId id="280" r:id="rId5"/>
    <p:sldId id="275" r:id="rId6"/>
    <p:sldId id="269" r:id="rId7"/>
    <p:sldId id="271" r:id="rId8"/>
    <p:sldId id="273" r:id="rId9"/>
    <p:sldId id="268" r:id="rId10"/>
    <p:sldId id="265" r:id="rId11"/>
    <p:sldId id="266" r:id="rId12"/>
    <p:sldId id="267" r:id="rId13"/>
    <p:sldId id="274" r:id="rId14"/>
    <p:sldId id="277" r:id="rId15"/>
    <p:sldId id="276" r:id="rId16"/>
    <p:sldId id="281" r:id="rId17"/>
    <p:sldId id="278" r:id="rId18"/>
    <p:sldId id="279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55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Tmavý styl 1 – zvýraznění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Tmavý styl 1 – zvýraznění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Tmavý styl 2 – zvýraznění 5/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Aktuální trasa</c:v>
          </c:tx>
          <c:spPr>
            <a:solidFill>
              <a:schemeClr val="accent2">
                <a:lumMod val="75000"/>
              </a:schemeClr>
            </a:solidFill>
          </c:spPr>
          <c:invertIfNegative val="0"/>
          <c:cat>
            <c:strLit>
              <c:ptCount val="1"/>
              <c:pt idx="0">
                <c:v>Kč/rok</c:v>
              </c:pt>
            </c:strLit>
          </c:cat>
          <c:val>
            <c:numRef>
              <c:f>List1!$F$3</c:f>
              <c:numCache>
                <c:formatCode>#,##0</c:formatCode>
                <c:ptCount val="1"/>
                <c:pt idx="0">
                  <c:v>2550240</c:v>
                </c:pt>
              </c:numCache>
            </c:numRef>
          </c:val>
        </c:ser>
        <c:ser>
          <c:idx val="1"/>
          <c:order val="1"/>
          <c:tx>
            <c:v>Optimalizované trasy</c:v>
          </c:tx>
          <c:spPr>
            <a:solidFill>
              <a:srgbClr val="E05546"/>
            </a:solidFill>
          </c:spPr>
          <c:invertIfNegative val="0"/>
          <c:cat>
            <c:strLit>
              <c:ptCount val="1"/>
              <c:pt idx="0">
                <c:v>Kč/rok</c:v>
              </c:pt>
            </c:strLit>
          </c:cat>
          <c:val>
            <c:numRef>
              <c:f>List1!$F$4</c:f>
              <c:numCache>
                <c:formatCode>#,##0.00</c:formatCode>
                <c:ptCount val="1"/>
                <c:pt idx="0">
                  <c:v>2393971.2000000002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754432"/>
        <c:axId val="48641152"/>
      </c:barChart>
      <c:catAx>
        <c:axId val="4675443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48641152"/>
        <c:crosses val="autoZero"/>
        <c:auto val="1"/>
        <c:lblAlgn val="ctr"/>
        <c:lblOffset val="100"/>
        <c:noMultiLvlLbl val="0"/>
      </c:catAx>
      <c:valAx>
        <c:axId val="48641152"/>
        <c:scaling>
          <c:orientation val="minMax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4675443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cs-CZ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AAD99E-63C4-4B47-8F86-1CB0C3490C81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ED782-D3CF-4FD8-8501-33FBB3A74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068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ED782-D3CF-4FD8-8501-33FBB3A7449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26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0D05-19BD-4389-96C6-0C88288CF8CD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2017A-E910-4C7D-AEDC-601BA07DDE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0D05-19BD-4389-96C6-0C88288CF8CD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2017A-E910-4C7D-AEDC-601BA07DDE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0D05-19BD-4389-96C6-0C88288CF8CD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2017A-E910-4C7D-AEDC-601BA07DDE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0D05-19BD-4389-96C6-0C88288CF8CD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2017A-E910-4C7D-AEDC-601BA07DDE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0D05-19BD-4389-96C6-0C88288CF8CD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2017A-E910-4C7D-AEDC-601BA07DDE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0D05-19BD-4389-96C6-0C88288CF8CD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2017A-E910-4C7D-AEDC-601BA07DDE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0D05-19BD-4389-96C6-0C88288CF8CD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2017A-E910-4C7D-AEDC-601BA07DDE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0D05-19BD-4389-96C6-0C88288CF8CD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2017A-E910-4C7D-AEDC-601BA07DDE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0D05-19BD-4389-96C6-0C88288CF8CD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2017A-E910-4C7D-AEDC-601BA07DDE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0D05-19BD-4389-96C6-0C88288CF8CD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2017A-E910-4C7D-AEDC-601BA07DDEF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0D05-19BD-4389-96C6-0C88288CF8CD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E2017A-E910-4C7D-AEDC-601BA07DDEF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0E2017A-E910-4C7D-AEDC-601BA07DDEF1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5BE0D05-19BD-4389-96C6-0C88288CF8CD}" type="datetimeFigureOut">
              <a:rPr lang="cs-CZ" smtClean="0"/>
              <a:t>21. 1. 2018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7848600" cy="468052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500" dirty="0" smtClean="0"/>
              <a:t/>
            </a:r>
            <a:br>
              <a:rPr lang="cs-CZ" sz="4500" dirty="0" smtClean="0"/>
            </a:br>
            <a:r>
              <a:rPr lang="cs-CZ" sz="4500" dirty="0"/>
              <a:t/>
            </a:r>
            <a:br>
              <a:rPr lang="cs-CZ" sz="4500" dirty="0"/>
            </a:br>
            <a:r>
              <a:rPr lang="cs-CZ" sz="4500" dirty="0" smtClean="0"/>
              <a:t/>
            </a:r>
            <a:br>
              <a:rPr lang="cs-CZ" sz="4500" dirty="0" smtClean="0"/>
            </a:br>
            <a:r>
              <a:rPr lang="cs-CZ" sz="4500" dirty="0" smtClean="0"/>
              <a:t/>
            </a:r>
            <a:br>
              <a:rPr lang="cs-CZ" sz="4500" dirty="0" smtClean="0"/>
            </a:br>
            <a:r>
              <a:rPr lang="cs-CZ" sz="4500" dirty="0"/>
              <a:t/>
            </a:r>
            <a:br>
              <a:rPr lang="cs-CZ" sz="4500" dirty="0"/>
            </a:br>
            <a:r>
              <a:rPr lang="cs-CZ" sz="4500" dirty="0" smtClean="0"/>
              <a:t/>
            </a:r>
            <a:br>
              <a:rPr lang="cs-CZ" sz="4500" dirty="0" smtClean="0"/>
            </a:br>
            <a:r>
              <a:rPr lang="cs-CZ" sz="4500" dirty="0" smtClean="0"/>
              <a:t/>
            </a:r>
            <a:br>
              <a:rPr lang="cs-CZ" sz="4500" dirty="0" smtClean="0"/>
            </a:br>
            <a:r>
              <a:rPr lang="cs-CZ" sz="4500" dirty="0"/>
              <a:t/>
            </a:r>
            <a:br>
              <a:rPr lang="cs-CZ" sz="4500" dirty="0"/>
            </a:br>
            <a:r>
              <a:rPr lang="cs-CZ" sz="4500" dirty="0"/>
              <a:t/>
            </a:r>
            <a:br>
              <a:rPr lang="cs-CZ" sz="4500" dirty="0"/>
            </a:br>
            <a:r>
              <a:rPr lang="cs-CZ" sz="4500" dirty="0" smtClean="0"/>
              <a:t/>
            </a:r>
            <a:br>
              <a:rPr lang="cs-CZ" sz="4500" dirty="0" smtClean="0"/>
            </a:br>
            <a:r>
              <a:rPr lang="cs-CZ" sz="4500" dirty="0"/>
              <a:t/>
            </a:r>
            <a:br>
              <a:rPr lang="cs-CZ" sz="4500" dirty="0"/>
            </a:br>
            <a:r>
              <a:rPr lang="cs-CZ" sz="4500" dirty="0" smtClean="0"/>
              <a:t/>
            </a:r>
            <a:br>
              <a:rPr lang="cs-CZ" sz="4500" dirty="0" smtClean="0"/>
            </a:br>
            <a:r>
              <a:rPr lang="cs-CZ" sz="4500" dirty="0"/>
              <a:t/>
            </a:r>
            <a:br>
              <a:rPr lang="cs-CZ" sz="4500" dirty="0"/>
            </a:br>
            <a:r>
              <a:rPr lang="cs-CZ" sz="4500" dirty="0" smtClean="0"/>
              <a:t/>
            </a:r>
            <a:br>
              <a:rPr lang="cs-CZ" sz="4500" dirty="0" smtClean="0"/>
            </a:br>
            <a:r>
              <a:rPr lang="cs-CZ" sz="4500" dirty="0"/>
              <a:t/>
            </a:r>
            <a:br>
              <a:rPr lang="cs-CZ" sz="4500" dirty="0"/>
            </a:br>
            <a:r>
              <a:rPr lang="cs-CZ" sz="2200" dirty="0" smtClean="0">
                <a:solidFill>
                  <a:srgbClr val="C00000"/>
                </a:solidFill>
              </a:rPr>
              <a:t>Vysoká škola technická a ekonomická v Českých Budějovicích</a:t>
            </a:r>
            <a:br>
              <a:rPr lang="cs-CZ" sz="2200" dirty="0" smtClean="0">
                <a:solidFill>
                  <a:srgbClr val="C00000"/>
                </a:solidFill>
              </a:rPr>
            </a:br>
            <a:r>
              <a:rPr lang="cs-CZ" sz="2200" dirty="0" smtClean="0">
                <a:solidFill>
                  <a:srgbClr val="C00000"/>
                </a:solidFill>
              </a:rPr>
              <a:t>Ústav technicko-technologický</a:t>
            </a:r>
            <a:br>
              <a:rPr lang="cs-CZ" sz="2200" dirty="0" smtClean="0">
                <a:solidFill>
                  <a:srgbClr val="C00000"/>
                </a:solidFill>
              </a:rPr>
            </a:br>
            <a:r>
              <a:rPr lang="cs-CZ" sz="2200" dirty="0" smtClean="0">
                <a:solidFill>
                  <a:srgbClr val="C00000"/>
                </a:solidFill>
              </a:rPr>
              <a:t>leden 2018</a:t>
            </a:r>
            <a:br>
              <a:rPr lang="cs-CZ" sz="2200" dirty="0" smtClean="0">
                <a:solidFill>
                  <a:srgbClr val="C00000"/>
                </a:solidFill>
              </a:rPr>
            </a:br>
            <a:r>
              <a:rPr lang="cs-CZ" sz="2200" dirty="0" smtClean="0">
                <a:solidFill>
                  <a:srgbClr val="C00000"/>
                </a:solidFill>
              </a:rPr>
              <a:t/>
            </a:r>
            <a:br>
              <a:rPr lang="cs-CZ" sz="2200" dirty="0" smtClean="0">
                <a:solidFill>
                  <a:srgbClr val="C00000"/>
                </a:solidFill>
              </a:rPr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5600" b="1" dirty="0" smtClean="0"/>
              <a:t>Optimalizace  </a:t>
            </a:r>
            <a:br>
              <a:rPr lang="cs-CZ" sz="5600" b="1" dirty="0" smtClean="0"/>
            </a:br>
            <a:r>
              <a:rPr lang="cs-CZ" sz="5600" b="1" dirty="0" smtClean="0"/>
              <a:t>dopravně-logistických procesů ve firmě PTM  </a:t>
            </a:r>
            <a:r>
              <a:rPr lang="cs-CZ" sz="5600" b="1" dirty="0"/>
              <a:t>s.r.o.</a:t>
            </a:r>
            <a:br>
              <a:rPr lang="cs-CZ" sz="5600" b="1" dirty="0"/>
            </a:br>
            <a:endParaRPr lang="cs-CZ" sz="5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4941168"/>
            <a:ext cx="7336904" cy="1536576"/>
          </a:xfrm>
        </p:spPr>
        <p:txBody>
          <a:bodyPr>
            <a:noAutofit/>
          </a:bodyPr>
          <a:lstStyle/>
          <a:p>
            <a:r>
              <a:rPr lang="cs-CZ" sz="2300" b="1" dirty="0" smtClean="0">
                <a:solidFill>
                  <a:schemeClr val="accent6">
                    <a:lumMod val="75000"/>
                  </a:schemeClr>
                </a:solidFill>
              </a:rPr>
              <a:t>Autorka bakalářské práce:</a:t>
            </a:r>
            <a:r>
              <a:rPr lang="cs-CZ" sz="2300" dirty="0" smtClean="0">
                <a:solidFill>
                  <a:schemeClr val="accent6">
                    <a:lumMod val="75000"/>
                  </a:schemeClr>
                </a:solidFill>
              </a:rPr>
              <a:t> Kateřina Lázničková</a:t>
            </a:r>
          </a:p>
          <a:p>
            <a:r>
              <a:rPr lang="cs-CZ" sz="2300" b="1" dirty="0" smtClean="0">
                <a:solidFill>
                  <a:schemeClr val="accent6">
                    <a:lumMod val="75000"/>
                  </a:schemeClr>
                </a:solidFill>
              </a:rPr>
              <a:t>Vedoucí bakalářské práce: </a:t>
            </a:r>
            <a:r>
              <a:rPr lang="cs-CZ" sz="2300" dirty="0">
                <a:solidFill>
                  <a:schemeClr val="accent6">
                    <a:lumMod val="75000"/>
                  </a:schemeClr>
                </a:solidFill>
              </a:rPr>
              <a:t>doc. Ing. Rudolf Kampf, Ph.D.</a:t>
            </a:r>
          </a:p>
          <a:p>
            <a:r>
              <a:rPr lang="cs-CZ" sz="2300" b="1" dirty="0" smtClean="0">
                <a:solidFill>
                  <a:schemeClr val="accent6">
                    <a:lumMod val="75000"/>
                  </a:schemeClr>
                </a:solidFill>
              </a:rPr>
              <a:t>Oponent bakalářské práce: </a:t>
            </a:r>
            <a:r>
              <a:rPr lang="cs-CZ" sz="2300" dirty="0">
                <a:solidFill>
                  <a:schemeClr val="accent6">
                    <a:lumMod val="75000"/>
                  </a:schemeClr>
                </a:solidFill>
              </a:rPr>
              <a:t>Ing. Pavla Lejsková, Ph.D.</a:t>
            </a:r>
          </a:p>
        </p:txBody>
      </p:sp>
    </p:spTree>
    <p:extLst>
      <p:ext uri="{BB962C8B-B14F-4D97-AF65-F5344CB8AC3E}">
        <p14:creationId xmlns:p14="http://schemas.microsoft.com/office/powerpoint/2010/main" val="412571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700" dirty="0" smtClean="0"/>
              <a:t>Aplikace metod na trase č. 2</a:t>
            </a:r>
            <a:endParaRPr lang="cs-CZ" sz="4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964704"/>
          </a:xfrm>
        </p:spPr>
        <p:txBody>
          <a:bodyPr/>
          <a:lstStyle/>
          <a:p>
            <a:r>
              <a:rPr lang="cs-CZ" dirty="0" smtClean="0"/>
              <a:t>Navrhované pořadí zastávek na trase č. 2</a:t>
            </a:r>
          </a:p>
          <a:p>
            <a:r>
              <a:rPr lang="cs-CZ" dirty="0" smtClean="0"/>
              <a:t>Délka navrhované trasy: 425 km</a:t>
            </a:r>
          </a:p>
          <a:p>
            <a:endParaRPr lang="cs-CZ" dirty="0"/>
          </a:p>
        </p:txBody>
      </p:sp>
      <p:pic>
        <p:nvPicPr>
          <p:cNvPr id="1029" name="Picture 5" descr="C:\Users\Kateřina\Desktop\trasa č.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137" y="2852936"/>
            <a:ext cx="6814778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2017A-E910-4C7D-AEDC-601BA07DDEF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492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700" dirty="0" smtClean="0"/>
              <a:t>Vogelova aproximační metoda trasa č. </a:t>
            </a:r>
            <a:r>
              <a:rPr lang="cs-CZ" sz="4700" dirty="0"/>
              <a:t>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1468760"/>
          </a:xfrm>
        </p:spPr>
        <p:txBody>
          <a:bodyPr/>
          <a:lstStyle/>
          <a:p>
            <a:r>
              <a:rPr lang="cs-CZ" dirty="0" smtClean="0"/>
              <a:t>Konečná trasa:  </a:t>
            </a:r>
            <a:r>
              <a:rPr lang="cs-CZ" dirty="0"/>
              <a:t>Planá n. L </a:t>
            </a:r>
            <a:r>
              <a:rPr lang="cs-CZ" dirty="0">
                <a:sym typeface="Wingdings"/>
              </a:rPr>
              <a:t></a:t>
            </a:r>
            <a:r>
              <a:rPr lang="cs-CZ" dirty="0"/>
              <a:t> Příbram </a:t>
            </a:r>
            <a:r>
              <a:rPr lang="cs-CZ" dirty="0">
                <a:sym typeface="Wingdings"/>
              </a:rPr>
              <a:t></a:t>
            </a:r>
            <a:r>
              <a:rPr lang="cs-CZ" dirty="0"/>
              <a:t> Zlivice </a:t>
            </a:r>
            <a:r>
              <a:rPr lang="cs-CZ" dirty="0">
                <a:sym typeface="Wingdings"/>
              </a:rPr>
              <a:t></a:t>
            </a:r>
            <a:r>
              <a:rPr lang="cs-CZ" dirty="0"/>
              <a:t> Kaplice </a:t>
            </a:r>
            <a:r>
              <a:rPr lang="cs-CZ" dirty="0">
                <a:sym typeface="Wingdings"/>
              </a:rPr>
              <a:t></a:t>
            </a:r>
            <a:r>
              <a:rPr lang="cs-CZ" dirty="0"/>
              <a:t> Humpolec </a:t>
            </a:r>
            <a:r>
              <a:rPr lang="cs-CZ" dirty="0">
                <a:sym typeface="Wingdings"/>
              </a:rPr>
              <a:t></a:t>
            </a:r>
            <a:r>
              <a:rPr lang="cs-CZ" dirty="0"/>
              <a:t> Planá n. </a:t>
            </a:r>
            <a:r>
              <a:rPr lang="cs-CZ" dirty="0" smtClean="0"/>
              <a:t>L</a:t>
            </a:r>
          </a:p>
          <a:p>
            <a:r>
              <a:rPr lang="cs-CZ" dirty="0" smtClean="0"/>
              <a:t>Délka trasy: 410,8 km</a:t>
            </a:r>
            <a:endParaRPr lang="cs-CZ" dirty="0"/>
          </a:p>
        </p:txBody>
      </p:sp>
      <p:pic>
        <p:nvPicPr>
          <p:cNvPr id="2050" name="Picture 2" descr="C:\Users\Kateřina\Desktop\trasa č. 2 va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72" y="2991134"/>
            <a:ext cx="6163732" cy="3259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2017A-E910-4C7D-AEDC-601BA07DDEF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686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700" dirty="0" smtClean="0"/>
              <a:t>Metoda nejbližšího souseda trasa č. </a:t>
            </a:r>
            <a:r>
              <a:rPr lang="cs-CZ" sz="4700" dirty="0"/>
              <a:t>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1252736"/>
          </a:xfrm>
        </p:spPr>
        <p:txBody>
          <a:bodyPr>
            <a:normAutofit/>
          </a:bodyPr>
          <a:lstStyle/>
          <a:p>
            <a:r>
              <a:rPr lang="cs-CZ" dirty="0" smtClean="0"/>
              <a:t>Konečná trasa: </a:t>
            </a:r>
            <a:r>
              <a:rPr lang="cs-CZ" dirty="0"/>
              <a:t>: Planá nad Lužnicí</a:t>
            </a:r>
            <a:r>
              <a:rPr lang="cs-CZ" dirty="0">
                <a:sym typeface="Wingdings"/>
              </a:rPr>
              <a:t></a:t>
            </a:r>
            <a:r>
              <a:rPr lang="cs-CZ" dirty="0"/>
              <a:t> Humpolec</a:t>
            </a:r>
            <a:r>
              <a:rPr lang="cs-CZ" dirty="0">
                <a:sym typeface="Wingdings"/>
              </a:rPr>
              <a:t></a:t>
            </a:r>
            <a:r>
              <a:rPr lang="cs-CZ" dirty="0"/>
              <a:t> Příbram</a:t>
            </a:r>
            <a:r>
              <a:rPr lang="cs-CZ" dirty="0">
                <a:sym typeface="Wingdings"/>
              </a:rPr>
              <a:t></a:t>
            </a:r>
            <a:r>
              <a:rPr lang="cs-CZ" dirty="0"/>
              <a:t> Zlivice</a:t>
            </a:r>
            <a:r>
              <a:rPr lang="cs-CZ" dirty="0">
                <a:sym typeface="Wingdings"/>
              </a:rPr>
              <a:t></a:t>
            </a:r>
            <a:r>
              <a:rPr lang="cs-CZ" dirty="0"/>
              <a:t> Kaplice</a:t>
            </a:r>
            <a:r>
              <a:rPr lang="cs-CZ" dirty="0">
                <a:sym typeface="Wingdings"/>
              </a:rPr>
              <a:t></a:t>
            </a:r>
            <a:r>
              <a:rPr lang="cs-CZ" dirty="0"/>
              <a:t> Planá nad Lužnicí</a:t>
            </a:r>
            <a:endParaRPr lang="cs-CZ" dirty="0" smtClean="0"/>
          </a:p>
          <a:p>
            <a:r>
              <a:rPr lang="cs-CZ" dirty="0" smtClean="0"/>
              <a:t>Délka trasy: 404,3 km</a:t>
            </a:r>
          </a:p>
          <a:p>
            <a:endParaRPr lang="cs-CZ" dirty="0"/>
          </a:p>
        </p:txBody>
      </p:sp>
      <p:pic>
        <p:nvPicPr>
          <p:cNvPr id="3074" name="Picture 2" descr="C:\Users\Kateřina\Desktop\mns trasa č.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420888"/>
            <a:ext cx="3753407" cy="3884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2017A-E910-4C7D-AEDC-601BA07DDEF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61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/>
          <a:lstStyle/>
          <a:p>
            <a:r>
              <a:rPr lang="cs-CZ" sz="4700" dirty="0" smtClean="0"/>
              <a:t>Vyhodnocení výpočtů trasa č. 2</a:t>
            </a:r>
            <a:endParaRPr lang="cs-CZ" sz="4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Přehled zjištěných výsledků v </a:t>
            </a:r>
            <a:r>
              <a:rPr lang="cs-CZ" dirty="0" smtClean="0"/>
              <a:t>km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14300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8194" name="Picture 2" descr="C:\Users\Kateřina\Desktop\trasa c. 2 k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060849"/>
            <a:ext cx="6408712" cy="1510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2017A-E910-4C7D-AEDC-601BA07DDEF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65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700" dirty="0" smtClean="0"/>
              <a:t>Závěrečné vyhodnocení</a:t>
            </a:r>
            <a:endParaRPr lang="cs-CZ" sz="4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Porovnání tras v km</a:t>
            </a:r>
          </a:p>
          <a:p>
            <a:pPr marL="114300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114300" indent="0">
              <a:buNone/>
            </a:pPr>
            <a:endParaRPr lang="cs-CZ" dirty="0"/>
          </a:p>
        </p:txBody>
      </p:sp>
      <p:pic>
        <p:nvPicPr>
          <p:cNvPr id="9219" name="Picture 3" descr="C:\Users\Kateřina\Desktop\k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420888"/>
            <a:ext cx="6265514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2017A-E910-4C7D-AEDC-601BA07DDEF1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052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2116832"/>
          </a:xfrm>
        </p:spPr>
        <p:txBody>
          <a:bodyPr>
            <a:normAutofit/>
          </a:bodyPr>
          <a:lstStyle/>
          <a:p>
            <a:r>
              <a:rPr lang="cs-CZ" dirty="0" smtClean="0"/>
              <a:t>Ekonomické vyhodnocení</a:t>
            </a:r>
            <a:endParaRPr lang="cs-CZ" dirty="0" smtClean="0"/>
          </a:p>
        </p:txBody>
      </p:sp>
      <p:pic>
        <p:nvPicPr>
          <p:cNvPr id="5" name="Picture 2" descr="C:\Users\Kateřina\Desktop\kč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944" y="2204864"/>
            <a:ext cx="6265514" cy="1330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2017A-E910-4C7D-AEDC-601BA07DDEF1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178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992888" cy="1143000"/>
          </a:xfrm>
        </p:spPr>
        <p:txBody>
          <a:bodyPr/>
          <a:lstStyle/>
          <a:p>
            <a:r>
              <a:rPr lang="cs-CZ" dirty="0" smtClean="0"/>
              <a:t>Graf ekonomického vyhodnocení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2017A-E910-4C7D-AEDC-601BA07DDEF1}" type="slidenum">
              <a:rPr lang="cs-CZ" smtClean="0"/>
              <a:t>16</a:t>
            </a:fld>
            <a:endParaRPr lang="cs-CZ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3505418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262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492896"/>
            <a:ext cx="7620000" cy="1143000"/>
          </a:xfrm>
        </p:spPr>
        <p:txBody>
          <a:bodyPr/>
          <a:lstStyle/>
          <a:p>
            <a:pPr algn="ctr"/>
            <a:r>
              <a:rPr lang="cs-CZ" sz="5800" dirty="0" smtClean="0"/>
              <a:t>DĚKUJI ZA POZORNOST</a:t>
            </a:r>
            <a:endParaRPr lang="cs-CZ" sz="5800" dirty="0"/>
          </a:p>
        </p:txBody>
      </p:sp>
    </p:spTree>
    <p:extLst>
      <p:ext uri="{BB962C8B-B14F-4D97-AF65-F5344CB8AC3E}">
        <p14:creationId xmlns:p14="http://schemas.microsoft.com/office/powerpoint/2010/main" val="8946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vedoucího práce a oponenta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7620000" cy="4699992"/>
          </a:xfrm>
        </p:spPr>
        <p:txBody>
          <a:bodyPr/>
          <a:lstStyle/>
          <a:p>
            <a:r>
              <a:rPr lang="cs-CZ" dirty="0" smtClean="0"/>
              <a:t>Vedoucí práce</a:t>
            </a:r>
          </a:p>
          <a:p>
            <a:pPr lvl="1"/>
            <a:r>
              <a:rPr lang="cs-CZ" dirty="0" smtClean="0"/>
              <a:t>Vysvětlete </a:t>
            </a:r>
            <a:r>
              <a:rPr lang="cs-CZ" dirty="0"/>
              <a:t>proč jste použila uvedené metody operačního výzkumu. Jaké jiné metody OV, které lze aplikovat ve vaši BP, znáte? </a:t>
            </a:r>
            <a:endParaRPr lang="cs-CZ" dirty="0" smtClean="0"/>
          </a:p>
          <a:p>
            <a:pPr lvl="1"/>
            <a:r>
              <a:rPr lang="cs-CZ" dirty="0" smtClean="0"/>
              <a:t>Bude </a:t>
            </a:r>
            <a:r>
              <a:rPr lang="cs-CZ" dirty="0"/>
              <a:t>vaše práce ve firmě PTM s.r.o. aplikována</a:t>
            </a:r>
            <a:r>
              <a:rPr lang="cs-CZ" dirty="0" smtClean="0"/>
              <a:t>?</a:t>
            </a:r>
          </a:p>
          <a:p>
            <a:r>
              <a:rPr lang="cs-CZ" dirty="0" smtClean="0"/>
              <a:t>Oponent:</a:t>
            </a:r>
            <a:endParaRPr lang="cs-CZ" dirty="0"/>
          </a:p>
          <a:p>
            <a:pPr lvl="1"/>
            <a:r>
              <a:rPr lang="cs-CZ" dirty="0"/>
              <a:t>Bude některý z návrhů aplikován v praxi? </a:t>
            </a:r>
            <a:endParaRPr lang="cs-CZ" dirty="0" smtClean="0"/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83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620000" cy="1143000"/>
          </a:xfrm>
        </p:spPr>
        <p:txBody>
          <a:bodyPr/>
          <a:lstStyle/>
          <a:p>
            <a:r>
              <a:rPr lang="cs-CZ" sz="4700" dirty="0" smtClean="0"/>
              <a:t>Cíl práce</a:t>
            </a:r>
            <a:endParaRPr lang="cs-CZ" sz="4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„</a:t>
            </a:r>
            <a:r>
              <a:rPr lang="cs-CZ" sz="2400" dirty="0"/>
              <a:t>Cílem práce je na základě analýzy současného stavu dopravně-logistických </a:t>
            </a:r>
            <a:r>
              <a:rPr lang="cs-CZ" sz="2400" dirty="0" smtClean="0"/>
              <a:t>procesů ve </a:t>
            </a:r>
            <a:r>
              <a:rPr lang="cs-CZ" sz="2400" dirty="0"/>
              <a:t>vybrané firmě navrhnout optimalizační opatření, která povedou k zefektivnění vybraných procesů a jejich ekonomické vyhodnocení</a:t>
            </a:r>
            <a:r>
              <a:rPr lang="cs-CZ" sz="2400" dirty="0" smtClean="0"/>
              <a:t>.“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2017A-E910-4C7D-AEDC-601BA07DDEF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25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700" dirty="0" smtClean="0"/>
              <a:t>Metodika práce</a:t>
            </a:r>
            <a:endParaRPr lang="cs-CZ" sz="4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Teoreticko-metodologická část</a:t>
            </a:r>
          </a:p>
          <a:p>
            <a:pPr lvl="1"/>
            <a:r>
              <a:rPr lang="cs-CZ" sz="2200" dirty="0"/>
              <a:t>Nastudování odborných zdrojů, vymezení základních pojmů</a:t>
            </a:r>
          </a:p>
          <a:p>
            <a:pPr lvl="1"/>
            <a:r>
              <a:rPr lang="cs-CZ" sz="2200" dirty="0"/>
              <a:t>Rozbor metod využitých v aplikační části</a:t>
            </a:r>
          </a:p>
          <a:p>
            <a:pPr lvl="1"/>
            <a:endParaRPr lang="cs-CZ" dirty="0" smtClean="0"/>
          </a:p>
          <a:p>
            <a:r>
              <a:rPr lang="cs-CZ" sz="2400" b="1" dirty="0" smtClean="0"/>
              <a:t>Aplikační část</a:t>
            </a:r>
          </a:p>
          <a:p>
            <a:pPr marL="114300" indent="0">
              <a:buNone/>
            </a:pPr>
            <a:r>
              <a:rPr lang="cs-CZ" dirty="0" smtClean="0"/>
              <a:t>Metody </a:t>
            </a:r>
            <a:r>
              <a:rPr lang="cs-CZ" dirty="0"/>
              <a:t>operačního výzkumu, řešící dopravní okružní </a:t>
            </a:r>
            <a:r>
              <a:rPr lang="cs-CZ" dirty="0" smtClean="0"/>
              <a:t>problém:</a:t>
            </a:r>
            <a:endParaRPr lang="cs-CZ" dirty="0"/>
          </a:p>
          <a:p>
            <a:pPr lvl="1"/>
            <a:r>
              <a:rPr lang="cs-CZ" sz="2200" dirty="0"/>
              <a:t>Vogelova aproximační metoda</a:t>
            </a:r>
          </a:p>
          <a:p>
            <a:pPr lvl="1"/>
            <a:r>
              <a:rPr lang="cs-CZ" sz="2200" dirty="0"/>
              <a:t>Metoda nejbližšího souseda</a:t>
            </a:r>
          </a:p>
          <a:p>
            <a:pPr marL="411480" lvl="1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2017A-E910-4C7D-AEDC-601BA07DDEF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56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700" dirty="0" smtClean="0"/>
              <a:t>Představení firmy PTM s.r.o.</a:t>
            </a:r>
            <a:endParaRPr lang="cs-CZ" sz="4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Německá firma, v ČR zahájila svoji podnikatelskou činnost v roce 1993</a:t>
            </a:r>
          </a:p>
          <a:p>
            <a:r>
              <a:rPr lang="cs-CZ" dirty="0" smtClean="0"/>
              <a:t>Sídlí v Plané nad Lužnicí</a:t>
            </a:r>
          </a:p>
          <a:p>
            <a:r>
              <a:rPr lang="cs-CZ" dirty="0" smtClean="0"/>
              <a:t>Zabývá se výrobou konstrukčních dílu do automobilů: lisování, ohýbání, svařování</a:t>
            </a:r>
          </a:p>
          <a:p>
            <a:r>
              <a:rPr lang="cs-CZ" dirty="0" smtClean="0"/>
              <a:t>V současnosti produkuje téměř 400 hotových výrobků dodávaných  do koncernů VW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2017A-E910-4C7D-AEDC-601BA07DDEF1}" type="slidenum">
              <a:rPr lang="cs-CZ" smtClean="0"/>
              <a:t>4</a:t>
            </a:fld>
            <a:endParaRPr lang="cs-CZ"/>
          </a:p>
        </p:txBody>
      </p:sp>
      <p:pic>
        <p:nvPicPr>
          <p:cNvPr id="1028" name="Picture 4" descr="C:\Users\Kateřina\Desktop\logo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527153"/>
            <a:ext cx="3528392" cy="1066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30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700" dirty="0" smtClean="0"/>
              <a:t>Aktuální trasy přeprav do kooperací</a:t>
            </a:r>
            <a:endParaRPr lang="cs-CZ" sz="4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600" dirty="0" smtClean="0"/>
              <a:t>Po, St, Pá</a:t>
            </a:r>
          </a:p>
          <a:p>
            <a:pPr lvl="1"/>
            <a:r>
              <a:rPr lang="cs-CZ" sz="2200" dirty="0"/>
              <a:t>Planá nad Lužnicí </a:t>
            </a:r>
            <a:r>
              <a:rPr lang="cs-CZ" sz="2200" dirty="0">
                <a:sym typeface="Wingdings"/>
              </a:rPr>
              <a:t></a:t>
            </a:r>
            <a:r>
              <a:rPr lang="cs-CZ" sz="2200" dirty="0"/>
              <a:t> Zlivice </a:t>
            </a:r>
            <a:r>
              <a:rPr lang="cs-CZ" sz="2200" dirty="0">
                <a:sym typeface="Wingdings"/>
              </a:rPr>
              <a:t></a:t>
            </a:r>
            <a:r>
              <a:rPr lang="cs-CZ" sz="2200" dirty="0"/>
              <a:t> Příbram</a:t>
            </a:r>
            <a:r>
              <a:rPr lang="cs-CZ" sz="2200" dirty="0">
                <a:sym typeface="Wingdings"/>
              </a:rPr>
              <a:t></a:t>
            </a:r>
            <a:r>
              <a:rPr lang="cs-CZ" sz="2200" dirty="0"/>
              <a:t> Planá nad Lužnicí 192 km</a:t>
            </a:r>
          </a:p>
          <a:p>
            <a:pPr lvl="1"/>
            <a:r>
              <a:rPr lang="cs-CZ" sz="2200" dirty="0"/>
              <a:t>Planá nad Lužnicí</a:t>
            </a:r>
            <a:r>
              <a:rPr lang="cs-CZ" sz="2200" dirty="0">
                <a:sym typeface="Wingdings"/>
              </a:rPr>
              <a:t></a:t>
            </a:r>
            <a:r>
              <a:rPr lang="cs-CZ" sz="2200" dirty="0"/>
              <a:t> Dašice</a:t>
            </a:r>
            <a:r>
              <a:rPr lang="cs-CZ" sz="2200" dirty="0">
                <a:sym typeface="Wingdings"/>
              </a:rPr>
              <a:t></a:t>
            </a:r>
            <a:r>
              <a:rPr lang="cs-CZ" sz="2200" dirty="0"/>
              <a:t> Planá nad Lužnicí 287 km</a:t>
            </a:r>
          </a:p>
          <a:p>
            <a:pPr lvl="1"/>
            <a:r>
              <a:rPr lang="cs-CZ" sz="2200" dirty="0"/>
              <a:t>Planá nad Lužnicí</a:t>
            </a:r>
            <a:r>
              <a:rPr lang="cs-CZ" sz="2200" dirty="0">
                <a:sym typeface="Wingdings"/>
              </a:rPr>
              <a:t></a:t>
            </a:r>
            <a:r>
              <a:rPr lang="cs-CZ" sz="2200" dirty="0"/>
              <a:t> Humpolec </a:t>
            </a:r>
            <a:r>
              <a:rPr lang="cs-CZ" sz="2200" dirty="0">
                <a:sym typeface="Wingdings"/>
              </a:rPr>
              <a:t></a:t>
            </a:r>
            <a:r>
              <a:rPr lang="cs-CZ" sz="2200" dirty="0"/>
              <a:t> Planá nad Lužnicí 117 </a:t>
            </a:r>
            <a:r>
              <a:rPr lang="cs-CZ" sz="2200" dirty="0" smtClean="0"/>
              <a:t>km</a:t>
            </a:r>
          </a:p>
          <a:p>
            <a:r>
              <a:rPr lang="cs-CZ" sz="2600" dirty="0" smtClean="0"/>
              <a:t>Út, Čt</a:t>
            </a:r>
          </a:p>
          <a:p>
            <a:pPr lvl="1"/>
            <a:r>
              <a:rPr lang="cs-CZ" sz="2200" dirty="0" smtClean="0"/>
              <a:t>Planá </a:t>
            </a:r>
            <a:r>
              <a:rPr lang="cs-CZ" sz="2200" dirty="0"/>
              <a:t>nad Lužnicí </a:t>
            </a:r>
            <a:r>
              <a:rPr lang="cs-CZ" sz="2200" dirty="0">
                <a:sym typeface="Wingdings"/>
              </a:rPr>
              <a:t></a:t>
            </a:r>
            <a:r>
              <a:rPr lang="cs-CZ" sz="2200" dirty="0"/>
              <a:t> Nymburk </a:t>
            </a:r>
            <a:r>
              <a:rPr lang="cs-CZ" sz="2200" dirty="0">
                <a:sym typeface="Wingdings"/>
              </a:rPr>
              <a:t></a:t>
            </a:r>
            <a:r>
              <a:rPr lang="cs-CZ" sz="2200" dirty="0"/>
              <a:t> Kolín </a:t>
            </a:r>
            <a:r>
              <a:rPr lang="cs-CZ" sz="2200" dirty="0">
                <a:sym typeface="Wingdings"/>
              </a:rPr>
              <a:t></a:t>
            </a:r>
            <a:r>
              <a:rPr lang="cs-CZ" sz="2200" dirty="0"/>
              <a:t> Planá nad Lužnicí 284 km</a:t>
            </a:r>
          </a:p>
          <a:p>
            <a:pPr lvl="1"/>
            <a:r>
              <a:rPr lang="cs-CZ" sz="2200" dirty="0"/>
              <a:t>Planá nad Lužnicí</a:t>
            </a:r>
            <a:r>
              <a:rPr lang="cs-CZ" sz="2200" dirty="0">
                <a:sym typeface="Wingdings"/>
              </a:rPr>
              <a:t></a:t>
            </a:r>
            <a:r>
              <a:rPr lang="cs-CZ" sz="2200" dirty="0"/>
              <a:t> Kaplice</a:t>
            </a:r>
            <a:r>
              <a:rPr lang="cs-CZ" sz="2200" dirty="0">
                <a:sym typeface="Wingdings"/>
              </a:rPr>
              <a:t></a:t>
            </a:r>
            <a:r>
              <a:rPr lang="cs-CZ" sz="2200" dirty="0"/>
              <a:t> Planá nad Lužnicí 181 km</a:t>
            </a:r>
          </a:p>
          <a:p>
            <a:pPr lvl="1"/>
            <a:r>
              <a:rPr lang="cs-CZ" sz="2200" dirty="0"/>
              <a:t>Planá nad Lužnicí</a:t>
            </a:r>
            <a:r>
              <a:rPr lang="cs-CZ" sz="2200" dirty="0">
                <a:sym typeface="Wingdings"/>
              </a:rPr>
              <a:t></a:t>
            </a:r>
            <a:r>
              <a:rPr lang="cs-CZ" sz="2200" dirty="0"/>
              <a:t> Chrastava</a:t>
            </a:r>
            <a:r>
              <a:rPr lang="cs-CZ" sz="2200" dirty="0">
                <a:sym typeface="Wingdings"/>
              </a:rPr>
              <a:t></a:t>
            </a:r>
            <a:r>
              <a:rPr lang="cs-CZ" sz="2200" dirty="0"/>
              <a:t> Planá nad Lužnicí 412 km</a:t>
            </a:r>
          </a:p>
          <a:p>
            <a:pPr marL="114300" indent="0">
              <a:buNone/>
            </a:pPr>
            <a:endParaRPr lang="cs-CZ" dirty="0" smtClean="0"/>
          </a:p>
          <a:p>
            <a:r>
              <a:rPr lang="cs-CZ" dirty="0" smtClean="0"/>
              <a:t>Celkové ujeté  km týdně: 3 542 km</a:t>
            </a:r>
          </a:p>
          <a:p>
            <a:r>
              <a:rPr lang="cs-CZ" dirty="0" smtClean="0"/>
              <a:t>Týdenní náklady: 53 130 Kč</a:t>
            </a:r>
          </a:p>
          <a:p>
            <a:pPr marL="114300" indent="0">
              <a:buNone/>
            </a:pPr>
            <a:endParaRPr lang="cs-CZ" sz="1800" dirty="0" smtClean="0"/>
          </a:p>
          <a:p>
            <a:pPr marL="114300" indent="0">
              <a:buNone/>
            </a:pPr>
            <a:r>
              <a:rPr lang="cs-CZ" sz="1800" dirty="0" smtClean="0"/>
              <a:t>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2017A-E910-4C7D-AEDC-601BA07DDEF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752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700" dirty="0" smtClean="0"/>
              <a:t>Aplikace metod na trase č. 1</a:t>
            </a:r>
            <a:endParaRPr lang="cs-CZ" sz="4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Navrhované pořadí zastávek na trase č. 1</a:t>
            </a:r>
            <a:endParaRPr lang="cs-CZ" dirty="0" smtClean="0"/>
          </a:p>
          <a:p>
            <a:r>
              <a:rPr lang="cs-CZ" dirty="0"/>
              <a:t>Délka navrhované trasy: </a:t>
            </a:r>
            <a:r>
              <a:rPr lang="cs-CZ" dirty="0" smtClean="0"/>
              <a:t>584 </a:t>
            </a:r>
            <a:r>
              <a:rPr lang="cs-CZ" dirty="0"/>
              <a:t>km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099" name="Picture 3" descr="C:\Users\Kateřina\Desktop\trasa č. 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924944"/>
            <a:ext cx="6912768" cy="3227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2017A-E910-4C7D-AEDC-601BA07DDEF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62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700" dirty="0" smtClean="0"/>
              <a:t>Vogelova aproximační metoda trasa č. 1</a:t>
            </a:r>
            <a:endParaRPr lang="cs-CZ" sz="4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1252736"/>
          </a:xfrm>
        </p:spPr>
        <p:txBody>
          <a:bodyPr/>
          <a:lstStyle/>
          <a:p>
            <a:r>
              <a:rPr lang="cs-CZ" dirty="0" smtClean="0"/>
              <a:t>Konečná trasa:  </a:t>
            </a:r>
            <a:r>
              <a:rPr lang="cs-CZ" dirty="0"/>
              <a:t>Planá n. L </a:t>
            </a:r>
            <a:r>
              <a:rPr lang="cs-CZ" dirty="0">
                <a:sym typeface="Wingdings"/>
              </a:rPr>
              <a:t></a:t>
            </a:r>
            <a:r>
              <a:rPr lang="cs-CZ" dirty="0"/>
              <a:t> Chrastava </a:t>
            </a:r>
            <a:r>
              <a:rPr lang="cs-CZ" dirty="0">
                <a:sym typeface="Wingdings"/>
              </a:rPr>
              <a:t></a:t>
            </a:r>
            <a:r>
              <a:rPr lang="cs-CZ" dirty="0"/>
              <a:t> Nymburk </a:t>
            </a:r>
            <a:r>
              <a:rPr lang="cs-CZ" dirty="0">
                <a:sym typeface="Wingdings"/>
              </a:rPr>
              <a:t></a:t>
            </a:r>
            <a:r>
              <a:rPr lang="cs-CZ" dirty="0"/>
              <a:t> Kolín </a:t>
            </a:r>
            <a:r>
              <a:rPr lang="cs-CZ" dirty="0">
                <a:sym typeface="Wingdings"/>
              </a:rPr>
              <a:t></a:t>
            </a:r>
            <a:r>
              <a:rPr lang="cs-CZ" dirty="0"/>
              <a:t> Dašice </a:t>
            </a:r>
            <a:r>
              <a:rPr lang="cs-CZ" dirty="0">
                <a:sym typeface="Wingdings"/>
              </a:rPr>
              <a:t></a:t>
            </a:r>
            <a:r>
              <a:rPr lang="cs-CZ" dirty="0"/>
              <a:t>Planá n. L </a:t>
            </a:r>
            <a:endParaRPr lang="cs-CZ" dirty="0" smtClean="0"/>
          </a:p>
          <a:p>
            <a:r>
              <a:rPr lang="cs-CZ" dirty="0" smtClean="0"/>
              <a:t>Délka trasy: </a:t>
            </a:r>
            <a:r>
              <a:rPr lang="cs-CZ" dirty="0"/>
              <a:t>519, </a:t>
            </a:r>
            <a:r>
              <a:rPr lang="cs-CZ" dirty="0" smtClean="0"/>
              <a:t>3 km</a:t>
            </a:r>
            <a:endParaRPr lang="cs-CZ" dirty="0"/>
          </a:p>
        </p:txBody>
      </p:sp>
      <p:pic>
        <p:nvPicPr>
          <p:cNvPr id="5122" name="Picture 2" descr="C:\Users\Kateřina\Desktop\VAM trasa č. 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363" y="3068960"/>
            <a:ext cx="6120680" cy="325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2017A-E910-4C7D-AEDC-601BA07DDEF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29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700" dirty="0" smtClean="0"/>
              <a:t>Metoda nejbližšího souseda trasa č. 1</a:t>
            </a:r>
            <a:endParaRPr lang="cs-CZ" sz="4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110872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Konečná trasa</a:t>
            </a:r>
            <a:r>
              <a:rPr lang="cs-CZ" dirty="0" smtClean="0"/>
              <a:t>: Planá nad Lužnicí-&gt; Kolín-&gt; Dašice-&gt; Nymburk  -&gt; Chrastava-&gt; Planá nad Lužnicí</a:t>
            </a:r>
            <a:endParaRPr lang="cs-CZ" dirty="0"/>
          </a:p>
          <a:p>
            <a:r>
              <a:rPr lang="cs-CZ" dirty="0"/>
              <a:t>Délka trasy:  </a:t>
            </a:r>
            <a:r>
              <a:rPr lang="cs-CZ" dirty="0" smtClean="0"/>
              <a:t>529,8 km</a:t>
            </a:r>
            <a:endParaRPr lang="cs-CZ" dirty="0"/>
          </a:p>
          <a:p>
            <a:endParaRPr lang="cs-CZ" dirty="0"/>
          </a:p>
        </p:txBody>
      </p:sp>
      <p:pic>
        <p:nvPicPr>
          <p:cNvPr id="6146" name="Picture 2" descr="C:\Users\Kateřina\Desktop\mns trasa č. 2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5202" y="2348880"/>
            <a:ext cx="3997897" cy="401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2017A-E910-4C7D-AEDC-601BA07DDEF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817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/>
          <a:lstStyle/>
          <a:p>
            <a:r>
              <a:rPr lang="cs-CZ" sz="4700" dirty="0" smtClean="0"/>
              <a:t>Vyhodnocení výpočtů trasy č. 1 </a:t>
            </a:r>
            <a:endParaRPr lang="cs-CZ" sz="4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Přehled zjištěných výsledků v km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114300" indent="0">
              <a:buNone/>
            </a:pPr>
            <a:endParaRPr lang="cs-CZ" dirty="0" smtClean="0"/>
          </a:p>
          <a:p>
            <a:pPr marL="114300" indent="0">
              <a:buNone/>
            </a:pPr>
            <a:endParaRPr lang="cs-CZ" dirty="0"/>
          </a:p>
        </p:txBody>
      </p:sp>
      <p:pic>
        <p:nvPicPr>
          <p:cNvPr id="7170" name="Picture 2" descr="C:\Users\Kateřina\Desktop\trasa c. 1 k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060848"/>
            <a:ext cx="6319374" cy="1507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2017A-E910-4C7D-AEDC-601BA07DDEF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79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770</TotalTime>
  <Words>485</Words>
  <Application>Microsoft Office PowerPoint</Application>
  <PresentationFormat>Předvádění na obrazovce (4:3)</PresentationFormat>
  <Paragraphs>93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Sousedství</vt:lpstr>
      <vt:lpstr>               Vysoká škola technická a ekonomická v Českých Budějovicích Ústav technicko-technologický leden 2018   Optimalizace   dopravně-logistických procesů ve firmě PTM  s.r.o. </vt:lpstr>
      <vt:lpstr>Cíl práce</vt:lpstr>
      <vt:lpstr>Metodika práce</vt:lpstr>
      <vt:lpstr>Představení firmy PTM s.r.o.</vt:lpstr>
      <vt:lpstr>Aktuální trasy přeprav do kooperací</vt:lpstr>
      <vt:lpstr>Aplikace metod na trase č. 1</vt:lpstr>
      <vt:lpstr>Vogelova aproximační metoda trasa č. 1</vt:lpstr>
      <vt:lpstr>Metoda nejbližšího souseda trasa č. 1</vt:lpstr>
      <vt:lpstr>Vyhodnocení výpočtů trasy č. 1 </vt:lpstr>
      <vt:lpstr>Aplikace metod na trase č. 2</vt:lpstr>
      <vt:lpstr>Vogelova aproximační metoda trasa č. 2</vt:lpstr>
      <vt:lpstr>Metoda nejbližšího souseda trasa č. 2</vt:lpstr>
      <vt:lpstr>Vyhodnocení výpočtů trasa č. 2</vt:lpstr>
      <vt:lpstr>Závěrečné vyhodnocení</vt:lpstr>
      <vt:lpstr>Prezentace aplikace PowerPoint</vt:lpstr>
      <vt:lpstr>Graf ekonomického vyhodnocení</vt:lpstr>
      <vt:lpstr>DĚKUJI ZA POZORNOST</vt:lpstr>
      <vt:lpstr>Otázky vedoucího práce a oponenta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Lázničková</dc:creator>
  <cp:lastModifiedBy>Kateřina Lázničková</cp:lastModifiedBy>
  <cp:revision>45</cp:revision>
  <dcterms:created xsi:type="dcterms:W3CDTF">2018-01-09T18:58:55Z</dcterms:created>
  <dcterms:modified xsi:type="dcterms:W3CDTF">2018-01-21T20:46:15Z</dcterms:modified>
</cp:coreProperties>
</file>