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56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78" r:id="rId7"/>
    <p:sldId id="279" r:id="rId8"/>
    <p:sldId id="276" r:id="rId9"/>
    <p:sldId id="272" r:id="rId10"/>
    <p:sldId id="271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1E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Střední styl 1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514" autoAdjust="0"/>
    <p:restoredTop sz="94660"/>
  </p:normalViewPr>
  <p:slideViewPr>
    <p:cSldViewPr>
      <p:cViewPr varScale="1">
        <p:scale>
          <a:sx n="112" d="100"/>
          <a:sy n="112" d="100"/>
        </p:scale>
        <p:origin x="-1848" y="-84"/>
      </p:cViewPr>
      <p:guideLst>
        <p:guide orient="horz" pos="2160"/>
        <p:guide pos="2880"/>
      </p:guideLst>
    </p:cSldViewPr>
  </p:slid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V&#352;TE\BP\Prezentace%20BAK\Grafy%20v%20excel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Z&#225;loha%20PC%20pracovna\V&#352;TE\BP\Prezentace%20BAK\Grafy%20v%20excel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 b="0"/>
            </a:pPr>
            <a:r>
              <a:rPr lang="cs-CZ" sz="1600" b="0" dirty="0"/>
              <a:t>Měření emisí u vozidel se zážehovým </a:t>
            </a:r>
            <a:r>
              <a:rPr lang="cs-CZ" sz="1600" b="0" dirty="0" smtClean="0"/>
              <a:t>motorem</a:t>
            </a:r>
          </a:p>
          <a:p>
            <a:pPr>
              <a:defRPr sz="1600" b="0"/>
            </a:pPr>
            <a:r>
              <a:rPr lang="cs-CZ" sz="1600" b="0" dirty="0" smtClean="0"/>
              <a:t>Hodnota CO a součinitele přebytku vzduchu lambda (</a:t>
            </a:r>
            <a:r>
              <a:rPr lang="el-GR" sz="1600" b="0" dirty="0" smtClean="0"/>
              <a:t>λ)</a:t>
            </a:r>
            <a:r>
              <a:rPr lang="cs-CZ" sz="1600" b="0" baseline="0" dirty="0" smtClean="0"/>
              <a:t> </a:t>
            </a:r>
            <a:endParaRPr lang="cs-CZ" sz="1600" b="0" dirty="0"/>
          </a:p>
        </c:rich>
      </c:tx>
      <c:layout>
        <c:manualLayout>
          <c:xMode val="edge"/>
          <c:yMode val="edge"/>
          <c:x val="0.20947160841777818"/>
          <c:y val="2.6132794554358824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7.4926060514304546E-2"/>
          <c:y val="0.1318443466036768"/>
          <c:w val="0.62353811968582107"/>
          <c:h val="0.6276505857511495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'2D Sloupcový graf'!$B$8</c:f>
              <c:strCache>
                <c:ptCount val="1"/>
                <c:pt idx="0">
                  <c:v>Limitní hodnota CO ve volnoběžných otáčkách</c:v>
                </c:pt>
              </c:strCache>
            </c:strRef>
          </c:tx>
          <c:spPr>
            <a:solidFill>
              <a:schemeClr val="lt1"/>
            </a:solidFill>
            <a:ln w="12700" cap="flat" cmpd="sng" algn="ctr">
              <a:solidFill>
                <a:schemeClr val="tx1"/>
              </a:solidFill>
              <a:prstDash val="solid"/>
              <a:miter lim="800000"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>
                    <a:solidFill>
                      <a:srgbClr val="FF0000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'2D Sloupcový graf'!$C$5:$G$5</c:f>
              <c:strCache>
                <c:ptCount val="5"/>
                <c:pt idx="0">
                  <c:v>Vůz č.1 
Škoda Octavia 1,8i 
rok registrace 2010
</c:v>
                </c:pt>
                <c:pt idx="1">
                  <c:v>Vůz č.2 
Škoda Praktik 1,2i 
rok registrace 2013
</c:v>
                </c:pt>
                <c:pt idx="2">
                  <c:v>Vůz č.3
Škoda Octavia II1,2
rok registrace 2011
</c:v>
                </c:pt>
                <c:pt idx="3">
                  <c:v>Vůz č.4
Kia Cee'd 1,6i 
rok registrace 2013
</c:v>
                </c:pt>
                <c:pt idx="4">
                  <c:v>Vůz č.5
Škoda Fabia 1,2i 
rok registrace 2008
</c:v>
                </c:pt>
              </c:strCache>
            </c:strRef>
          </c:cat>
          <c:val>
            <c:numRef>
              <c:f>'2D Sloupcový graf'!$C$8:$G$8</c:f>
              <c:numCache>
                <c:formatCode>0.000</c:formatCode>
                <c:ptCount val="5"/>
                <c:pt idx="0">
                  <c:v>0.3</c:v>
                </c:pt>
                <c:pt idx="1">
                  <c:v>0.3</c:v>
                </c:pt>
                <c:pt idx="2">
                  <c:v>0.3</c:v>
                </c:pt>
                <c:pt idx="3">
                  <c:v>0.3</c:v>
                </c:pt>
                <c:pt idx="4">
                  <c:v>0.3</c:v>
                </c:pt>
              </c:numCache>
            </c:numRef>
          </c:val>
        </c:ser>
        <c:ser>
          <c:idx val="1"/>
          <c:order val="1"/>
          <c:tx>
            <c:strRef>
              <c:f>'2D Sloupcový graf'!$B$7</c:f>
              <c:strCache>
                <c:ptCount val="1"/>
                <c:pt idx="0">
                  <c:v>Hodnota oxidu uhelnatého (CO) ve volnoběžných otáčkách (v % objemu)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sz="700">
                    <a:solidFill>
                      <a:schemeClr val="tx1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'2D Sloupcový graf'!$C$5:$G$5</c:f>
              <c:strCache>
                <c:ptCount val="5"/>
                <c:pt idx="0">
                  <c:v>Vůz č.1 
Škoda Octavia 1,8i 
rok registrace 2010
</c:v>
                </c:pt>
                <c:pt idx="1">
                  <c:v>Vůz č.2 
Škoda Praktik 1,2i 
rok registrace 2013
</c:v>
                </c:pt>
                <c:pt idx="2">
                  <c:v>Vůz č.3
Škoda Octavia II1,2
rok registrace 2011
</c:v>
                </c:pt>
                <c:pt idx="3">
                  <c:v>Vůz č.4
Kia Cee'd 1,6i 
rok registrace 2013
</c:v>
                </c:pt>
                <c:pt idx="4">
                  <c:v>Vůz č.5
Škoda Fabia 1,2i 
rok registrace 2008
</c:v>
                </c:pt>
              </c:strCache>
            </c:strRef>
          </c:cat>
          <c:val>
            <c:numRef>
              <c:f>'2D Sloupcový graf'!$C$7:$G$7</c:f>
              <c:numCache>
                <c:formatCode>0.000</c:formatCode>
                <c:ptCount val="5"/>
                <c:pt idx="0">
                  <c:v>0</c:v>
                </c:pt>
                <c:pt idx="1">
                  <c:v>4.7E-2</c:v>
                </c:pt>
                <c:pt idx="2">
                  <c:v>1E-3</c:v>
                </c:pt>
                <c:pt idx="3">
                  <c:v>0</c:v>
                </c:pt>
                <c:pt idx="4">
                  <c:v>0.06</c:v>
                </c:pt>
              </c:numCache>
            </c:numRef>
          </c:val>
        </c:ser>
        <c:ser>
          <c:idx val="2"/>
          <c:order val="2"/>
          <c:tx>
            <c:strRef>
              <c:f>'2D Sloupcový graf'!$B$11</c:f>
              <c:strCache>
                <c:ptCount val="1"/>
                <c:pt idx="0">
                  <c:v>Limitní hodnota CO při zvýšených otáčkách</c:v>
                </c:pt>
              </c:strCache>
            </c:strRef>
          </c:tx>
          <c:spPr>
            <a:solidFill>
              <a:schemeClr val="lt1"/>
            </a:solidFill>
            <a:ln w="12700" cap="flat" cmpd="sng" algn="ctr">
              <a:solidFill>
                <a:srgbClr val="0070C0"/>
              </a:solidFill>
              <a:prstDash val="solid"/>
              <a:miter lim="800000"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700">
                    <a:solidFill>
                      <a:srgbClr val="FF0000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'2D Sloupcový graf'!$C$5:$G$5</c:f>
              <c:strCache>
                <c:ptCount val="5"/>
                <c:pt idx="0">
                  <c:v>Vůz č.1 
Škoda Octavia 1,8i 
rok registrace 2010
</c:v>
                </c:pt>
                <c:pt idx="1">
                  <c:v>Vůz č.2 
Škoda Praktik 1,2i 
rok registrace 2013
</c:v>
                </c:pt>
                <c:pt idx="2">
                  <c:v>Vůz č.3
Škoda Octavia II1,2
rok registrace 2011
</c:v>
                </c:pt>
                <c:pt idx="3">
                  <c:v>Vůz č.4
Kia Cee'd 1,6i 
rok registrace 2013
</c:v>
                </c:pt>
                <c:pt idx="4">
                  <c:v>Vůz č.5
Škoda Fabia 1,2i 
rok registrace 2008
</c:v>
                </c:pt>
              </c:strCache>
            </c:strRef>
          </c:cat>
          <c:val>
            <c:numRef>
              <c:f>'2D Sloupcový graf'!$C$11:$G$11</c:f>
              <c:numCache>
                <c:formatCode>0.000</c:formatCode>
                <c:ptCount val="5"/>
                <c:pt idx="0">
                  <c:v>0.2</c:v>
                </c:pt>
                <c:pt idx="1">
                  <c:v>0.2</c:v>
                </c:pt>
                <c:pt idx="2">
                  <c:v>0.3</c:v>
                </c:pt>
                <c:pt idx="3">
                  <c:v>0.2</c:v>
                </c:pt>
                <c:pt idx="4">
                  <c:v>0.2</c:v>
                </c:pt>
              </c:numCache>
            </c:numRef>
          </c:val>
        </c:ser>
        <c:ser>
          <c:idx val="4"/>
          <c:order val="3"/>
          <c:tx>
            <c:strRef>
              <c:f>'2D Sloupcový graf'!$B$10</c:f>
              <c:strCache>
                <c:ptCount val="1"/>
                <c:pt idx="0">
                  <c:v>Hodnota oxidu uhelnatého (CO) při zvýšených otáčkách (v % objemu)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 algn="ctr">
                  <a:defRPr sz="700">
                    <a:solidFill>
                      <a:srgbClr val="0070C0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'2D Sloupcový graf'!$C$5:$G$5</c:f>
              <c:strCache>
                <c:ptCount val="5"/>
                <c:pt idx="0">
                  <c:v>Vůz č.1 
Škoda Octavia 1,8i 
rok registrace 2010
</c:v>
                </c:pt>
                <c:pt idx="1">
                  <c:v>Vůz č.2 
Škoda Praktik 1,2i 
rok registrace 2013
</c:v>
                </c:pt>
                <c:pt idx="2">
                  <c:v>Vůz č.3
Škoda Octavia II1,2
rok registrace 2011
</c:v>
                </c:pt>
                <c:pt idx="3">
                  <c:v>Vůz č.4
Kia Cee'd 1,6i 
rok registrace 2013
</c:v>
                </c:pt>
                <c:pt idx="4">
                  <c:v>Vůz č.5
Škoda Fabia 1,2i 
rok registrace 2008
</c:v>
                </c:pt>
              </c:strCache>
            </c:strRef>
          </c:cat>
          <c:val>
            <c:numRef>
              <c:f>'2D Sloupcový graf'!$C$10:$G$10</c:f>
              <c:numCache>
                <c:formatCode>0.000</c:formatCode>
                <c:ptCount val="5"/>
                <c:pt idx="0">
                  <c:v>4.2000000000000003E-2</c:v>
                </c:pt>
                <c:pt idx="1">
                  <c:v>5.7000000000000002E-2</c:v>
                </c:pt>
                <c:pt idx="2">
                  <c:v>7.1999999999999995E-2</c:v>
                </c:pt>
                <c:pt idx="3">
                  <c:v>0</c:v>
                </c:pt>
                <c:pt idx="4">
                  <c:v>0.186</c:v>
                </c:pt>
              </c:numCache>
            </c:numRef>
          </c:val>
        </c:ser>
        <c:ser>
          <c:idx val="6"/>
          <c:order val="4"/>
          <c:tx>
            <c:strRef>
              <c:f>'2D Sloupcový graf'!$B$12</c:f>
              <c:strCache>
                <c:ptCount val="1"/>
                <c:pt idx="0">
                  <c:v>Hodnota součinitele přebytku vzduchu lambda (λ) při zvýšených otáčkách. Má být 1 +/- 0,03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/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'2D Sloupcový graf'!$C$5:$G$5</c:f>
              <c:strCache>
                <c:ptCount val="5"/>
                <c:pt idx="0">
                  <c:v>Vůz č.1 
Škoda Octavia 1,8i 
rok registrace 2010
</c:v>
                </c:pt>
                <c:pt idx="1">
                  <c:v>Vůz č.2 
Škoda Praktik 1,2i 
rok registrace 2013
</c:v>
                </c:pt>
                <c:pt idx="2">
                  <c:v>Vůz č.3
Škoda Octavia II1,2
rok registrace 2011
</c:v>
                </c:pt>
                <c:pt idx="3">
                  <c:v>Vůz č.4
Kia Cee'd 1,6i 
rok registrace 2013
</c:v>
                </c:pt>
                <c:pt idx="4">
                  <c:v>Vůz č.5
Škoda Fabia 1,2i 
rok registrace 2008
</c:v>
                </c:pt>
              </c:strCache>
            </c:strRef>
          </c:cat>
          <c:val>
            <c:numRef>
              <c:f>'2D Sloupcový graf'!$C$12:$G$12</c:f>
              <c:numCache>
                <c:formatCode>0.000</c:formatCode>
                <c:ptCount val="5"/>
                <c:pt idx="0">
                  <c:v>1.006</c:v>
                </c:pt>
                <c:pt idx="1">
                  <c:v>1.006</c:v>
                </c:pt>
                <c:pt idx="2">
                  <c:v>0.999</c:v>
                </c:pt>
                <c:pt idx="3">
                  <c:v>1.0029999999999999</c:v>
                </c:pt>
                <c:pt idx="4">
                  <c:v>0.995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9"/>
        <c:overlap val="-54"/>
        <c:axId val="87495040"/>
        <c:axId val="87496576"/>
      </c:barChart>
      <c:catAx>
        <c:axId val="87495040"/>
        <c:scaling>
          <c:orientation val="minMax"/>
        </c:scaling>
        <c:delete val="0"/>
        <c:axPos val="b"/>
        <c:numFmt formatCode="General" sourceLinked="1"/>
        <c:majorTickMark val="out"/>
        <c:minorTickMark val="in"/>
        <c:tickLblPos val="nextTo"/>
        <c:txPr>
          <a:bodyPr rot="0" vert="horz"/>
          <a:lstStyle/>
          <a:p>
            <a:pPr>
              <a:defRPr sz="900"/>
            </a:pPr>
            <a:endParaRPr lang="cs-CZ"/>
          </a:p>
        </c:txPr>
        <c:crossAx val="87496576"/>
        <c:crosses val="autoZero"/>
        <c:auto val="1"/>
        <c:lblAlgn val="ctr"/>
        <c:lblOffset val="200"/>
        <c:tickLblSkip val="1"/>
        <c:tickMarkSkip val="1"/>
        <c:noMultiLvlLbl val="0"/>
      </c:catAx>
      <c:valAx>
        <c:axId val="87496576"/>
        <c:scaling>
          <c:orientation val="minMax"/>
        </c:scaling>
        <c:delete val="0"/>
        <c:axPos val="l"/>
        <c:majorGridlines/>
        <c:numFmt formatCode="0.000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cs-CZ"/>
          </a:p>
        </c:txPr>
        <c:crossAx val="87495040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900">
                <a:solidFill>
                  <a:srgbClr val="FF0000"/>
                </a:solidFill>
              </a:defRPr>
            </a:pPr>
            <a:endParaRPr lang="cs-CZ"/>
          </a:p>
        </c:txPr>
      </c:legendEntry>
      <c:legendEntry>
        <c:idx val="1"/>
        <c:txPr>
          <a:bodyPr/>
          <a:lstStyle/>
          <a:p>
            <a:pPr>
              <a:defRPr sz="900">
                <a:solidFill>
                  <a:schemeClr val="tx1"/>
                </a:solidFill>
              </a:defRPr>
            </a:pPr>
            <a:endParaRPr lang="cs-CZ"/>
          </a:p>
        </c:txPr>
      </c:legendEntry>
      <c:legendEntry>
        <c:idx val="2"/>
        <c:txPr>
          <a:bodyPr/>
          <a:lstStyle/>
          <a:p>
            <a:pPr>
              <a:defRPr sz="900">
                <a:solidFill>
                  <a:srgbClr val="FF0000"/>
                </a:solidFill>
              </a:defRPr>
            </a:pPr>
            <a:endParaRPr lang="cs-CZ"/>
          </a:p>
        </c:txPr>
      </c:legendEntry>
      <c:legendEntry>
        <c:idx val="3"/>
        <c:txPr>
          <a:bodyPr/>
          <a:lstStyle/>
          <a:p>
            <a:pPr>
              <a:defRPr sz="900">
                <a:solidFill>
                  <a:srgbClr val="0070C0"/>
                </a:solidFill>
              </a:defRPr>
            </a:pPr>
            <a:endParaRPr lang="cs-CZ"/>
          </a:p>
        </c:txPr>
      </c:legendEntry>
      <c:layout>
        <c:manualLayout>
          <c:xMode val="edge"/>
          <c:yMode val="edge"/>
          <c:x val="0.71918008135548295"/>
          <c:y val="0.13402715013647132"/>
          <c:w val="0.26188390149263618"/>
          <c:h val="0.61131514666538556"/>
        </c:manualLayout>
      </c:layout>
      <c:overlay val="0"/>
      <c:spPr>
        <a:ln>
          <a:solidFill>
            <a:schemeClr val="tx1">
              <a:lumMod val="50000"/>
              <a:lumOff val="50000"/>
            </a:schemeClr>
          </a:solidFill>
        </a:ln>
      </c:spPr>
      <c:txPr>
        <a:bodyPr/>
        <a:lstStyle/>
        <a:p>
          <a:pPr>
            <a:defRPr sz="900"/>
          </a:pPr>
          <a:endParaRPr lang="cs-CZ"/>
        </a:p>
      </c:txPr>
    </c:legend>
    <c:plotVisOnly val="0"/>
    <c:dispBlanksAs val="zero"/>
    <c:showDLblsOverMax val="0"/>
  </c:chart>
  <c:spPr>
    <a:solidFill>
      <a:schemeClr val="lt1"/>
    </a:solidFill>
    <a:ln w="25400" cap="flat" cmpd="sng" algn="ctr">
      <a:noFill/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cs-CZ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>
                <a:solidFill>
                  <a:schemeClr val="bg1">
                    <a:lumMod val="50000"/>
                  </a:schemeClr>
                </a:solidFill>
              </a:defRPr>
            </a:pPr>
            <a:r>
              <a:rPr lang="cs-CZ" sz="1600" b="0" dirty="0">
                <a:solidFill>
                  <a:schemeClr val="tx1"/>
                </a:solidFill>
              </a:rPr>
              <a:t>Měření emisí u vozidel se vznětovým motorem </a:t>
            </a:r>
          </a:p>
          <a:p>
            <a:pPr>
              <a:defRPr sz="1600">
                <a:solidFill>
                  <a:schemeClr val="bg1">
                    <a:lumMod val="50000"/>
                  </a:schemeClr>
                </a:solidFill>
              </a:defRPr>
            </a:pPr>
            <a:r>
              <a:rPr lang="cs-CZ" sz="1600" b="0" i="0" u="none" strike="noStrike" baseline="0" dirty="0">
                <a:solidFill>
                  <a:schemeClr val="tx1"/>
                </a:solidFill>
                <a:effectLst/>
              </a:rPr>
              <a:t>Hodnota kouřivosti K (m-</a:t>
            </a:r>
            <a:r>
              <a:rPr lang="cs-CZ" sz="1600" b="0" i="0" u="none" strike="noStrike" baseline="30000" dirty="0">
                <a:solidFill>
                  <a:schemeClr val="tx1"/>
                </a:solidFill>
                <a:effectLst/>
              </a:rPr>
              <a:t>1</a:t>
            </a:r>
            <a:r>
              <a:rPr lang="cs-CZ" sz="1600" b="0" i="0" u="none" strike="noStrike" baseline="0" dirty="0">
                <a:solidFill>
                  <a:schemeClr val="tx1"/>
                </a:solidFill>
                <a:effectLst/>
              </a:rPr>
              <a:t>)</a:t>
            </a:r>
            <a:endParaRPr lang="cs-CZ" sz="1600" b="0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26202945505696063"/>
          <c:y val="2.3686488480895489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7.4926060514304546E-2"/>
          <c:y val="0.1318443466036768"/>
          <c:w val="0.62353811968582107"/>
          <c:h val="0.6276505857511495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'[Grafy v excel.xls]2D Sloupcový graf vznětový'!$B$7</c:f>
              <c:strCache>
                <c:ptCount val="1"/>
                <c:pt idx="0">
                  <c:v>Limitní hodnota kouřivosti K (m-1)</c:v>
                </c:pt>
              </c:strCache>
            </c:strRef>
          </c:tx>
          <c:spPr>
            <a:solidFill>
              <a:schemeClr val="lt1"/>
            </a:solidFill>
            <a:ln w="12700" cap="flat" cmpd="sng" algn="ctr">
              <a:solidFill>
                <a:schemeClr val="tx1"/>
              </a:solidFill>
              <a:prstDash val="solid"/>
              <a:miter lim="800000"/>
            </a:ln>
            <a:effectLst/>
          </c:spPr>
          <c:invertIfNegative val="0"/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700">
                    <a:solidFill>
                      <a:srgbClr val="FF0000"/>
                    </a:solidFill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'[Grafy v excel.xls]2D Sloupcový graf vznětový'!$C$5:$G$5</c:f>
              <c:strCache>
                <c:ptCount val="5"/>
                <c:pt idx="0">
                  <c:v>Vůz č.6 
Škoda Rapid 1.6 TDI 
rok registrace 2013
</c:v>
                </c:pt>
                <c:pt idx="1">
                  <c:v>Vůz č.7 
Seat Exeo 2.0 TDI 
rok registrace 2012
</c:v>
                </c:pt>
                <c:pt idx="2">
                  <c:v>Vůz č.8
VW Golf 1.9 TDI
rok registrace 2005
</c:v>
                </c:pt>
                <c:pt idx="3">
                  <c:v>Vůz č.9
Škoda Yeti 2.0 TDI
rok registrace 2013
</c:v>
                </c:pt>
                <c:pt idx="4">
                  <c:v>Vůz č.10
Citroen C4 1,6 HDi 
rok registrace 2013
</c:v>
                </c:pt>
              </c:strCache>
            </c:strRef>
          </c:cat>
          <c:val>
            <c:numRef>
              <c:f>'[Grafy v excel.xls]2D Sloupcový graf vznětový'!$C$7:$G$7</c:f>
              <c:numCache>
                <c:formatCode>0.000</c:formatCode>
                <c:ptCount val="5"/>
                <c:pt idx="0">
                  <c:v>0.5</c:v>
                </c:pt>
                <c:pt idx="1">
                  <c:v>0.5</c:v>
                </c:pt>
                <c:pt idx="2">
                  <c:v>0.8</c:v>
                </c:pt>
                <c:pt idx="3">
                  <c:v>0.5</c:v>
                </c:pt>
                <c:pt idx="4">
                  <c:v>0.51</c:v>
                </c:pt>
              </c:numCache>
            </c:numRef>
          </c:val>
        </c:ser>
        <c:ser>
          <c:idx val="1"/>
          <c:order val="1"/>
          <c:tx>
            <c:strRef>
              <c:f>'[Grafy v excel.xls]2D Sloupcový graf vznětový'!$B$8</c:f>
              <c:strCache>
                <c:ptCount val="1"/>
                <c:pt idx="0">
                  <c:v>Naměřená hodnota kouřivosti K (m-1)
U vozu č.8 se jedná o průměrnou hodnotu ze čtyř měření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spPr>
              <a:noFill/>
              <a:ln w="25400">
                <a:noFill/>
              </a:ln>
            </c:spPr>
            <c:txPr>
              <a:bodyPr wrap="square" lIns="38100" tIns="19050" rIns="38100" bIns="19050" anchor="ctr" anchorCtr="0">
                <a:spAutoFit/>
              </a:bodyPr>
              <a:lstStyle/>
              <a:p>
                <a:pPr algn="ctr">
                  <a:defRPr lang="cs-CZ" sz="7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'[Grafy v excel.xls]2D Sloupcový graf vznětový'!$C$5:$G$5</c:f>
              <c:strCache>
                <c:ptCount val="5"/>
                <c:pt idx="0">
                  <c:v>Vůz č.6 
Škoda Rapid 1.6 TDI 
rok registrace 2013
</c:v>
                </c:pt>
                <c:pt idx="1">
                  <c:v>Vůz č.7 
Seat Exeo 2.0 TDI 
rok registrace 2012
</c:v>
                </c:pt>
                <c:pt idx="2">
                  <c:v>Vůz č.8
VW Golf 1.9 TDI
rok registrace 2005
</c:v>
                </c:pt>
                <c:pt idx="3">
                  <c:v>Vůz č.9
Škoda Yeti 2.0 TDI
rok registrace 2013
</c:v>
                </c:pt>
                <c:pt idx="4">
                  <c:v>Vůz č.10
Citroen C4 1,6 HDi 
rok registrace 2013
</c:v>
                </c:pt>
              </c:strCache>
            </c:strRef>
          </c:cat>
          <c:val>
            <c:numRef>
              <c:f>'[Grafy v excel.xls]2D Sloupcový graf vznětový'!$C$8:$G$8</c:f>
              <c:numCache>
                <c:formatCode>0.000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0.31</c:v>
                </c:pt>
                <c:pt idx="3">
                  <c:v>0</c:v>
                </c:pt>
                <c:pt idx="4">
                  <c:v>0.1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20"/>
        <c:axId val="93853568"/>
        <c:axId val="93855104"/>
      </c:barChart>
      <c:catAx>
        <c:axId val="93853568"/>
        <c:scaling>
          <c:orientation val="minMax"/>
        </c:scaling>
        <c:delete val="0"/>
        <c:axPos val="b"/>
        <c:numFmt formatCode="General" sourceLinked="1"/>
        <c:majorTickMark val="out"/>
        <c:minorTickMark val="in"/>
        <c:tickLblPos val="nextTo"/>
        <c:txPr>
          <a:bodyPr rot="0" vert="horz"/>
          <a:lstStyle/>
          <a:p>
            <a:pPr>
              <a:defRPr sz="900"/>
            </a:pPr>
            <a:endParaRPr lang="cs-CZ"/>
          </a:p>
        </c:txPr>
        <c:crossAx val="93855104"/>
        <c:crosses val="autoZero"/>
        <c:auto val="1"/>
        <c:lblAlgn val="ctr"/>
        <c:lblOffset val="200"/>
        <c:tickLblSkip val="1"/>
        <c:tickMarkSkip val="1"/>
        <c:noMultiLvlLbl val="0"/>
      </c:catAx>
      <c:valAx>
        <c:axId val="93855104"/>
        <c:scaling>
          <c:orientation val="minMax"/>
        </c:scaling>
        <c:delete val="0"/>
        <c:axPos val="l"/>
        <c:majorGridlines/>
        <c:numFmt formatCode="0.000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cs-CZ"/>
          </a:p>
        </c:txPr>
        <c:crossAx val="93853568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lang="cs-CZ" sz="900" b="0" i="0" u="none" strike="noStrike" kern="1200" baseline="0">
                <a:solidFill>
                  <a:srgbClr val="FF0000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</c:legendEntry>
      <c:legendEntry>
        <c:idx val="1"/>
        <c:txPr>
          <a:bodyPr/>
          <a:lstStyle/>
          <a:p>
            <a:pPr>
              <a:defRPr lang="cs-CZ"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</c:legendEntry>
      <c:layout>
        <c:manualLayout>
          <c:xMode val="edge"/>
          <c:yMode val="edge"/>
          <c:x val="0.72773109426143545"/>
          <c:y val="0.13048740435868819"/>
          <c:w val="0.24682259329676726"/>
          <c:h val="0.33445023133575752"/>
        </c:manualLayout>
      </c:layout>
      <c:overlay val="0"/>
      <c:spPr>
        <a:solidFill>
          <a:schemeClr val="lt1"/>
        </a:solidFill>
        <a:ln w="9525" cap="flat" cmpd="sng" algn="ctr">
          <a:solidFill>
            <a:schemeClr val="bg1">
              <a:lumMod val="65000"/>
            </a:schemeClr>
          </a:solidFill>
          <a:prstDash val="solid"/>
        </a:ln>
        <a:effectLst/>
      </c:spPr>
      <c:txPr>
        <a:bodyPr/>
        <a:lstStyle/>
        <a:p>
          <a:pPr>
            <a:defRPr lang="cs-CZ" sz="900" b="0" i="0" u="none" strike="noStrike" kern="1200" baseline="0">
              <a:solidFill>
                <a:prstClr val="black"/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0"/>
    <c:dispBlanksAs val="zero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ECD6CD-7E59-47DC-B4DC-88C4786A5DB9}" type="datetimeFigureOut">
              <a:rPr lang="cs-CZ" smtClean="0"/>
              <a:t>22.1.2018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226217-6443-4B75-9E5B-B1D99A45C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99502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226217-6443-4B75-9E5B-B1D99A45C425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48187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A331D-20FD-468A-B326-A7916223F72A}" type="datetimeFigureOut">
              <a:rPr lang="cs-CZ" smtClean="0"/>
              <a:pPr/>
              <a:t>22.1.2018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75C27-FF4C-4B62-ACA1-4498078CBD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A331D-20FD-468A-B326-A7916223F72A}" type="datetimeFigureOut">
              <a:rPr lang="cs-CZ" smtClean="0"/>
              <a:pPr/>
              <a:t>22.1.2018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75C27-FF4C-4B62-ACA1-4498078CBD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A331D-20FD-468A-B326-A7916223F72A}" type="datetimeFigureOut">
              <a:rPr lang="cs-CZ" smtClean="0"/>
              <a:pPr/>
              <a:t>22.1.2018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75C27-FF4C-4B62-ACA1-4498078CBD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A331D-20FD-468A-B326-A7916223F72A}" type="datetimeFigureOut">
              <a:rPr lang="cs-CZ" smtClean="0"/>
              <a:pPr/>
              <a:t>22.1.2018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75C27-FF4C-4B62-ACA1-4498078CBD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A331D-20FD-468A-B326-A7916223F72A}" type="datetimeFigureOut">
              <a:rPr lang="cs-CZ" smtClean="0"/>
              <a:pPr/>
              <a:t>22.1.2018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75C27-FF4C-4B62-ACA1-4498078CBD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A331D-20FD-468A-B326-A7916223F72A}" type="datetimeFigureOut">
              <a:rPr lang="cs-CZ" smtClean="0"/>
              <a:pPr/>
              <a:t>22.1.2018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75C27-FF4C-4B62-ACA1-4498078CBD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A331D-20FD-468A-B326-A7916223F72A}" type="datetimeFigureOut">
              <a:rPr lang="cs-CZ" smtClean="0"/>
              <a:pPr/>
              <a:t>22.1.2018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75C27-FF4C-4B62-ACA1-4498078CBD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A331D-20FD-468A-B326-A7916223F72A}" type="datetimeFigureOut">
              <a:rPr lang="cs-CZ" smtClean="0"/>
              <a:pPr/>
              <a:t>22.1.2018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75C27-FF4C-4B62-ACA1-4498078CBD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A331D-20FD-468A-B326-A7916223F72A}" type="datetimeFigureOut">
              <a:rPr lang="cs-CZ" smtClean="0"/>
              <a:pPr/>
              <a:t>22.1.2018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75C27-FF4C-4B62-ACA1-4498078CBD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A331D-20FD-468A-B326-A7916223F72A}" type="datetimeFigureOut">
              <a:rPr lang="cs-CZ" smtClean="0"/>
              <a:pPr/>
              <a:t>22.1.2018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75C27-FF4C-4B62-ACA1-4498078CBD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A331D-20FD-468A-B326-A7916223F72A}" type="datetimeFigureOut">
              <a:rPr lang="cs-CZ" smtClean="0"/>
              <a:pPr/>
              <a:t>22.1.2018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A75C27-FF4C-4B62-ACA1-4498078CBDBC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bg1">
                <a:tint val="45000"/>
                <a:shade val="99000"/>
                <a:satMod val="350000"/>
              </a:schemeClr>
            </a:gs>
            <a:gs pos="1000">
              <a:srgbClr val="041E8A">
                <a:alpha val="85000"/>
                <a:lumMod val="0"/>
                <a:lumOff val="100000"/>
              </a:srgbClr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7A331D-20FD-468A-B326-A7916223F72A}" type="datetimeFigureOut">
              <a:rPr lang="cs-CZ" smtClean="0"/>
              <a:pPr/>
              <a:t>22.1.2018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A75C27-FF4C-4B62-ACA1-4498078CBDBC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7" r:id="rId1"/>
    <p:sldLayoutId id="2147484058" r:id="rId2"/>
    <p:sldLayoutId id="2147484059" r:id="rId3"/>
    <p:sldLayoutId id="2147484060" r:id="rId4"/>
    <p:sldLayoutId id="2147484061" r:id="rId5"/>
    <p:sldLayoutId id="2147484062" r:id="rId6"/>
    <p:sldLayoutId id="2147484063" r:id="rId7"/>
    <p:sldLayoutId id="2147484064" r:id="rId8"/>
    <p:sldLayoutId id="2147484065" r:id="rId9"/>
    <p:sldLayoutId id="2147484066" r:id="rId10"/>
    <p:sldLayoutId id="21474840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bg1">
                <a:tint val="45000"/>
                <a:shade val="99000"/>
                <a:satMod val="350000"/>
              </a:schemeClr>
            </a:gs>
            <a:gs pos="1000">
              <a:schemeClr val="bg1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idn2abt\Desktop\Fotolia_51962992_M.jp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4" cstate="print">
            <a:lum bright="70000" contrast="-70000"/>
          </a:blip>
          <a:srcRect t="227" r="1532" b="661"/>
          <a:stretch>
            <a:fillRect/>
          </a:stretch>
        </p:blipFill>
        <p:spPr bwMode="auto">
          <a:xfrm>
            <a:off x="154800" y="460896"/>
            <a:ext cx="8873329" cy="5224493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71600" y="2636912"/>
            <a:ext cx="7344816" cy="1224136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accent2">
                    <a:lumMod val="50000"/>
                  </a:schemeClr>
                </a:solidFill>
              </a:rPr>
              <a:t>Systémy pro snižování emisí ve výfukových plynech u spalovacích </a:t>
            </a:r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motorů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4221088"/>
            <a:ext cx="8352928" cy="1944216"/>
          </a:xfrm>
        </p:spPr>
        <p:txBody>
          <a:bodyPr>
            <a:normAutofit lnSpcReduction="10000"/>
          </a:bodyPr>
          <a:lstStyle/>
          <a:p>
            <a:pPr algn="l"/>
            <a:r>
              <a:rPr lang="cs-CZ" sz="2000" b="1" dirty="0" smtClean="0">
                <a:solidFill>
                  <a:schemeClr val="tx2">
                    <a:lumMod val="50000"/>
                  </a:schemeClr>
                </a:solidFill>
              </a:rPr>
              <a:t>Autor práce: Petr </a:t>
            </a:r>
            <a:r>
              <a:rPr lang="cs-CZ" sz="2000" b="1" dirty="0" err="1" smtClean="0">
                <a:solidFill>
                  <a:schemeClr val="tx2">
                    <a:lumMod val="50000"/>
                  </a:schemeClr>
                </a:solidFill>
              </a:rPr>
              <a:t>Pavlečka</a:t>
            </a:r>
            <a:endParaRPr lang="cs-CZ" sz="20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l"/>
            <a:r>
              <a:rPr lang="cs-CZ" sz="2000" b="1" dirty="0" smtClean="0">
                <a:solidFill>
                  <a:schemeClr val="tx2">
                    <a:lumMod val="50000"/>
                  </a:schemeClr>
                </a:solidFill>
              </a:rPr>
              <a:t>Vedoucí práce: Ing. Ladislav Bartuška </a:t>
            </a:r>
          </a:p>
          <a:p>
            <a:pPr algn="l"/>
            <a:r>
              <a:rPr lang="cs-CZ" sz="2000" b="1" dirty="0" smtClean="0">
                <a:solidFill>
                  <a:schemeClr val="tx2">
                    <a:lumMod val="50000"/>
                  </a:schemeClr>
                </a:solidFill>
              </a:rPr>
              <a:t>Oponent práce: Mgr. Ladislav Mátl</a:t>
            </a:r>
          </a:p>
          <a:p>
            <a:pPr algn="l"/>
            <a:endParaRPr lang="cs-CZ" sz="14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l"/>
            <a:endParaRPr lang="cs-CZ" sz="16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l"/>
            <a:r>
              <a:rPr lang="cs-CZ" sz="1600" b="1" dirty="0" smtClean="0">
                <a:solidFill>
                  <a:schemeClr val="tx2">
                    <a:lumMod val="50000"/>
                  </a:schemeClr>
                </a:solidFill>
              </a:rPr>
              <a:t>České Budějovice, leden 2018</a:t>
            </a:r>
          </a:p>
          <a:p>
            <a:pPr algn="l"/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  <p:pic>
        <p:nvPicPr>
          <p:cNvPr id="5" name="Obrázek 4" descr="Obrázek1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55576" y="476672"/>
            <a:ext cx="1161905" cy="1161905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2195736" y="476672"/>
            <a:ext cx="65527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0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Vysoká škola technická a ekonomická v Českých Budějovicích Ústav technicko-technologický</a:t>
            </a:r>
            <a:endParaRPr lang="cs-CZ" sz="20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Doplňující otázky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196752"/>
            <a:ext cx="8291264" cy="4785395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Vedoucí práce:</a:t>
            </a:r>
          </a:p>
          <a:p>
            <a:pPr marL="0" indent="0">
              <a:buNone/>
            </a:pPr>
            <a:r>
              <a:rPr lang="cs-CZ" dirty="0"/>
              <a:t>Jakým způsobem bychom mohli dle Vás kvantifikovat či dokázat podíl např. Katalytické </a:t>
            </a:r>
            <a:r>
              <a:rPr lang="cs-CZ" dirty="0" smtClean="0"/>
              <a:t>redukce na </a:t>
            </a:r>
            <a:r>
              <a:rPr lang="cs-CZ" dirty="0"/>
              <a:t>celkovém snížení emisí ve výfukových plynech ze spalovacího motoru konkrétního vozidla?</a:t>
            </a:r>
          </a:p>
          <a:p>
            <a:pPr marL="0" indent="0">
              <a:buNone/>
            </a:pPr>
            <a:r>
              <a:rPr lang="cs-CZ" dirty="0"/>
              <a:t>Zaznamenává to např. OBD či je to vůbec možné zjistit?</a:t>
            </a:r>
            <a:endParaRPr lang="cs-CZ" dirty="0" smtClean="0"/>
          </a:p>
          <a:p>
            <a:endParaRPr lang="cs-CZ" dirty="0" smtClean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cs-CZ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Oponent práce:</a:t>
            </a:r>
          </a:p>
          <a:p>
            <a:pPr marL="0" indent="0">
              <a:buNone/>
            </a:pPr>
            <a:r>
              <a:rPr lang="cs-CZ" dirty="0" smtClean="0"/>
              <a:t>Kam bude podle vás směřovat budoucí technologie v rámci snižování emisí v dopravě?</a:t>
            </a:r>
          </a:p>
          <a:p>
            <a:endParaRPr lang="cs-CZ" dirty="0"/>
          </a:p>
        </p:txBody>
      </p:sp>
      <p:pic>
        <p:nvPicPr>
          <p:cNvPr id="4" name="Obrázek 3" descr="Obrázek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12360" y="5445224"/>
            <a:ext cx="801865" cy="8018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Motivace a důvody řešeného tématu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Vlastní zájem o </a:t>
            </a:r>
            <a:r>
              <a:rPr lang="cs-CZ" dirty="0" smtClean="0"/>
              <a:t>problematiku,</a:t>
            </a:r>
            <a:endParaRPr lang="cs-CZ" dirty="0"/>
          </a:p>
          <a:p>
            <a:r>
              <a:rPr lang="cs-CZ" dirty="0" smtClean="0"/>
              <a:t>možnost </a:t>
            </a:r>
            <a:r>
              <a:rPr lang="cs-CZ" dirty="0"/>
              <a:t>využití získaných znalostí v </a:t>
            </a:r>
            <a:r>
              <a:rPr lang="cs-CZ" dirty="0" smtClean="0"/>
              <a:t>praxi,</a:t>
            </a:r>
            <a:endParaRPr lang="cs-CZ" dirty="0"/>
          </a:p>
          <a:p>
            <a:r>
              <a:rPr lang="cs-CZ" dirty="0"/>
              <a:t>a</a:t>
            </a:r>
            <a:r>
              <a:rPr lang="cs-CZ" dirty="0" smtClean="0"/>
              <a:t>ktuální téma.</a:t>
            </a:r>
            <a:endParaRPr lang="cs-CZ" dirty="0"/>
          </a:p>
          <a:p>
            <a:endParaRPr lang="cs-CZ" dirty="0" smtClean="0"/>
          </a:p>
          <a:p>
            <a:pPr marL="0" indent="0">
              <a:buNone/>
            </a:pPr>
            <a:endParaRPr lang="cs-CZ" dirty="0" smtClean="0"/>
          </a:p>
        </p:txBody>
      </p:sp>
      <p:pic>
        <p:nvPicPr>
          <p:cNvPr id="5" name="Obrázek 4" descr="Obrázek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12360" y="5445224"/>
            <a:ext cx="801865" cy="8018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Cíl práce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Cílem práce je popis stávajících systémů pro eliminaci emisí ve výfukových plynech spalovacích motorů a ověření jejich funkčnosti pomocí měření emisí.</a:t>
            </a:r>
          </a:p>
        </p:txBody>
      </p:sp>
      <p:pic>
        <p:nvPicPr>
          <p:cNvPr id="5" name="Obrázek 4" descr="Obrázek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12360" y="5445224"/>
            <a:ext cx="801865" cy="8018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Výzkumný problém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Analýza emisních norem EURO a homologačních testů,</a:t>
            </a:r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ověření systémů pro snižování emisí ve výfukových plynech </a:t>
            </a:r>
            <a:r>
              <a:rPr lang="cs-CZ" dirty="0"/>
              <a:t>spalovacích </a:t>
            </a:r>
            <a:r>
              <a:rPr lang="cs-CZ" dirty="0" smtClean="0"/>
              <a:t>motorů. Porovnání naměřených </a:t>
            </a:r>
            <a:r>
              <a:rPr lang="cs-CZ" dirty="0"/>
              <a:t>hodnot </a:t>
            </a:r>
            <a:r>
              <a:rPr lang="cs-CZ" dirty="0" smtClean="0"/>
              <a:t>emisí testovaných vozů s </a:t>
            </a:r>
            <a:r>
              <a:rPr lang="cs-CZ" dirty="0"/>
              <a:t>platnými emisními </a:t>
            </a:r>
            <a:r>
              <a:rPr lang="cs-CZ" dirty="0" smtClean="0"/>
              <a:t>limity.</a:t>
            </a:r>
          </a:p>
          <a:p>
            <a:pPr lvl="0"/>
            <a:endParaRPr lang="cs-CZ" dirty="0" smtClean="0"/>
          </a:p>
          <a:p>
            <a:pPr lvl="0"/>
            <a:endParaRPr lang="cs-CZ" dirty="0" smtClean="0"/>
          </a:p>
          <a:p>
            <a:pPr lvl="0"/>
            <a:endParaRPr lang="cs-CZ" dirty="0" smtClean="0"/>
          </a:p>
        </p:txBody>
      </p:sp>
      <p:pic>
        <p:nvPicPr>
          <p:cNvPr id="5" name="Obrázek 4" descr="Obrázek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12360" y="5445224"/>
            <a:ext cx="801865" cy="8018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Metodika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Metoda sběru dat a </a:t>
            </a:r>
            <a:r>
              <a:rPr lang="cs-CZ" dirty="0"/>
              <a:t>zpracování </a:t>
            </a:r>
            <a:r>
              <a:rPr lang="cs-CZ" dirty="0" smtClean="0"/>
              <a:t>dat</a:t>
            </a:r>
          </a:p>
          <a:p>
            <a:pPr marL="742950" lvl="2" indent="-342900"/>
            <a:r>
              <a:rPr lang="cs-CZ" dirty="0" smtClean="0"/>
              <a:t>Analýza dokumentů,</a:t>
            </a:r>
          </a:p>
          <a:p>
            <a:pPr marL="742950" lvl="2" indent="-342900"/>
            <a:r>
              <a:rPr lang="cs-CZ" dirty="0" smtClean="0"/>
              <a:t>rozhovor,</a:t>
            </a:r>
          </a:p>
          <a:p>
            <a:pPr marL="742950" lvl="2" indent="-342900"/>
            <a:r>
              <a:rPr lang="cs-CZ" dirty="0"/>
              <a:t>m</a:t>
            </a:r>
            <a:r>
              <a:rPr lang="cs-CZ" dirty="0" smtClean="0"/>
              <a:t>ěření </a:t>
            </a:r>
            <a:r>
              <a:rPr lang="cs-CZ" dirty="0"/>
              <a:t>emisí </a:t>
            </a:r>
            <a:r>
              <a:rPr lang="cs-CZ" dirty="0" smtClean="0"/>
              <a:t>u vzorku </a:t>
            </a:r>
            <a:r>
              <a:rPr lang="cs-CZ" dirty="0"/>
              <a:t>10 </a:t>
            </a:r>
            <a:r>
              <a:rPr lang="cs-CZ" dirty="0" smtClean="0"/>
              <a:t>vozů dle </a:t>
            </a:r>
            <a:r>
              <a:rPr lang="cs-CZ" dirty="0"/>
              <a:t>typu spalovacího </a:t>
            </a:r>
            <a:r>
              <a:rPr lang="cs-CZ" dirty="0" smtClean="0"/>
              <a:t>motoru,</a:t>
            </a:r>
          </a:p>
          <a:p>
            <a:pPr marL="742950" lvl="2" indent="-342900"/>
            <a:r>
              <a:rPr lang="cs-CZ" dirty="0"/>
              <a:t>p</a:t>
            </a:r>
            <a:r>
              <a:rPr lang="cs-CZ" dirty="0" smtClean="0"/>
              <a:t>orovnání naměřených hodnot.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cs-CZ" sz="3200" dirty="0" smtClean="0"/>
          </a:p>
          <a:p>
            <a:pPr marL="342900" lvl="1" indent="-342900">
              <a:buFont typeface="Arial" pitchFamily="34" charset="0"/>
              <a:buChar char="•"/>
            </a:pPr>
            <a:endParaRPr lang="cs-CZ" sz="3200" dirty="0" smtClean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5" name="Obrázek 4" descr="Obrázek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12360" y="5445224"/>
            <a:ext cx="801865" cy="8018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8082512"/>
              </p:ext>
            </p:extLst>
          </p:nvPr>
        </p:nvGraphicFramePr>
        <p:xfrm>
          <a:off x="323528" y="1124744"/>
          <a:ext cx="8208912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Dosažené výsledky 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7" name="Obrázek 6" descr="Obrázek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12360" y="5445224"/>
            <a:ext cx="801865" cy="801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5276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Dosažené výsledky 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7" name="Obrázek 6" descr="Obrázek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12360" y="5445224"/>
            <a:ext cx="801865" cy="801865"/>
          </a:xfrm>
          <a:prstGeom prst="rect">
            <a:avLst/>
          </a:prstGeom>
        </p:spPr>
      </p:pic>
      <p:graphicFrame>
        <p:nvGraphicFramePr>
          <p:cNvPr id="4" name="graf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906500"/>
              </p:ext>
            </p:extLst>
          </p:nvPr>
        </p:nvGraphicFramePr>
        <p:xfrm>
          <a:off x="323527" y="1124744"/>
          <a:ext cx="8208913" cy="5599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5880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Závěrečné shrnutí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00252" y="1320193"/>
            <a:ext cx="8229600" cy="4525963"/>
          </a:xfrm>
        </p:spPr>
        <p:txBody>
          <a:bodyPr>
            <a:noAutofit/>
          </a:bodyPr>
          <a:lstStyle/>
          <a:p>
            <a:r>
              <a:rPr lang="cs-CZ" sz="2800" dirty="0" smtClean="0"/>
              <a:t>Testované </a:t>
            </a:r>
            <a:r>
              <a:rPr lang="cs-CZ" sz="2800" dirty="0"/>
              <a:t>vozy splnily předepsané </a:t>
            </a:r>
            <a:r>
              <a:rPr lang="cs-CZ" sz="2800" dirty="0" smtClean="0"/>
              <a:t>limity a výsledné hodnoty měření emisí potvrzují funkčnost systémů pro redukci výfukových plynů</a:t>
            </a:r>
          </a:p>
          <a:p>
            <a:r>
              <a:rPr lang="cs-CZ" sz="2800" dirty="0" smtClean="0"/>
              <a:t>Patrné rozdíly v účinnosti systémů především u vozidel se vznětovým motorem</a:t>
            </a:r>
          </a:p>
          <a:p>
            <a:r>
              <a:rPr lang="cs-CZ" sz="2800" dirty="0" smtClean="0"/>
              <a:t>Poukázání </a:t>
            </a:r>
            <a:r>
              <a:rPr lang="cs-CZ" sz="2800" dirty="0"/>
              <a:t>na </a:t>
            </a:r>
            <a:r>
              <a:rPr lang="cs-CZ" sz="2800" dirty="0" smtClean="0"/>
              <a:t>problematiku mírných emisních limitů při měření emisí ve SME</a:t>
            </a:r>
          </a:p>
          <a:p>
            <a:r>
              <a:rPr lang="cs-CZ" sz="2800" dirty="0" smtClean="0"/>
              <a:t>Poukázání </a:t>
            </a:r>
            <a:r>
              <a:rPr lang="cs-CZ" sz="2800" dirty="0"/>
              <a:t>na problematiku </a:t>
            </a:r>
            <a:r>
              <a:rPr lang="cs-CZ" sz="2800" dirty="0" smtClean="0"/>
              <a:t>nevyhodnocování některých škodlivých složek ve výfukových plynech</a:t>
            </a:r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 smtClean="0"/>
          </a:p>
          <a:p>
            <a:endParaRPr lang="cs-CZ" sz="2800" dirty="0"/>
          </a:p>
        </p:txBody>
      </p:sp>
      <p:pic>
        <p:nvPicPr>
          <p:cNvPr id="4" name="Obrázek 3" descr="Obrázek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7812360" y="5445224"/>
            <a:ext cx="801865" cy="8018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C:\Users\idn2abt\Desktop\Fotolia_59740870_M.jpg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40000"/>
                    </a14:imgEffect>
                  </a14:imgLayer>
                </a14:imgProps>
              </a:ext>
            </a:extLst>
          </a:blip>
          <a:srcRect t="466" b="10912"/>
          <a:stretch>
            <a:fillRect/>
          </a:stretch>
        </p:blipFill>
        <p:spPr bwMode="auto">
          <a:xfrm>
            <a:off x="345676" y="295010"/>
            <a:ext cx="8402788" cy="4962955"/>
          </a:xfrm>
          <a:prstGeom prst="rect">
            <a:avLst/>
          </a:prstGeom>
          <a:noFill/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2">
                    <a:lumMod val="50000"/>
                  </a:schemeClr>
                </a:solidFill>
              </a:rPr>
              <a:t>Závěr prezentace</a:t>
            </a:r>
            <a:endParaRPr lang="cs-CZ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Děkuji za pozornost</a:t>
            </a:r>
            <a:endParaRPr lang="cs-CZ" dirty="0"/>
          </a:p>
        </p:txBody>
      </p:sp>
      <p:pic>
        <p:nvPicPr>
          <p:cNvPr id="4" name="Obrázek 3" descr="Obrázek1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812360" y="5445224"/>
            <a:ext cx="801865" cy="8018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-2;-2;-1;-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LORSETCLASSNAME" val="ColorSet1"/>
  <p:tag name="COLORS" val="-2;-2;-2;-2;-1;-2"/>
</p:tagLst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</TotalTime>
  <Words>299</Words>
  <Application>Microsoft Office PowerPoint</Application>
  <PresentationFormat>Předvádění na obrazovce (4:3)</PresentationFormat>
  <Paragraphs>54</Paragraphs>
  <Slides>10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sady Office</vt:lpstr>
      <vt:lpstr>Systémy pro snižování emisí ve výfukových plynech u spalovacích motorů</vt:lpstr>
      <vt:lpstr>Motivace a důvody řešeného tématu</vt:lpstr>
      <vt:lpstr>Cíl práce</vt:lpstr>
      <vt:lpstr>Výzkumný problém</vt:lpstr>
      <vt:lpstr>Metodika</vt:lpstr>
      <vt:lpstr>Dosažené výsledky </vt:lpstr>
      <vt:lpstr>Dosažené výsledky </vt:lpstr>
      <vt:lpstr>Závěrečné shrnutí</vt:lpstr>
      <vt:lpstr>Závěr prezentace</vt:lpstr>
      <vt:lpstr>Doplňující otázky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Outsourcing logistických činností internetového obchodu</dc:title>
  <dc:creator>Olga Poláková</dc:creator>
  <cp:lastModifiedBy>PP</cp:lastModifiedBy>
  <cp:revision>118</cp:revision>
  <dcterms:created xsi:type="dcterms:W3CDTF">2017-04-24T17:03:51Z</dcterms:created>
  <dcterms:modified xsi:type="dcterms:W3CDTF">2018-01-22T20:58:08Z</dcterms:modified>
</cp:coreProperties>
</file>