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67" r:id="rId4"/>
    <p:sldId id="259" r:id="rId5"/>
    <p:sldId id="261" r:id="rId6"/>
    <p:sldId id="262" r:id="rId7"/>
    <p:sldId id="268" r:id="rId8"/>
    <p:sldId id="266" r:id="rId9"/>
    <p:sldId id="265" r:id="rId10"/>
    <p:sldId id="264" r:id="rId11"/>
    <p:sldId id="272" r:id="rId12"/>
    <p:sldId id="274" r:id="rId13"/>
    <p:sldId id="273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Výchozí oddíl" id="{7290A863-2D9B-411F-9305-0C75295D3D62}">
          <p14:sldIdLst>
            <p14:sldId id="256"/>
            <p14:sldId id="258"/>
            <p14:sldId id="267"/>
            <p14:sldId id="259"/>
            <p14:sldId id="261"/>
            <p14:sldId id="262"/>
            <p14:sldId id="268"/>
            <p14:sldId id="266"/>
            <p14:sldId id="265"/>
            <p14:sldId id="264"/>
            <p14:sldId id="272"/>
            <p14:sldId id="274"/>
            <p14:sldId id="273"/>
            <p14:sldId id="275"/>
            <p14:sldId id="276"/>
          </p14:sldIdLst>
        </p14:section>
        <p14:section name="Oddíl bez názvu" id="{8B6D0DBE-B5B9-482A-B3E8-B7391713CB31}">
          <p14:sldIdLst/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List_aplikace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List_aplikace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1C-49A5-8BC0-08B0B021260B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41C-49A5-8BC0-08B0B021260B}"/>
              </c:ext>
            </c:extLst>
          </c:dPt>
          <c:dLbls>
            <c:dLbl>
              <c:idx val="0"/>
              <c:layout>
                <c:manualLayout>
                  <c:x val="-0.11434611249611522"/>
                  <c:y val="-0.236632033737924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8348319387699289E-2"/>
                      <c:h val="0.115345918338857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41C-49A5-8BC0-08B0B021260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1C-49A5-8BC0-08B0B021260B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159546456768563"/>
          <c:y val="0.3999708019081023"/>
          <c:w val="0.14570236375495701"/>
          <c:h val="8.73806721414210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780693035116173E-2"/>
          <c:y val="7.9126837637318342E-2"/>
          <c:w val="0.83022798148150223"/>
          <c:h val="0.70230004361414289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ED-4616-83A1-E9EE5500C27E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DED-4616-83A1-E9EE5500C27E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ED-4616-83A1-E9EE5500C27E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DED-4616-83A1-E9EE5500C27E}"/>
              </c:ext>
            </c:extLst>
          </c:dPt>
          <c:dLbls>
            <c:dLbl>
              <c:idx val="0"/>
              <c:layout>
                <c:manualLayout>
                  <c:x val="-7.1228689281548574E-2"/>
                  <c:y val="-0.297562306778505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664970211344895E-2"/>
                      <c:h val="8.79812917015057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DED-4616-83A1-E9EE5500C27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dLbl>
            <c:dLbl>
              <c:idx val="3"/>
              <c:layout>
                <c:manualLayout>
                  <c:x val="2.2386159488486677E-2"/>
                  <c:y val="4.59032826268725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6982951425238799E-2"/>
                      <c:h val="0.126234027223899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DED-4616-83A1-E9EE5500C2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Na internetu</c:v>
                </c:pt>
                <c:pt idx="1">
                  <c:v>Zastávkové jízdní řády</c:v>
                </c:pt>
                <c:pt idx="2">
                  <c:v>Kapesní jízdní řád</c:v>
                </c:pt>
                <c:pt idx="3">
                  <c:v>Jinde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80</c:v>
                </c:pt>
                <c:pt idx="1">
                  <c:v>10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ED-4616-83A1-E9EE5500C27E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Cesta z/do práce</c:v>
                </c:pt>
                <c:pt idx="1">
                  <c:v>Cesta z/do školy</c:v>
                </c:pt>
                <c:pt idx="2">
                  <c:v>Při návštěvě města</c:v>
                </c:pt>
                <c:pt idx="3">
                  <c:v>Nevyužívám MHD</c:v>
                </c:pt>
                <c:pt idx="4">
                  <c:v>Jiný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61</c:v>
                </c:pt>
                <c:pt idx="1">
                  <c:v>24</c:v>
                </c:pt>
                <c:pt idx="2">
                  <c:v>12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C6-4CE9-B7EE-204FAD29BAD6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028E01-7DD1-4025-A79F-0D84BA83C008}" type="datetimeFigureOut">
              <a:rPr lang="cs-CZ" smtClean="0"/>
              <a:pPr/>
              <a:t>20.1.2018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AB4678-5AA8-4277-AEC9-203ED7FEA74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73105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8E01-7DD1-4025-A79F-0D84BA83C008}" type="datetimeFigureOut">
              <a:rPr lang="cs-CZ" smtClean="0"/>
              <a:pPr/>
              <a:t>20.1.2018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4678-5AA8-4277-AEC9-203ED7FEA7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9167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8E01-7DD1-4025-A79F-0D84BA83C008}" type="datetimeFigureOut">
              <a:rPr lang="cs-CZ" smtClean="0"/>
              <a:pPr/>
              <a:t>20.1.2018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4678-5AA8-4277-AEC9-203ED7FEA7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86140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8E01-7DD1-4025-A79F-0D84BA83C008}" type="datetimeFigureOut">
              <a:rPr lang="cs-CZ" smtClean="0"/>
              <a:pPr/>
              <a:t>20.1.2018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4678-5AA8-4277-AEC9-203ED7FEA74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31874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8E01-7DD1-4025-A79F-0D84BA83C008}" type="datetimeFigureOut">
              <a:rPr lang="cs-CZ" smtClean="0"/>
              <a:pPr/>
              <a:t>20.1.2018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4678-5AA8-4277-AEC9-203ED7FEA7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49807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8E01-7DD1-4025-A79F-0D84BA83C008}" type="datetimeFigureOut">
              <a:rPr lang="cs-CZ" smtClean="0"/>
              <a:pPr/>
              <a:t>20.1.2018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4678-5AA8-4277-AEC9-203ED7FEA7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93400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8E01-7DD1-4025-A79F-0D84BA83C008}" type="datetimeFigureOut">
              <a:rPr lang="cs-CZ" smtClean="0"/>
              <a:pPr/>
              <a:t>20.1.2018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4678-5AA8-4277-AEC9-203ED7FEA7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58821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8E01-7DD1-4025-A79F-0D84BA83C008}" type="datetimeFigureOut">
              <a:rPr lang="cs-CZ" smtClean="0"/>
              <a:pPr/>
              <a:t>20.1.2018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4678-5AA8-4277-AEC9-203ED7FEA7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96622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8E01-7DD1-4025-A79F-0D84BA83C008}" type="datetimeFigureOut">
              <a:rPr lang="cs-CZ" smtClean="0"/>
              <a:pPr/>
              <a:t>20.1.2018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4678-5AA8-4277-AEC9-203ED7FEA7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6143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8E01-7DD1-4025-A79F-0D84BA83C008}" type="datetimeFigureOut">
              <a:rPr lang="cs-CZ" smtClean="0"/>
              <a:pPr/>
              <a:t>20.1.2018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4678-5AA8-4277-AEC9-203ED7FEA7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4518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8E01-7DD1-4025-A79F-0D84BA83C008}" type="datetimeFigureOut">
              <a:rPr lang="cs-CZ" smtClean="0"/>
              <a:pPr/>
              <a:t>20.1.2018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4678-5AA8-4277-AEC9-203ED7FEA7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2523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8E01-7DD1-4025-A79F-0D84BA83C008}" type="datetimeFigureOut">
              <a:rPr lang="cs-CZ" smtClean="0"/>
              <a:pPr/>
              <a:t>20.1.2018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4678-5AA8-4277-AEC9-203ED7FEA7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5523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8E01-7DD1-4025-A79F-0D84BA83C008}" type="datetimeFigureOut">
              <a:rPr lang="cs-CZ" smtClean="0"/>
              <a:pPr/>
              <a:t>20.1.2018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4678-5AA8-4277-AEC9-203ED7FEA7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0595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8E01-7DD1-4025-A79F-0D84BA83C008}" type="datetimeFigureOut">
              <a:rPr lang="cs-CZ" smtClean="0"/>
              <a:pPr/>
              <a:t>20.1.2018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4678-5AA8-4277-AEC9-203ED7FEA7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8432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8E01-7DD1-4025-A79F-0D84BA83C008}" type="datetimeFigureOut">
              <a:rPr lang="cs-CZ" smtClean="0"/>
              <a:pPr/>
              <a:t>20.1.2018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4678-5AA8-4277-AEC9-203ED7FEA7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0257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8E01-7DD1-4025-A79F-0D84BA83C008}" type="datetimeFigureOut">
              <a:rPr lang="cs-CZ" smtClean="0"/>
              <a:pPr/>
              <a:t>20.1.2018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4678-5AA8-4277-AEC9-203ED7FEA7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941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8E01-7DD1-4025-A79F-0D84BA83C008}" type="datetimeFigureOut">
              <a:rPr lang="cs-CZ" smtClean="0"/>
              <a:pPr/>
              <a:t>20.1.2018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4678-5AA8-4277-AEC9-203ED7FEA7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3562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028E01-7DD1-4025-A79F-0D84BA83C008}" type="datetimeFigureOut">
              <a:rPr lang="cs-CZ" smtClean="0"/>
              <a:pPr/>
              <a:t>20.1.2018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AB4678-5AA8-4277-AEC9-203ED7FEA7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2294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Freeform: Shape 25">
            <a:extLst>
              <a:ext uri="{FF2B5EF4-FFF2-40B4-BE49-F238E27FC236}">
                <a16:creationId xmlns="" xmlns:a16="http://schemas.microsoft.com/office/drawing/2014/main" id="{9EC0B389-6C5B-4613-955F-777B28DFBA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8AC43696-2597-400A-96DE-C9CA146340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364704"/>
            <a:ext cx="12192001" cy="493296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B8B9CAE-6643-4448-9D61-4A4CFB7D2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8404" y="290751"/>
            <a:ext cx="9755187" cy="2657974"/>
          </a:xfrm>
        </p:spPr>
        <p:txBody>
          <a:bodyPr>
            <a:normAutofit/>
          </a:bodyPr>
          <a:lstStyle/>
          <a:p>
            <a:pPr algn="ctr"/>
            <a:r>
              <a:rPr lang="cs-CZ" sz="7200" dirty="0"/>
              <a:t>Analýza pražské integrované dopravy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18FAA42-101F-4837-8159-5E720299D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403" y="3536910"/>
            <a:ext cx="9755187" cy="1073254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cs-CZ" sz="22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 práce: Michal Studnička</a:t>
            </a:r>
          </a:p>
          <a:p>
            <a:pPr algn="ctr">
              <a:lnSpc>
                <a:spcPct val="110000"/>
              </a:lnSpc>
            </a:pPr>
            <a:r>
              <a:rPr lang="cs-CZ" sz="22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Vedoucí práce: Ing. Jiří Čejka, Ph.D.</a:t>
            </a:r>
          </a:p>
          <a:p>
            <a:pPr algn="ctr">
              <a:lnSpc>
                <a:spcPct val="110000"/>
              </a:lnSpc>
            </a:pPr>
            <a:r>
              <a:rPr lang="cs-CZ" sz="22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Oponent práce: Ing. Martin </a:t>
            </a:r>
            <a:r>
              <a:rPr lang="cs-CZ" sz="22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Stach</a:t>
            </a:r>
          </a:p>
          <a:p>
            <a:pPr algn="ctr">
              <a:lnSpc>
                <a:spcPct val="110000"/>
              </a:lnSpc>
            </a:pPr>
            <a:r>
              <a:rPr lang="cs-CZ" sz="18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České Budějovice, únor 2018</a:t>
            </a:r>
            <a:endParaRPr lang="cs-CZ" sz="1800" cap="none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="" xmlns:a16="http://schemas.microsoft.com/office/drawing/2014/main" id="{8C818C84-7D28-48C1-9D6F-D8D890591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12" y="5239892"/>
            <a:ext cx="1176927" cy="14384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56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DB22EBC-E934-4D22-9FDA-0C7AED9E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500" dirty="0"/>
              <a:t>Hypotéza č. 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E7C23AF-CDEA-4334-8566-7D3E51874C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837766"/>
            <a:ext cx="10394707" cy="1151966"/>
          </a:xfrm>
        </p:spPr>
        <p:txBody>
          <a:bodyPr/>
          <a:lstStyle/>
          <a:p>
            <a:pPr>
              <a:buSzPct val="102000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20 % respondentů vůbec nevyužívají PID. </a:t>
            </a:r>
          </a:p>
          <a:p>
            <a:pPr>
              <a:buSzPct val="102000"/>
            </a:pPr>
            <a:endParaRPr lang="cs-CZ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17DCBBAF-2343-4512-83D9-4ECB3BB94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87" y="4525618"/>
            <a:ext cx="1176927" cy="1438466"/>
          </a:xfrm>
          <a:prstGeom prst="rect">
            <a:avLst/>
          </a:prstGeom>
        </p:spPr>
      </p:pic>
      <p:graphicFrame>
        <p:nvGraphicFramePr>
          <p:cNvPr id="7" name="Graf 6">
            <a:extLst>
              <a:ext uri="{FF2B5EF4-FFF2-40B4-BE49-F238E27FC236}">
                <a16:creationId xmlns="" xmlns:a16="http://schemas.microsoft.com/office/drawing/2014/main" id="{72878696-4F4B-41D6-ACD6-00714AE3496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647124387"/>
              </p:ext>
            </p:extLst>
          </p:nvPr>
        </p:nvGraphicFramePr>
        <p:xfrm>
          <a:off x="2509078" y="2319129"/>
          <a:ext cx="6184348" cy="3313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8823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DB22EBC-E934-4D22-9FDA-0C7AED9E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500" dirty="0"/>
              <a:t>Návrh opatření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E7C23AF-CDEA-4334-8566-7D3E51874C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837766"/>
            <a:ext cx="10394707" cy="1151966"/>
          </a:xfrm>
        </p:spPr>
        <p:txBody>
          <a:bodyPr/>
          <a:lstStyle/>
          <a:p>
            <a:pPr>
              <a:buSzPct val="102000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Z dotazníkového šetření, vlastního pozorování a dedukce</a:t>
            </a:r>
          </a:p>
          <a:p>
            <a:pPr>
              <a:buSzPct val="102000"/>
            </a:pPr>
            <a:endParaRPr lang="cs-CZ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17DCBBAF-2343-4512-83D9-4ECB3BB94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87" y="4525618"/>
            <a:ext cx="1176927" cy="14384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04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měr&#10;&#10;Popis vygenerován s vysokou mírou spolehlivosti">
            <a:extLst>
              <a:ext uri="{FF2B5EF4-FFF2-40B4-BE49-F238E27FC236}">
                <a16:creationId xmlns="" xmlns:a16="http://schemas.microsoft.com/office/drawing/2014/main" id="{76340D8B-1100-434E-90A3-010CEF057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47" y="162871"/>
            <a:ext cx="5655213" cy="619141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8C91854C-3E2E-48DB-ADEA-84A4E435D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87" y="4525618"/>
            <a:ext cx="1176927" cy="14384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20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DB22EBC-E934-4D22-9FDA-0C7AED9E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500" dirty="0"/>
              <a:t>Závěrečné 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E7C23AF-CDEA-4334-8566-7D3E51874C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4039" y="2051221"/>
            <a:ext cx="10394707" cy="2341113"/>
          </a:xfrm>
        </p:spPr>
        <p:txBody>
          <a:bodyPr>
            <a:normAutofit/>
          </a:bodyPr>
          <a:lstStyle/>
          <a:p>
            <a:pPr>
              <a:buSzPct val="102000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Nárůst zájmu MHD před IAD</a:t>
            </a:r>
          </a:p>
          <a:p>
            <a:pPr>
              <a:buSzPct val="102000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Vysoké využití moderních technologií</a:t>
            </a:r>
          </a:p>
          <a:p>
            <a:pPr>
              <a:buSzPct val="102000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Návrh řešení</a:t>
            </a:r>
          </a:p>
          <a:p>
            <a:pPr>
              <a:buSzPct val="102000"/>
            </a:pPr>
            <a:endParaRPr lang="cs-CZ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102000"/>
            </a:pPr>
            <a:endParaRPr lang="cs-CZ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17DCBBAF-2343-4512-83D9-4ECB3BB94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87" y="4525618"/>
            <a:ext cx="1176927" cy="14384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4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DB22EBC-E934-4D22-9FDA-0C7AED9E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500" dirty="0"/>
              <a:t>Otázky vedoucího a oponenta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E7C23AF-CDEA-4334-8566-7D3E51874C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3466" y="2019344"/>
            <a:ext cx="10394707" cy="3096353"/>
          </a:xfrm>
        </p:spPr>
        <p:txBody>
          <a:bodyPr>
            <a:normAutofit/>
          </a:bodyPr>
          <a:lstStyle/>
          <a:p>
            <a:pPr marL="457200" indent="-457200">
              <a:buSzPct val="95000"/>
              <a:buFont typeface="+mj-lt"/>
              <a:buAutoNum type="arabicPeriod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 Jakým způsobem byste zlepšil orientaci cestujících v tarifu PID?</a:t>
            </a:r>
          </a:p>
          <a:p>
            <a:pPr marL="457200" indent="-457200">
              <a:buSzPct val="95000"/>
              <a:buFont typeface="+mj-lt"/>
              <a:buAutoNum type="arabicPeriod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 Z jakých cen vychází pro tvorbu tarifu zřizovatel Dopravního podniku hlavního města Prahy</a:t>
            </a:r>
            <a:r>
              <a:rPr lang="cs-CZ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indent="-457200">
              <a:buSzPct val="95000"/>
              <a:buFont typeface="+mj-lt"/>
              <a:buAutoNum type="arabicPeriod"/>
            </a:pPr>
            <a:r>
              <a:rPr lang="cs-CZ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Byl by v PID vhodný zónově-relační tarif?</a:t>
            </a:r>
          </a:p>
          <a:p>
            <a:pPr marL="457200" indent="-457200">
              <a:buSzPct val="95000"/>
              <a:buFont typeface="+mj-lt"/>
              <a:buAutoNum type="arabicPeriod"/>
            </a:pPr>
            <a:r>
              <a:rPr lang="cs-CZ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Jaký názor máte na poslední etapu rozšiřování PID ve směru na Kladensko v průběhu září 2017, která byla i negativně medializovaná?</a:t>
            </a:r>
            <a:endParaRPr lang="cs-CZ" sz="2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102000"/>
            </a:pPr>
            <a:endParaRPr lang="cs-CZ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17DCBBAF-2343-4512-83D9-4ECB3BB94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87" y="4525618"/>
            <a:ext cx="1176927" cy="14384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38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DB22EBC-E934-4D22-9FDA-0C7AED9EC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32" y="1676400"/>
            <a:ext cx="10396882" cy="1752600"/>
          </a:xfrm>
        </p:spPr>
        <p:txBody>
          <a:bodyPr>
            <a:normAutofit/>
          </a:bodyPr>
          <a:lstStyle/>
          <a:p>
            <a:pPr algn="ctr"/>
            <a:r>
              <a:rPr lang="cs-CZ" sz="4500" dirty="0"/>
              <a:t>Děkuji za pozornost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17DCBBAF-2343-4512-83D9-4ECB3BB94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87" y="4525618"/>
            <a:ext cx="1176927" cy="14384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77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91A8046-455A-4F35-B51D-70933A73A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500" dirty="0"/>
              <a:t>Důvody a motivace pro zvolené téma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EE903AD-2541-4877-A8E9-F47ED34D9C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4431" y="2126737"/>
            <a:ext cx="10394707" cy="3311189"/>
          </a:xfrm>
        </p:spPr>
        <p:txBody>
          <a:bodyPr>
            <a:normAutofit/>
          </a:bodyPr>
          <a:lstStyle/>
          <a:p>
            <a:pPr>
              <a:buSzPct val="102000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Osobní zájem</a:t>
            </a:r>
          </a:p>
          <a:p>
            <a:pPr>
              <a:buSzPct val="102000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Aktuální a zajímavé téma</a:t>
            </a:r>
          </a:p>
          <a:p>
            <a:pPr>
              <a:buSzPct val="102000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Problematika v místě bydliště</a:t>
            </a:r>
          </a:p>
          <a:p>
            <a:pPr marL="0" indent="0">
              <a:buNone/>
            </a:pPr>
            <a:endParaRPr lang="cs-CZ" sz="2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684206F9-87F7-4117-A36F-F7637D3F6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87" y="4525618"/>
            <a:ext cx="1176927" cy="14384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5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91A8046-455A-4F35-B51D-70933A73A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500" dirty="0"/>
              <a:t>Cíl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EE903AD-2541-4877-A8E9-F47ED34D9C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006682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Cílem bakalářské práce je zaměření se na analýzu vybraných systému Pražské integrované dopravy včetně posouzení jejich efektivnosti. V rámci řešení dojde k posouzení standardů integrované dopravy.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684206F9-87F7-4117-A36F-F7637D3F6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87" y="4525618"/>
            <a:ext cx="1176927" cy="14384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57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DB22EBC-E934-4D22-9FDA-0C7AED9E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500" dirty="0"/>
              <a:t>Stanovené hypotézy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E7C23AF-CDEA-4334-8566-7D3E51874C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3311189"/>
          </a:xfrm>
        </p:spPr>
        <p:txBody>
          <a:bodyPr/>
          <a:lstStyle/>
          <a:p>
            <a:pPr marL="457200" indent="-457200">
              <a:buSzPct val="104000"/>
              <a:buFont typeface="+mj-lt"/>
              <a:buAutoNum type="arabicPeriod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Více než polovina respondentů využívá a vlastní pro cestování v rámci PID předplacenou jízdenku, tzv. „Lítačku.“ </a:t>
            </a:r>
          </a:p>
          <a:p>
            <a:pPr marL="457200" indent="-457200">
              <a:buSzPct val="104000"/>
              <a:buFont typeface="+mj-lt"/>
              <a:buAutoNum type="arabicPeriod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60 % respondentů vyhledává dopravní spojení pomocí internetu nebo mobilní aplikace. </a:t>
            </a:r>
          </a:p>
          <a:p>
            <a:pPr marL="457200" indent="-457200">
              <a:buSzPct val="104000"/>
              <a:buFont typeface="+mj-lt"/>
              <a:buAutoNum type="arabicPeriod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20 % respondentů vůbec nevyužívají PID.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17DCBBAF-2343-4512-83D9-4ECB3BB94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87" y="4525618"/>
            <a:ext cx="1176927" cy="14384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61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DB22EBC-E934-4D22-9FDA-0C7AED9EC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5713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cs-CZ" sz="4500" dirty="0"/>
              <a:t>Použité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E7C23AF-CDEA-4334-8566-7D3E51874C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07678"/>
            <a:ext cx="10394707" cy="4002157"/>
          </a:xfrm>
        </p:spPr>
        <p:txBody>
          <a:bodyPr>
            <a:noAutofit/>
          </a:bodyPr>
          <a:lstStyle/>
          <a:p>
            <a:pPr>
              <a:buSzPct val="102000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Teoreticko – metologická část</a:t>
            </a:r>
          </a:p>
          <a:p>
            <a:pPr lvl="1">
              <a:buSzPct val="102000"/>
              <a:buFont typeface="Courier New" panose="02070309020205020404" pitchFamily="49" charset="0"/>
              <a:buChar char="o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Odborná literatura</a:t>
            </a:r>
          </a:p>
          <a:p>
            <a:pPr lvl="1">
              <a:buSzPct val="102000"/>
              <a:buFont typeface="Courier New" panose="02070309020205020404" pitchFamily="49" charset="0"/>
              <a:buChar char="o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Vnitropodnikové brožury</a:t>
            </a:r>
          </a:p>
          <a:p>
            <a:pPr lvl="1">
              <a:buSzPct val="102000"/>
              <a:buFont typeface="Courier New" panose="02070309020205020404" pitchFamily="49" charset="0"/>
              <a:buChar char="o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Konzultace</a:t>
            </a:r>
          </a:p>
          <a:p>
            <a:pPr>
              <a:buSzPct val="102000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Aplikační část</a:t>
            </a:r>
          </a:p>
          <a:p>
            <a:pPr lvl="1">
              <a:buSzPct val="102000"/>
              <a:buFont typeface="Courier New" panose="02070309020205020404" pitchFamily="49" charset="0"/>
              <a:buChar char="o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Pozorování, dedukce</a:t>
            </a:r>
          </a:p>
          <a:p>
            <a:pPr lvl="1">
              <a:buSzPct val="102000"/>
              <a:buFont typeface="Courier New" panose="02070309020205020404" pitchFamily="49" charset="0"/>
              <a:buChar char="o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Dotazníkové šetření</a:t>
            </a:r>
          </a:p>
          <a:p>
            <a:pPr lvl="1">
              <a:buSzPct val="102000"/>
              <a:buFont typeface="Courier New" panose="02070309020205020404" pitchFamily="49" charset="0"/>
              <a:buChar char="o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Webové stránky </a:t>
            </a:r>
            <a:r>
              <a:rPr lang="cs-CZ" sz="22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ROPIDu</a:t>
            </a:r>
            <a:endParaRPr lang="cs-CZ" sz="2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17DCBBAF-2343-4512-83D9-4ECB3BB94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87" y="4525618"/>
            <a:ext cx="1176927" cy="14384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47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DB22EBC-E934-4D22-9FDA-0C7AED9E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500" dirty="0"/>
              <a:t>Dopravní podnik hlavního </a:t>
            </a:r>
            <a:r>
              <a:rPr lang="cs-CZ" sz="4500"/>
              <a:t>města </a:t>
            </a:r>
            <a:r>
              <a:rPr lang="cs-CZ" sz="4500" smtClean="0"/>
              <a:t>Prahy</a:t>
            </a:r>
            <a:endParaRPr lang="cs-CZ" sz="45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E7C23AF-CDEA-4334-8566-7D3E51874C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3311189"/>
          </a:xfrm>
        </p:spPr>
        <p:txBody>
          <a:bodyPr>
            <a:normAutofit/>
          </a:bodyPr>
          <a:lstStyle/>
          <a:p>
            <a:pPr>
              <a:buSzPct val="102000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1897</a:t>
            </a:r>
          </a:p>
          <a:p>
            <a:pPr>
              <a:buSzPct val="102000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Elektrické podniky královského hlavního města Prahy</a:t>
            </a:r>
          </a:p>
          <a:p>
            <a:pPr>
              <a:buSzPct val="102000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1946</a:t>
            </a:r>
          </a:p>
          <a:p>
            <a:pPr>
              <a:buSzPct val="102000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Dopravní podnik hlavního města Prahy</a:t>
            </a:r>
          </a:p>
          <a:p>
            <a:pPr>
              <a:buSzPct val="102000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1991 – akciová společnost</a:t>
            </a:r>
          </a:p>
          <a:p>
            <a:pPr>
              <a:buSzPct val="102000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10 936 zaměstnanců, Vysočany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17DCBBAF-2343-4512-83D9-4ECB3BB94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87" y="4525618"/>
            <a:ext cx="1176927" cy="14384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06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DB22EBC-E934-4D22-9FDA-0C7AED9E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500" dirty="0"/>
              <a:t>Sběr dat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E7C23AF-CDEA-4334-8566-7D3E51874C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0907" y="1526097"/>
            <a:ext cx="10394707" cy="3311189"/>
          </a:xfrm>
        </p:spPr>
        <p:txBody>
          <a:bodyPr/>
          <a:lstStyle/>
          <a:p>
            <a:pPr>
              <a:buSzPct val="102000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Dotazníkové šetření</a:t>
            </a:r>
          </a:p>
          <a:p>
            <a:pPr>
              <a:buSzPct val="102000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100 respondentů</a:t>
            </a:r>
          </a:p>
          <a:p>
            <a:pPr>
              <a:buSzPct val="102000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16 otázek</a:t>
            </a:r>
          </a:p>
          <a:p>
            <a:pPr>
              <a:buSzPct val="102000"/>
            </a:pPr>
            <a:endParaRPr lang="cs-CZ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17DCBBAF-2343-4512-83D9-4ECB3BB94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87" y="4525618"/>
            <a:ext cx="1176927" cy="14384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30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DB22EBC-E934-4D22-9FDA-0C7AED9E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500" dirty="0"/>
              <a:t>Hypotéza č. 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E7C23AF-CDEA-4334-8566-7D3E51874C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1151965"/>
          </a:xfrm>
        </p:spPr>
        <p:txBody>
          <a:bodyPr>
            <a:normAutofit/>
          </a:bodyPr>
          <a:lstStyle/>
          <a:p>
            <a:pPr>
              <a:buSzPct val="102000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Více než polovina respondentů využívá a vlastní pro cestování v rámci PID předplacenou jízdenku, tzv. „Lítačku.“ </a:t>
            </a:r>
          </a:p>
          <a:p>
            <a:pPr>
              <a:buSzPct val="102000"/>
            </a:pPr>
            <a:endParaRPr lang="cs-CZ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17DCBBAF-2343-4512-83D9-4ECB3BB94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87" y="4525618"/>
            <a:ext cx="1176927" cy="1438466"/>
          </a:xfrm>
          <a:prstGeom prst="rect">
            <a:avLst/>
          </a:prstGeom>
        </p:spPr>
      </p:pic>
      <p:graphicFrame>
        <p:nvGraphicFramePr>
          <p:cNvPr id="8" name="Graf 7">
            <a:extLst>
              <a:ext uri="{FF2B5EF4-FFF2-40B4-BE49-F238E27FC236}">
                <a16:creationId xmlns="" xmlns:a16="http://schemas.microsoft.com/office/drawing/2014/main" id="{866383A7-C1BF-4A1C-8651-E081675763F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063638200"/>
              </p:ext>
            </p:extLst>
          </p:nvPr>
        </p:nvGraphicFramePr>
        <p:xfrm>
          <a:off x="2446338" y="2655296"/>
          <a:ext cx="5997576" cy="2972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5266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DB22EBC-E934-4D22-9FDA-0C7AED9E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500" dirty="0"/>
              <a:t>Hypotéza č. 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E7C23AF-CDEA-4334-8566-7D3E51874C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521679"/>
            <a:ext cx="10394707" cy="1591235"/>
          </a:xfrm>
        </p:spPr>
        <p:txBody>
          <a:bodyPr/>
          <a:lstStyle/>
          <a:p>
            <a:pPr>
              <a:buSzPct val="102000"/>
            </a:pPr>
            <a:r>
              <a:rPr lang="cs-CZ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60 % respondentů vyhledává dopravní spojení pomocí internetu nebo mobilní aplikace. </a:t>
            </a:r>
          </a:p>
          <a:p>
            <a:pPr>
              <a:buSzPct val="102000"/>
            </a:pPr>
            <a:endParaRPr lang="cs-CZ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17DCBBAF-2343-4512-83D9-4ECB3BB94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87" y="4525618"/>
            <a:ext cx="1176927" cy="1438466"/>
          </a:xfrm>
          <a:prstGeom prst="rect">
            <a:avLst/>
          </a:prstGeom>
        </p:spPr>
      </p:pic>
      <p:graphicFrame>
        <p:nvGraphicFramePr>
          <p:cNvPr id="10" name="Graf 9">
            <a:extLst>
              <a:ext uri="{FF2B5EF4-FFF2-40B4-BE49-F238E27FC236}">
                <a16:creationId xmlns="" xmlns:a16="http://schemas.microsoft.com/office/drawing/2014/main" id="{9BF87F33-E0F4-4A91-B5D2-342D3E2712F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16979254"/>
              </p:ext>
            </p:extLst>
          </p:nvPr>
        </p:nvGraphicFramePr>
        <p:xfrm>
          <a:off x="2460625" y="2317297"/>
          <a:ext cx="6240463" cy="332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0596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Hlavní událos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lavní událos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avní událos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174</TotalTime>
  <Words>319</Words>
  <Application>Microsoft Office PowerPoint</Application>
  <PresentationFormat>Vlastní</PresentationFormat>
  <Paragraphs>57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Hlavní událost</vt:lpstr>
      <vt:lpstr>Analýza pražské integrované dopravy</vt:lpstr>
      <vt:lpstr>Důvody a motivace pro zvolené téma</vt:lpstr>
      <vt:lpstr>Cíl práce</vt:lpstr>
      <vt:lpstr>Stanovené hypotézy</vt:lpstr>
      <vt:lpstr>Použité metody</vt:lpstr>
      <vt:lpstr>Dopravní podnik hlavního města Prahy</vt:lpstr>
      <vt:lpstr>Sběr dat</vt:lpstr>
      <vt:lpstr>Hypotéza č. 1</vt:lpstr>
      <vt:lpstr>Hypotéza č. 2</vt:lpstr>
      <vt:lpstr>Hypotéza č. 3</vt:lpstr>
      <vt:lpstr>Návrh opatření</vt:lpstr>
      <vt:lpstr>Snímek 12</vt:lpstr>
      <vt:lpstr>Závěrečné shrnutí</vt:lpstr>
      <vt:lpstr>Otázky vedoucího a oponenta práce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Studnička</dc:creator>
  <cp:lastModifiedBy>Studnickovi</cp:lastModifiedBy>
  <cp:revision>17</cp:revision>
  <dcterms:created xsi:type="dcterms:W3CDTF">2018-01-12T10:02:17Z</dcterms:created>
  <dcterms:modified xsi:type="dcterms:W3CDTF">2018-01-20T09:59:10Z</dcterms:modified>
</cp:coreProperties>
</file>