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94" r:id="rId1"/>
  </p:sldMasterIdLst>
  <p:sldIdLst>
    <p:sldId id="256" r:id="rId2"/>
    <p:sldId id="258" r:id="rId3"/>
    <p:sldId id="257" r:id="rId4"/>
    <p:sldId id="259" r:id="rId5"/>
    <p:sldId id="260" r:id="rId6"/>
    <p:sldId id="262" r:id="rId7"/>
    <p:sldId id="263" r:id="rId8"/>
    <p:sldId id="264" r:id="rId9"/>
    <p:sldId id="267" r:id="rId10"/>
    <p:sldId id="268" r:id="rId11"/>
    <p:sldId id="269" r:id="rId12"/>
    <p:sldId id="270" r:id="rId13"/>
    <p:sldId id="266" r:id="rId14"/>
    <p:sldId id="265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54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4930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0259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10105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0367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67674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5034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7586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766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2823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510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1510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1/21/2018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5919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1/21/2018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6072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1/21/2018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4828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430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5211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5828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5" r:id="rId1"/>
    <p:sldLayoutId id="2147483996" r:id="rId2"/>
    <p:sldLayoutId id="2147483997" r:id="rId3"/>
    <p:sldLayoutId id="2147483998" r:id="rId4"/>
    <p:sldLayoutId id="2147483999" r:id="rId5"/>
    <p:sldLayoutId id="2147484000" r:id="rId6"/>
    <p:sldLayoutId id="2147484001" r:id="rId7"/>
    <p:sldLayoutId id="2147484002" r:id="rId8"/>
    <p:sldLayoutId id="2147484003" r:id="rId9"/>
    <p:sldLayoutId id="2147484004" r:id="rId10"/>
    <p:sldLayoutId id="2147484005" r:id="rId11"/>
    <p:sldLayoutId id="2147484006" r:id="rId12"/>
    <p:sldLayoutId id="2147484007" r:id="rId13"/>
    <p:sldLayoutId id="2147484008" r:id="rId14"/>
    <p:sldLayoutId id="2147484009" r:id="rId15"/>
    <p:sldLayoutId id="2147484010" r:id="rId1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2813" y="342901"/>
            <a:ext cx="9793287" cy="1422400"/>
          </a:xfrm>
        </p:spPr>
        <p:txBody>
          <a:bodyPr>
            <a:noAutofit/>
          </a:bodyPr>
          <a:lstStyle/>
          <a:p>
            <a:r>
              <a:rPr lang="cs-CZ" sz="4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Vysoká škola technická a ekonomická v Českých Budějovicích </a:t>
            </a:r>
            <a:endParaRPr lang="cs-CZ" sz="4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9094787" cy="1686921"/>
          </a:xfrm>
        </p:spPr>
        <p:txBody>
          <a:bodyPr>
            <a:noAutofit/>
          </a:bodyPr>
          <a:lstStyle/>
          <a:p>
            <a:pPr algn="just"/>
            <a:r>
              <a:rPr lang="cs-CZ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Autorka bakalářské práce: Kateřina Brousková</a:t>
            </a:r>
          </a:p>
          <a:p>
            <a:pPr algn="just"/>
            <a:r>
              <a:rPr lang="cs-CZ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Vedoucí </a:t>
            </a:r>
            <a:r>
              <a:rPr lang="cs-CZ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bakalářské</a:t>
            </a:r>
            <a:r>
              <a:rPr lang="cs-CZ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práce: Ing. Vladimír Ľupták, PhD.</a:t>
            </a:r>
          </a:p>
          <a:p>
            <a:pPr algn="just"/>
            <a:r>
              <a:rPr lang="cs-CZ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Oponent bakalářské </a:t>
            </a:r>
            <a:r>
              <a:rPr lang="cs-CZ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práce: Ing. Jaroslav Pospíšil, Ph.D</a:t>
            </a:r>
            <a:r>
              <a:rPr lang="cs-CZ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algn="just"/>
            <a:r>
              <a:rPr lang="cs-CZ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České Budějovice, únor 2018</a:t>
            </a:r>
            <a:endParaRPr lang="cs-CZ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" name="Obrázek 5" descr="Obsah obrázku klipart&#10;&#10;Popis vygenerován s vysokou mírou spolehlivosti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8508" y="342901"/>
            <a:ext cx="1496104" cy="1496104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8" name="Nadpis 1"/>
          <p:cNvSpPr txBox="1">
            <a:spLocks/>
          </p:cNvSpPr>
          <p:nvPr/>
        </p:nvSpPr>
        <p:spPr>
          <a:xfrm>
            <a:off x="2150268" y="2750640"/>
            <a:ext cx="9793287" cy="1422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cs-CZ" sz="4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Analýza bezpečnostních prvků v silniční osobní dopravě</a:t>
            </a:r>
            <a:endParaRPr lang="cs-CZ" sz="4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2960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Výstražné signalizační zařízení Rail-flash poprvé na železničním přejezdu na Slovensku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9212" y="2133600"/>
            <a:ext cx="3913188" cy="3454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 descr="0100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4677" y="2133600"/>
            <a:ext cx="4559935" cy="345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ovéPole 5"/>
          <p:cNvSpPr txBox="1"/>
          <p:nvPr/>
        </p:nvSpPr>
        <p:spPr>
          <a:xfrm>
            <a:off x="2589212" y="5703501"/>
            <a:ext cx="35941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Obr. 3 – </a:t>
            </a:r>
            <a:r>
              <a:rPr lang="cs-CZ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Systém </a:t>
            </a:r>
            <a:r>
              <a:rPr lang="cs-CZ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Rail</a:t>
            </a:r>
            <a:r>
              <a:rPr lang="cs-CZ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- </a:t>
            </a:r>
            <a:r>
              <a:rPr lang="cs-CZ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flash</a:t>
            </a:r>
            <a:endParaRPr lang="cs-CZ" sz="2000" dirty="0">
              <a:solidFill>
                <a:schemeClr val="tx1">
                  <a:lumMod val="75000"/>
                  <a:lumOff val="2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6944677" y="5703501"/>
            <a:ext cx="50822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Obr. 4 - </a:t>
            </a:r>
            <a:r>
              <a:rPr lang="cs-CZ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Zdvihací zábrana na železničním přejezdu</a:t>
            </a:r>
          </a:p>
        </p:txBody>
      </p:sp>
    </p:spTree>
    <p:extLst>
      <p:ext uri="{BB962C8B-B14F-4D97-AF65-F5344CB8AC3E}">
        <p14:creationId xmlns:p14="http://schemas.microsoft.com/office/powerpoint/2010/main" val="1701499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https://www.babyandgo.cz/fotky49964/fotos/_vyrp11_10898023710110U1_2018_maxicosi_carseat_toddlercarseat_axissfixair_black_nomadblack_builtinairbag_front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9212" y="1803400"/>
            <a:ext cx="3011488" cy="3777622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00737" y="1838011"/>
            <a:ext cx="5404247" cy="3777622"/>
          </a:xfrm>
          <a:prstGeom prst="rect">
            <a:avLst/>
          </a:prstGeom>
        </p:spPr>
      </p:pic>
      <p:sp>
        <p:nvSpPr>
          <p:cNvPr id="8" name="TextovéPole 7"/>
          <p:cNvSpPr txBox="1"/>
          <p:nvPr/>
        </p:nvSpPr>
        <p:spPr>
          <a:xfrm>
            <a:off x="2432049" y="5627077"/>
            <a:ext cx="34686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Obr. 5 - </a:t>
            </a:r>
            <a:r>
              <a:rPr lang="cs-CZ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Dětská autosedačka s integrovaným airbagem</a:t>
            </a:r>
          </a:p>
          <a:p>
            <a:endParaRPr lang="cs-CZ" sz="2000" dirty="0">
              <a:solidFill>
                <a:schemeClr val="tx1">
                  <a:lumMod val="75000"/>
                  <a:lumOff val="2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6400800" y="6235700"/>
            <a:ext cx="4102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5900736" y="5615633"/>
            <a:ext cx="57959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Obr. 6 - Airbag </a:t>
            </a:r>
            <a:r>
              <a:rPr lang="cs-CZ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 cestující na zadních sedadlech</a:t>
            </a:r>
          </a:p>
          <a:p>
            <a:endParaRPr lang="cs-CZ" sz="2000" dirty="0">
              <a:solidFill>
                <a:schemeClr val="tx1">
                  <a:lumMod val="75000"/>
                  <a:lumOff val="2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4014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Výsledek obrázku pro přechod pro chodce diody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9212" y="2133600"/>
            <a:ext cx="4522788" cy="3777622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Zástupný symbol pro obsah 4" descr="Související obrázek"/>
          <p:cNvPicPr>
            <a:picLocks noGrp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384964" y="2133600"/>
            <a:ext cx="4349836" cy="3777622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ovéPole 6"/>
          <p:cNvSpPr txBox="1"/>
          <p:nvPr/>
        </p:nvSpPr>
        <p:spPr>
          <a:xfrm>
            <a:off x="2589212" y="5955156"/>
            <a:ext cx="42433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Obr. 7 – Osvětlení přechodu </a:t>
            </a:r>
            <a:endParaRPr lang="cs-CZ" sz="2000" dirty="0">
              <a:solidFill>
                <a:schemeClr val="tx1">
                  <a:lumMod val="75000"/>
                  <a:lumOff val="2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7257964" y="5985934"/>
            <a:ext cx="37148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Obr. 8 – Informační radar </a:t>
            </a:r>
            <a:endParaRPr lang="cs-CZ" sz="2000" dirty="0">
              <a:solidFill>
                <a:schemeClr val="tx1">
                  <a:lumMod val="75000"/>
                  <a:lumOff val="2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7944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64286" y="2838672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cs-CZ" sz="4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Děkuji za pozornost </a:t>
            </a:r>
            <a:endParaRPr lang="cs-CZ" sz="4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0275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Otázky oponenta</a:t>
            </a:r>
            <a:endParaRPr lang="cs-CZ" sz="4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Jaké matematické metody jste použila při verifikaci práce a zjištěných výsledků</a:t>
            </a:r>
            <a:r>
              <a:rPr lang="cs-CZ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</a:p>
          <a:p>
            <a:pPr algn="just"/>
            <a:endParaRPr lang="cs-CZ" sz="2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cs-CZ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Jaké </a:t>
            </a:r>
            <a:r>
              <a:rPr lang="cs-CZ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nové </a:t>
            </a:r>
            <a:r>
              <a:rPr lang="cs-CZ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technicko-technologické</a:t>
            </a:r>
            <a:r>
              <a:rPr lang="cs-CZ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prvky jste navrhla pro splnění cíle práce? </a:t>
            </a:r>
          </a:p>
        </p:txBody>
      </p:sp>
    </p:spTree>
    <p:extLst>
      <p:ext uri="{BB962C8B-B14F-4D97-AF65-F5344CB8AC3E}">
        <p14:creationId xmlns:p14="http://schemas.microsoft.com/office/powerpoint/2010/main" val="233350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4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Motivace a důvody k řešení daného problémů</a:t>
            </a:r>
            <a:endParaRPr lang="cs-CZ" sz="4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cs-CZ" sz="2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cs-CZ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Bezpečnost na prvním </a:t>
            </a:r>
            <a:r>
              <a:rPr lang="cs-CZ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místě</a:t>
            </a:r>
          </a:p>
          <a:p>
            <a:pPr marL="0" indent="0" algn="just">
              <a:buNone/>
            </a:pPr>
            <a:endParaRPr lang="cs-CZ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cs-CZ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Osobní zájem </a:t>
            </a:r>
          </a:p>
          <a:p>
            <a:pPr algn="just"/>
            <a:endParaRPr lang="cs-CZ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cs-CZ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Zajímavé téma</a:t>
            </a:r>
          </a:p>
          <a:p>
            <a:pPr algn="just"/>
            <a:endParaRPr lang="cs-CZ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endParaRPr lang="cs-CZ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endParaRPr lang="cs-CZ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5071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Cíl práce</a:t>
            </a:r>
            <a:endParaRPr lang="cs-CZ" sz="4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cs-CZ" sz="2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cs-CZ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Cílem </a:t>
            </a:r>
            <a:r>
              <a:rPr lang="cs-CZ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bakalářské práce je komplexní analýza bezpečnostních prvků v silniční dopravě, s návrhem </a:t>
            </a:r>
            <a:r>
              <a:rPr lang="cs-CZ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technicko-technologických </a:t>
            </a:r>
            <a:r>
              <a:rPr lang="cs-CZ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bezpečnostních prvků v kontextu zvýšení bezpečnosti v silniční dopravě.</a:t>
            </a:r>
          </a:p>
          <a:p>
            <a:pPr algn="just"/>
            <a:endParaRPr lang="cs-CZ" sz="2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4153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Výzkumný problém </a:t>
            </a:r>
            <a:endParaRPr lang="cs-CZ" sz="4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cs-CZ" sz="21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cs-CZ" sz="2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cs-CZ"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 Jsou starší automobily považovány za bezpečné, a co hraje roli při koupi automobilu, případně jaké bezpečnostní prvky by měly být minimálně jeho součástí?</a:t>
            </a:r>
          </a:p>
          <a:p>
            <a:pPr algn="just"/>
            <a:endParaRPr lang="cs-CZ" sz="21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endParaRPr lang="cs-CZ" sz="21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cs-CZ" sz="2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cs-CZ"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Používají řidiči bezpečnostní pásy, a jakým dalším činnostem se věnují při řízení automobilu?</a:t>
            </a:r>
          </a:p>
          <a:p>
            <a:pPr algn="just"/>
            <a:endParaRPr lang="cs-CZ" sz="21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9846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Metodika práce</a:t>
            </a:r>
            <a:endParaRPr lang="cs-CZ" sz="4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cs-CZ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cs-CZ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Metoda sběru </a:t>
            </a:r>
            <a:r>
              <a:rPr lang="cs-CZ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dat</a:t>
            </a:r>
          </a:p>
          <a:p>
            <a:pPr algn="just"/>
            <a:endParaRPr lang="cs-CZ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cs-CZ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Dotazníkové šetření</a:t>
            </a:r>
          </a:p>
          <a:p>
            <a:pPr algn="just"/>
            <a:endParaRPr lang="cs-CZ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endParaRPr lang="cs-CZ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5579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5" y="390747"/>
            <a:ext cx="8911687" cy="1280890"/>
          </a:xfrm>
        </p:spPr>
        <p:txBody>
          <a:bodyPr>
            <a:noAutofit/>
          </a:bodyPr>
          <a:lstStyle/>
          <a:p>
            <a:pPr algn="ctr"/>
            <a:r>
              <a:rPr lang="cs-CZ" sz="4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Dosažené výsledky </a:t>
            </a:r>
            <a:br>
              <a:rPr lang="cs-CZ" sz="4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cs-CZ" sz="4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otázka č.1</a:t>
            </a:r>
            <a:br>
              <a:rPr lang="cs-CZ" sz="4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cs-CZ" sz="4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92925" y="1557337"/>
            <a:ext cx="9240838" cy="5043488"/>
          </a:xfrm>
        </p:spPr>
        <p:txBody>
          <a:bodyPr>
            <a:noAutofit/>
          </a:bodyPr>
          <a:lstStyle/>
          <a:p>
            <a:pPr algn="just"/>
            <a:r>
              <a:rPr lang="cs-CZ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Necítí se bezpečně</a:t>
            </a:r>
          </a:p>
          <a:p>
            <a:pPr algn="just"/>
            <a:endParaRPr lang="cs-CZ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cs-CZ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Cena </a:t>
            </a:r>
          </a:p>
          <a:p>
            <a:pPr algn="just"/>
            <a:r>
              <a:rPr lang="cs-CZ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Spotřeba</a:t>
            </a:r>
          </a:p>
          <a:p>
            <a:pPr algn="just"/>
            <a:r>
              <a:rPr lang="cs-CZ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Najeté kilometry</a:t>
            </a:r>
          </a:p>
          <a:p>
            <a:pPr algn="just"/>
            <a:r>
              <a:rPr lang="cs-CZ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Bezpečnostní prvky</a:t>
            </a:r>
          </a:p>
          <a:p>
            <a:pPr algn="just"/>
            <a:endParaRPr lang="cs-CZ" sz="2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cs-CZ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ABS</a:t>
            </a:r>
          </a:p>
          <a:p>
            <a:pPr algn="just"/>
            <a:r>
              <a:rPr lang="cs-CZ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Systém hlídání mrtvého úhlu</a:t>
            </a:r>
          </a:p>
          <a:p>
            <a:pPr algn="just"/>
            <a:r>
              <a:rPr lang="cs-CZ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ESP </a:t>
            </a:r>
          </a:p>
          <a:p>
            <a:pPr algn="just"/>
            <a:r>
              <a:rPr lang="cs-CZ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Systém nočního vidění</a:t>
            </a:r>
          </a:p>
          <a:p>
            <a:pPr algn="just"/>
            <a:r>
              <a:rPr lang="cs-CZ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Systém sledování bdělosti řidiče</a:t>
            </a:r>
          </a:p>
          <a:p>
            <a:pPr algn="just"/>
            <a:endParaRPr lang="cs-CZ" sz="2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endParaRPr lang="cs-CZ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1862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5" y="381223"/>
            <a:ext cx="8911687" cy="1280890"/>
          </a:xfrm>
        </p:spPr>
        <p:txBody>
          <a:bodyPr>
            <a:noAutofit/>
          </a:bodyPr>
          <a:lstStyle/>
          <a:p>
            <a:pPr algn="ctr"/>
            <a:r>
              <a:rPr lang="cs-CZ" sz="4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Dosažené výsledky </a:t>
            </a:r>
            <a:br>
              <a:rPr lang="cs-CZ" sz="4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cs-CZ" sz="4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otázka </a:t>
            </a:r>
            <a:r>
              <a:rPr lang="cs-CZ" sz="4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č.2</a:t>
            </a:r>
            <a:r>
              <a:rPr lang="cs-CZ" sz="4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cs-CZ" sz="4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sz="2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cs-CZ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Používají bezpečnostní pásy</a:t>
            </a:r>
          </a:p>
          <a:p>
            <a:endParaRPr lang="cs-CZ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cs-CZ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Mobilní telefon</a:t>
            </a:r>
          </a:p>
          <a:p>
            <a:r>
              <a:rPr lang="cs-CZ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Jídlo a pití </a:t>
            </a:r>
          </a:p>
          <a:p>
            <a:r>
              <a:rPr lang="cs-CZ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Kouření cigaret</a:t>
            </a:r>
          </a:p>
          <a:p>
            <a:endParaRPr lang="cs-CZ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cs-CZ" sz="2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2853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Návrhy opatření</a:t>
            </a:r>
            <a:endParaRPr lang="cs-CZ" sz="4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Bezpečnostní pásy s integrovaným airbagem</a:t>
            </a:r>
          </a:p>
          <a:p>
            <a:pPr algn="just"/>
            <a:r>
              <a:rPr lang="cs-CZ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Aktivní příčný práh</a:t>
            </a:r>
          </a:p>
          <a:p>
            <a:pPr algn="just"/>
            <a:r>
              <a:rPr lang="cs-CZ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Systém </a:t>
            </a:r>
            <a:r>
              <a:rPr lang="cs-CZ" sz="2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Rail</a:t>
            </a:r>
            <a:r>
              <a:rPr lang="cs-CZ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- </a:t>
            </a:r>
            <a:r>
              <a:rPr lang="cs-CZ" sz="2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flash</a:t>
            </a:r>
            <a:endParaRPr lang="cs-CZ" sz="2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cs-CZ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Zdvihací zábrana na železničním přejezdu</a:t>
            </a:r>
          </a:p>
          <a:p>
            <a:pPr algn="just"/>
            <a:r>
              <a:rPr lang="cs-CZ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Dětská autosedačka s integrovaným airbagem</a:t>
            </a:r>
          </a:p>
          <a:p>
            <a:pPr algn="just"/>
            <a:r>
              <a:rPr lang="cs-CZ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Airbagy pro cestující na zadních sedadlech</a:t>
            </a:r>
          </a:p>
          <a:p>
            <a:pPr algn="just"/>
            <a:r>
              <a:rPr lang="cs-CZ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Osvětlení přechodů</a:t>
            </a:r>
          </a:p>
          <a:p>
            <a:pPr algn="just"/>
            <a:r>
              <a:rPr lang="cs-CZ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Více informačních radarů </a:t>
            </a:r>
          </a:p>
          <a:p>
            <a:pPr algn="just"/>
            <a:r>
              <a:rPr lang="cs-CZ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Alkohol – </a:t>
            </a:r>
            <a:r>
              <a:rPr lang="cs-CZ" sz="2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lock</a:t>
            </a:r>
            <a:r>
              <a:rPr lang="cs-CZ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systém</a:t>
            </a:r>
          </a:p>
          <a:p>
            <a:pPr algn="just"/>
            <a:endParaRPr lang="cs-CZ" sz="2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0828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Ford Mondeo 2013 dostane airbagy integrované do bezpečnostních pásů - 10 -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9211" y="2133600"/>
            <a:ext cx="4283075" cy="3276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 descr="Řidiči v Plzni pozor: Chystá se na vás aktivní zpomalovací práh!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1200" y="2133600"/>
            <a:ext cx="4254499" cy="32766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ovéPole 5"/>
          <p:cNvSpPr txBox="1"/>
          <p:nvPr/>
        </p:nvSpPr>
        <p:spPr>
          <a:xfrm>
            <a:off x="2589211" y="5638800"/>
            <a:ext cx="3403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Obr. 1 – Bezpečnostní pás s integrovaným airbagem</a:t>
            </a:r>
            <a:endParaRPr lang="cs-CZ" sz="2000" dirty="0">
              <a:solidFill>
                <a:schemeClr val="tx1">
                  <a:lumMod val="75000"/>
                  <a:lumOff val="2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7061200" y="5638800"/>
            <a:ext cx="330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Obr. 2 – Aktivní příčný práh</a:t>
            </a:r>
            <a:endParaRPr lang="cs-CZ" sz="2000" dirty="0">
              <a:solidFill>
                <a:schemeClr val="tx1">
                  <a:lumMod val="75000"/>
                  <a:lumOff val="2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3247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ébla">
  <a:themeElements>
    <a:clrScheme name="Stébla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Stébl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tébl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3133</TotalTime>
  <Words>252</Words>
  <Application>Microsoft Office PowerPoint</Application>
  <PresentationFormat>Širokoúhlá obrazovka</PresentationFormat>
  <Paragraphs>71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9" baseType="lpstr">
      <vt:lpstr>Arial</vt:lpstr>
      <vt:lpstr>Century Gothic</vt:lpstr>
      <vt:lpstr>Tahoma</vt:lpstr>
      <vt:lpstr>Wingdings 3</vt:lpstr>
      <vt:lpstr>Stébla</vt:lpstr>
      <vt:lpstr>Vysoká škola technická a ekonomická v Českých Budějovicích </vt:lpstr>
      <vt:lpstr>Motivace a důvody k řešení daného problémů</vt:lpstr>
      <vt:lpstr>Cíl práce</vt:lpstr>
      <vt:lpstr>Výzkumný problém </vt:lpstr>
      <vt:lpstr>Metodika práce</vt:lpstr>
      <vt:lpstr>Dosažené výsledky  otázka č.1 </vt:lpstr>
      <vt:lpstr>Dosažené výsledky  otázka č.2 </vt:lpstr>
      <vt:lpstr>Návrhy opatření</vt:lpstr>
      <vt:lpstr>Prezentace aplikace PowerPoint</vt:lpstr>
      <vt:lpstr>Prezentace aplikace PowerPoint</vt:lpstr>
      <vt:lpstr>Prezentace aplikace PowerPoint</vt:lpstr>
      <vt:lpstr>Prezentace aplikace PowerPoint</vt:lpstr>
      <vt:lpstr>Děkuji za pozornost </vt:lpstr>
      <vt:lpstr>Otázky oponenta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Vysoká škola technická a ekonomická v Českých Budějovicích</dc:title>
  <dc:creator>Kateřina Brousková</dc:creator>
  <cp:lastModifiedBy>Kateřina Brousková</cp:lastModifiedBy>
  <cp:revision>47</cp:revision>
  <dcterms:created xsi:type="dcterms:W3CDTF">2018-01-17T13:20:35Z</dcterms:created>
  <dcterms:modified xsi:type="dcterms:W3CDTF">2018-01-21T19:33:41Z</dcterms:modified>
</cp:coreProperties>
</file>