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8" r:id="rId4"/>
    <p:sldId id="259" r:id="rId5"/>
    <p:sldId id="260" r:id="rId6"/>
    <p:sldId id="261" r:id="rId7"/>
    <p:sldId id="263" r:id="rId8"/>
    <p:sldId id="264" r:id="rId9"/>
    <p:sldId id="269" r:id="rId10"/>
    <p:sldId id="266" r:id="rId11"/>
    <p:sldId id="267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>
        <p:scale>
          <a:sx n="80" d="100"/>
          <a:sy n="80" d="100"/>
        </p:scale>
        <p:origin x="-1062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6208935-5621-4A88-A288-E190175BAEB7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80F49FE-8343-414B-BB0E-CAE89BC89F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8935-5621-4A88-A288-E190175BAEB7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49FE-8343-414B-BB0E-CAE89BC89F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8935-5621-4A88-A288-E190175BAEB7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49FE-8343-414B-BB0E-CAE89BC89F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208935-5621-4A88-A288-E190175BAEB7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0F49FE-8343-414B-BB0E-CAE89BC89F6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6208935-5621-4A88-A288-E190175BAEB7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80F49FE-8343-414B-BB0E-CAE89BC89F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8935-5621-4A88-A288-E190175BAEB7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49FE-8343-414B-BB0E-CAE89BC89F6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8935-5621-4A88-A288-E190175BAEB7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49FE-8343-414B-BB0E-CAE89BC89F6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208935-5621-4A88-A288-E190175BAEB7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0F49FE-8343-414B-BB0E-CAE89BC89F6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8935-5621-4A88-A288-E190175BAEB7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F49FE-8343-414B-BB0E-CAE89BC89F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208935-5621-4A88-A288-E190175BAEB7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0F49FE-8343-414B-BB0E-CAE89BC89F6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208935-5621-4A88-A288-E190175BAEB7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0F49FE-8343-414B-BB0E-CAE89BC89F6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208935-5621-4A88-A288-E190175BAEB7}" type="datetimeFigureOut">
              <a:rPr lang="cs-CZ" smtClean="0"/>
              <a:pPr/>
              <a:t>21.1.2018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80F49FE-8343-414B-BB0E-CAE89BC89F6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0"/>
            <a:ext cx="5472608" cy="270892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cs typeface="Arial" panose="020B0604020202020204" pitchFamily="34" charset="0"/>
              </a:rPr>
              <a:t>  Návrh organizace dopravy v dané lokalitě</a:t>
            </a:r>
            <a:endParaRPr lang="cs-CZ" sz="4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1760" y="5013176"/>
            <a:ext cx="5732173" cy="1368152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Autor bakalářské práce : Jakub Smejkal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Vedoucí bakalářské práce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: Ing. Ladislav Bartuška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Oponent bakalářské práce :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Ing. Marek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Kocánek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České Budějovice, únor 2018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Kuba\Desktop\Logo_Vš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6672"/>
            <a:ext cx="203129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65937" y="3038113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 v Českých Budějovicích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5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6612" y="1268760"/>
            <a:ext cx="8424936" cy="1368152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/>
              <a:t>Děkuji za pozornost.</a:t>
            </a:r>
            <a:endParaRPr lang="cs-CZ" sz="5400" dirty="0"/>
          </a:p>
        </p:txBody>
      </p:sp>
      <p:pic>
        <p:nvPicPr>
          <p:cNvPr id="5" name="Picture 2" descr="C:\Users\Kuba\Desktop\Logo_Vš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432" y="3266296"/>
            <a:ext cx="203129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5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1368152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/>
              <a:t>Dotazy oponenta práce</a:t>
            </a:r>
            <a:endParaRPr lang="cs-CZ" sz="5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59632" y="19168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15616" y="2286164"/>
            <a:ext cx="7272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práci byly navrženy zajímavé změny pro zlepšení dané problematiky (vytvoření přechodů s 3D efektem, změna dopravního značení, vytvoření jednosměrné komunikace,..). Přemýšlel jste o tom, že byste mohl některé z nich zkonzultovat například s Odborem dopravy města Pelhřimov a zjistit tak, zdali by se mohla daná opatření aplikovat do praxe? </a:t>
            </a:r>
          </a:p>
        </p:txBody>
      </p:sp>
    </p:spTree>
    <p:extLst>
      <p:ext uri="{BB962C8B-B14F-4D97-AF65-F5344CB8AC3E}">
        <p14:creationId xmlns:p14="http://schemas.microsoft.com/office/powerpoint/2010/main" val="42321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1224136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/>
              <a:t>Cíl práce</a:t>
            </a:r>
            <a:endParaRPr lang="cs-CZ" sz="5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2348880"/>
            <a:ext cx="79928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Cílem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bakalářské práce je zanalyzovat bezpečnost a plynulost dopravy v Nádražní ulici a v přilehlých ulicích ve městě Pelhřimov.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teoretické části budou uvedeny základní pojmy a náležitosti týkající se dané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problematiky. V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aplikační části bude analyzována doprava na zmíněném úseku silniční sítě a navrženo případné dopravní opatření v podobě změny organizace dopravy ve sledované oblasti.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58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 smtClean="0"/>
              <a:t>Metodika práce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259632" y="1600200"/>
            <a:ext cx="6665168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r>
              <a:rPr lang="cs-CZ" b="1" dirty="0">
                <a:latin typeface="Arial" pitchFamily="34" charset="0"/>
                <a:cs typeface="Arial" pitchFamily="34" charset="0"/>
              </a:rPr>
              <a:t>Aplikační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část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Popis současného stavu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Metoda pozorování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Dopravní průzkum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Vyhodnocení</a:t>
            </a:r>
          </a:p>
        </p:txBody>
      </p:sp>
    </p:spTree>
    <p:extLst>
      <p:ext uri="{BB962C8B-B14F-4D97-AF65-F5344CB8AC3E}">
        <p14:creationId xmlns:p14="http://schemas.microsoft.com/office/powerpoint/2010/main" val="39925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1293322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/>
              <a:t>Současný stav</a:t>
            </a:r>
            <a:endParaRPr lang="cs-CZ" sz="5400" dirty="0"/>
          </a:p>
        </p:txBody>
      </p:sp>
      <p:pic>
        <p:nvPicPr>
          <p:cNvPr id="5" name="Obrázek 4" descr="C:\Users\Kuba\Desktop\vše kolem BAKALARKY\moje\současný stav - foto\IMG_20170731_12464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9" t="4082" r="15216" b="16680"/>
          <a:stretch/>
        </p:blipFill>
        <p:spPr bwMode="auto">
          <a:xfrm>
            <a:off x="4756690" y="3849939"/>
            <a:ext cx="3816424" cy="2302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 descr="C:\Users\Kuba\Desktop\vše kolem BAKALARKY\moje\současný stav - foto\nadr-krem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/>
          <a:stretch/>
        </p:blipFill>
        <p:spPr bwMode="auto">
          <a:xfrm>
            <a:off x="4761764" y="1628799"/>
            <a:ext cx="3816424" cy="2221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56184" y="3723735"/>
            <a:ext cx="3931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Nedostatky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Nebezpečná komunikace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Nevhodné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parkování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vozidel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Zabraňuje plynulosti provozu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Zastavování vozidel zásobování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Zpomaluje provoz vozidel MHD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27582" y="1481962"/>
            <a:ext cx="245612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Nachází se zde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Obchody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Kanceláře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Finanční úřad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Škola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Restaurace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Bytové jednotky</a:t>
            </a:r>
          </a:p>
        </p:txBody>
      </p:sp>
    </p:spTree>
    <p:extLst>
      <p:ext uri="{BB962C8B-B14F-4D97-AF65-F5344CB8AC3E}">
        <p14:creationId xmlns:p14="http://schemas.microsoft.com/office/powerpoint/2010/main" val="22921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1368152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/>
              <a:t>Dopravní průzkum</a:t>
            </a:r>
            <a:endParaRPr lang="cs-CZ" sz="5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85858" y="1772816"/>
            <a:ext cx="7124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Čas průzkumu 13:00 – 17:00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Vyhodnocení pomocí RPDI a kartogramu intenzit dopravy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527339" y="3095775"/>
                <a:ext cx="4060471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/>
                          <a:ea typeface="Calibri"/>
                          <a:cs typeface="Times New Roman"/>
                        </a:rPr>
                        <m:t>𝑹𝑷𝑫𝑰</m:t>
                      </m:r>
                      <m:r>
                        <a:rPr lang="cs-CZ" b="1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cs-CZ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1" i="1">
                              <a:latin typeface="Cambria Math"/>
                              <a:ea typeface="Calibri"/>
                              <a:cs typeface="Times New Roman"/>
                            </a:rPr>
                            <m:t>𝒍</m:t>
                          </m:r>
                        </m:e>
                        <m:sub>
                          <m:r>
                            <a:rPr lang="cs-CZ" b="1" i="1">
                              <a:latin typeface="Cambria Math"/>
                              <a:ea typeface="Calibri"/>
                              <a:cs typeface="Times New Roman"/>
                            </a:rPr>
                            <m:t>𝒎</m:t>
                          </m:r>
                        </m:sub>
                      </m:sSub>
                      <m:r>
                        <a:rPr lang="cs-CZ" b="1" i="1">
                          <a:latin typeface="Cambria Math"/>
                          <a:ea typeface="Calibri"/>
                          <a:cs typeface="Times New Roman"/>
                        </a:rPr>
                        <m:t> × </m:t>
                      </m:r>
                      <m:sSub>
                        <m:sSubPr>
                          <m:ctrlPr>
                            <a:rPr lang="cs-CZ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1" i="1">
                              <a:latin typeface="Cambria Math"/>
                              <a:ea typeface="Calibri"/>
                              <a:cs typeface="Times New Roman"/>
                            </a:rPr>
                            <m:t>𝒌</m:t>
                          </m:r>
                        </m:e>
                        <m:sub>
                          <m:r>
                            <a:rPr lang="cs-CZ" b="1" i="1">
                              <a:latin typeface="Cambria Math"/>
                              <a:ea typeface="Calibri"/>
                              <a:cs typeface="Times New Roman"/>
                            </a:rPr>
                            <m:t>𝒎</m:t>
                          </m:r>
                          <m:r>
                            <a:rPr lang="cs-CZ" b="1" i="1"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cs-CZ" b="1" i="1">
                              <a:latin typeface="Cambria Math"/>
                              <a:ea typeface="Calibri"/>
                              <a:cs typeface="Times New Roman"/>
                            </a:rPr>
                            <m:t>𝒅</m:t>
                          </m:r>
                        </m:sub>
                      </m:sSub>
                      <m:r>
                        <a:rPr lang="cs-CZ" b="1" i="1">
                          <a:latin typeface="Cambria Math"/>
                          <a:ea typeface="Calibri"/>
                          <a:cs typeface="Times New Roman"/>
                        </a:rPr>
                        <m:t> × </m:t>
                      </m:r>
                      <m:sSub>
                        <m:sSubPr>
                          <m:ctrlPr>
                            <a:rPr lang="cs-CZ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1" i="1">
                              <a:latin typeface="Cambria Math"/>
                              <a:ea typeface="Calibri"/>
                              <a:cs typeface="Times New Roman"/>
                            </a:rPr>
                            <m:t>𝒌</m:t>
                          </m:r>
                        </m:e>
                        <m:sub>
                          <m:r>
                            <a:rPr lang="cs-CZ" b="1" i="1">
                              <a:latin typeface="Cambria Math"/>
                              <a:ea typeface="Calibri"/>
                              <a:cs typeface="Times New Roman"/>
                            </a:rPr>
                            <m:t>𝒅</m:t>
                          </m:r>
                          <m:r>
                            <a:rPr lang="cs-CZ" b="1" i="1"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cs-CZ" b="1" i="1">
                              <a:latin typeface="Cambria Math"/>
                              <a:ea typeface="Calibri"/>
                              <a:cs typeface="Times New Roman"/>
                            </a:rPr>
                            <m:t>𝒕</m:t>
                          </m:r>
                        </m:sub>
                      </m:sSub>
                      <m:r>
                        <a:rPr lang="cs-CZ" b="1" i="1">
                          <a:latin typeface="Cambria Math"/>
                          <a:ea typeface="Calibri"/>
                          <a:cs typeface="Times New Roman"/>
                        </a:rPr>
                        <m:t> × </m:t>
                      </m:r>
                      <m:sSub>
                        <m:sSubPr>
                          <m:ctrlPr>
                            <a:rPr lang="cs-CZ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1" i="1">
                              <a:latin typeface="Cambria Math"/>
                              <a:ea typeface="Calibri"/>
                              <a:cs typeface="Times New Roman"/>
                            </a:rPr>
                            <m:t>𝒌</m:t>
                          </m:r>
                        </m:e>
                        <m:sub>
                          <m:r>
                            <a:rPr lang="cs-CZ" b="1" i="1">
                              <a:latin typeface="Cambria Math"/>
                              <a:ea typeface="Calibri"/>
                              <a:cs typeface="Times New Roman"/>
                            </a:rPr>
                            <m:t>𝒕</m:t>
                          </m:r>
                          <m:r>
                            <a:rPr lang="cs-CZ" b="1" i="1">
                              <a:latin typeface="Cambria Math"/>
                              <a:ea typeface="Calibri"/>
                              <a:cs typeface="Times New Roman"/>
                            </a:rPr>
                            <m:t>, </m:t>
                          </m:r>
                          <m:r>
                            <a:rPr lang="cs-CZ" b="1" i="1">
                              <a:latin typeface="Cambria Math"/>
                              <a:ea typeface="Calibri"/>
                              <a:cs typeface="Times New Roman"/>
                            </a:rPr>
                            <m:t>𝑹𝑷𝑫𝑰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339" y="3095775"/>
                <a:ext cx="4060471" cy="3815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Přímá spojnice 6"/>
          <p:cNvCxnSpPr/>
          <p:nvPr/>
        </p:nvCxnSpPr>
        <p:spPr>
          <a:xfrm flipV="1">
            <a:off x="3923928" y="5445224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4788024" y="5445224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V="1">
            <a:off x="3923928" y="3992038"/>
            <a:ext cx="0" cy="733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V="1">
            <a:off x="4788024" y="3992038"/>
            <a:ext cx="0" cy="733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H="1">
            <a:off x="3203848" y="4725144"/>
            <a:ext cx="7200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H="1">
            <a:off x="3203848" y="5444293"/>
            <a:ext cx="7200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H="1">
            <a:off x="4788024" y="4734262"/>
            <a:ext cx="7200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H="1">
            <a:off x="4788024" y="5444293"/>
            <a:ext cx="7200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3986671" y="40770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3 507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4117257" y="573325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494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3131840" y="490100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3 104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4788024" y="49010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4 279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3822305" y="352055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Nádražní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1522916" y="490100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 příkopech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796136" y="49010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Tylova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3600129" y="6237312"/>
            <a:ext cx="1654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Poděbradova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84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1368152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/>
              <a:t>Návrhy opatření</a:t>
            </a:r>
            <a:endParaRPr lang="cs-CZ" sz="5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0174" y="2364135"/>
            <a:ext cx="59043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Změna rychlosti v jízdě a parkování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 descr="C:\Users\Kuba\Desktop\vše kolem BAKALARKY\moje\současný stav - foto\stani kremesnick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82" y="2931080"/>
            <a:ext cx="5112568" cy="338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500175" y="1842319"/>
            <a:ext cx="71609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Návrh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zklidňovacích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prvků přechodů pro chodce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 descr="C:\Users\Kuba\Desktop\vše kolem BAKALARKY\moje\současný stav - foto\chodec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0" t="19565" r="34467" b="30319"/>
          <a:stretch/>
        </p:blipFill>
        <p:spPr bwMode="auto">
          <a:xfrm>
            <a:off x="7574755" y="1544900"/>
            <a:ext cx="1070109" cy="10153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Přímá spojnice 7"/>
          <p:cNvCxnSpPr/>
          <p:nvPr/>
        </p:nvCxnSpPr>
        <p:spPr>
          <a:xfrm flipV="1">
            <a:off x="3275856" y="5301208"/>
            <a:ext cx="648072" cy="792088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1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1368152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/>
              <a:t>Návrhy opatření</a:t>
            </a:r>
            <a:endParaRPr lang="cs-CZ" sz="5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0977" y="1700226"/>
            <a:ext cx="5328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Změna z pohledu zásobování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 descr="C:\Users\Kuba\Desktop\oziiiiiiiiiiiiiiiiiiiiiiiiii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33" y="2868395"/>
            <a:ext cx="569926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530977" y="2204864"/>
            <a:ext cx="43676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Vytvoření jednosměrné ulice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6714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1368152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/>
              <a:t>Návrhy opatření</a:t>
            </a:r>
            <a:endParaRPr lang="cs-CZ" sz="5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810161" y="1844824"/>
            <a:ext cx="28055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Návrh trasy MHD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 descr="C:\Users\Kuba\Desktop\Návrh trasy MHD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5" t="2252" b="9381"/>
          <a:stretch/>
        </p:blipFill>
        <p:spPr bwMode="auto">
          <a:xfrm>
            <a:off x="3923928" y="1615184"/>
            <a:ext cx="4392488" cy="4478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10162" y="3854240"/>
            <a:ext cx="31137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Modrá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současná trasa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Červená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nová trasa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15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 smtClean="0"/>
              <a:t>Závěrečné shrnutí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1600200"/>
            <a:ext cx="7241232" cy="48737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Silné stránky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Zvýšení bezpečnosti.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Zlepšení organizace dopravy.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Zlepšení zásobování a logistiky.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Zlepšení vzhledu ulice (rozšíření zeleně).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Zlepšení průjezdnosti MHD ulicí ve směru od nádraží.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Slabé stránky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Stavebně a finančně náročnější řešení.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Prodloužení trasy MHD ve směru na nádraží.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Příležitosti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Přivedení nových uživatelů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bytových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nebytových prostor.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Obsloužení další zastávky MHD ve směru na nádraží.</a:t>
            </a: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Hrozby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Přesycení dopravy v okolních ulicích.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Navrhnutí nových opatření v okolních ulicích.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Vlastní 1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900000"/>
      </a:accent1>
      <a:accent2>
        <a:srgbClr val="BF974D"/>
      </a:accent2>
      <a:accent3>
        <a:srgbClr val="928B70"/>
      </a:accent3>
      <a:accent4>
        <a:srgbClr val="6C0000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955</TotalTime>
  <Words>317</Words>
  <Application>Microsoft Office PowerPoint</Application>
  <PresentationFormat>Předvádění na obrazovce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Arkýř</vt:lpstr>
      <vt:lpstr>  Návrh organizace dopravy v dané lokalitě</vt:lpstr>
      <vt:lpstr>Cíl práce</vt:lpstr>
      <vt:lpstr>Metodika práce</vt:lpstr>
      <vt:lpstr>Současný stav</vt:lpstr>
      <vt:lpstr>Dopravní průzkum</vt:lpstr>
      <vt:lpstr>Návrhy opatření</vt:lpstr>
      <vt:lpstr>Návrhy opatření</vt:lpstr>
      <vt:lpstr>Návrhy opatření</vt:lpstr>
      <vt:lpstr>Závěrečné shrnutí</vt:lpstr>
      <vt:lpstr>Děkuji za pozornost.</vt:lpstr>
      <vt:lpstr>Dotazy oponenta práce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TAFFIC CALMING</dc:title>
  <dc:creator>Kuba</dc:creator>
  <cp:lastModifiedBy>Kuba</cp:lastModifiedBy>
  <cp:revision>57</cp:revision>
  <dcterms:created xsi:type="dcterms:W3CDTF">2016-03-14T11:02:24Z</dcterms:created>
  <dcterms:modified xsi:type="dcterms:W3CDTF">2018-01-21T19:52:08Z</dcterms:modified>
</cp:coreProperties>
</file>