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Náklady na dopravu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Náklady na dopravu</c:v>
                </c:pt>
              </c:strCache>
            </c:strRef>
          </c:cat>
          <c:val>
            <c:numRef>
              <c:f>List1!$B$2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FA-47AD-9D09-CC7808B0907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Návrhový stav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Náklady na dopravu</c:v>
                </c:pt>
              </c:strCache>
            </c:strRef>
          </c:cat>
          <c:val>
            <c:numRef>
              <c:f>List1!$C$2</c:f>
              <c:numCache>
                <c:formatCode>General</c:formatCode>
                <c:ptCount val="1"/>
                <c:pt idx="0">
                  <c:v>76.400000000000006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2FA-47AD-9D09-CC7808B0907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Rozdíl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</c:f>
              <c:strCache>
                <c:ptCount val="1"/>
                <c:pt idx="0">
                  <c:v>Náklady na dopravu</c:v>
                </c:pt>
              </c:strCache>
            </c:strRef>
          </c:cat>
          <c:val>
            <c:numRef>
              <c:f>List1!$D$2</c:f>
              <c:numCache>
                <c:formatCode>General</c:formatCode>
                <c:ptCount val="1"/>
                <c:pt idx="0">
                  <c:v>23.6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2FA-47AD-9D09-CC7808B0907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86039072"/>
        <c:axId val="360042800"/>
      </c:barChart>
      <c:catAx>
        <c:axId val="286039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0042800"/>
        <c:crosses val="autoZero"/>
        <c:auto val="1"/>
        <c:lblAlgn val="ctr"/>
        <c:lblOffset val="100"/>
        <c:noMultiLvlLbl val="0"/>
      </c:catAx>
      <c:valAx>
        <c:axId val="360042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860390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668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9250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56516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327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668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984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2162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5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199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6722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7433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466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63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23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71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95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C3BCB-F9FD-4A2A-956F-486A73D9E1E6}" type="datetimeFigureOut">
              <a:rPr lang="cs-CZ" smtClean="0"/>
              <a:t>21.1.2018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8C020F-DEF5-4DA6-9A98-8044E3722B2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0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  <p:sldLayoutId id="2147484073" r:id="rId12"/>
    <p:sldLayoutId id="2147484074" r:id="rId13"/>
    <p:sldLayoutId id="2147484075" r:id="rId14"/>
    <p:sldLayoutId id="2147484076" r:id="rId15"/>
    <p:sldLayoutId id="214748407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FA2356-924B-4391-96CE-CB8602E834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Optimalizace dopravně-logistických procesů ve firmě </a:t>
            </a:r>
            <a:r>
              <a:rPr lang="cs-CZ" dirty="0" err="1">
                <a:solidFill>
                  <a:schemeClr val="accent1">
                    <a:lumMod val="75000"/>
                  </a:schemeClr>
                </a:solidFill>
              </a:rPr>
              <a:t>Logeo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s.r.o.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CB6BC2C-0FC7-42D3-8206-49CB6E8FE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646302"/>
          </a:xfrm>
        </p:spPr>
        <p:txBody>
          <a:bodyPr>
            <a:normAutofit/>
          </a:bodyPr>
          <a:lstStyle/>
          <a:p>
            <a:r>
              <a:rPr lang="cs-CZ" dirty="0"/>
              <a:t>Autor bakalářské práce: Filip Karásek</a:t>
            </a:r>
          </a:p>
          <a:p>
            <a:r>
              <a:rPr lang="cs-CZ" dirty="0"/>
              <a:t>Vedoucí bakalářské práce : doc. Ing. Rudolf Kampf, Ph.D.</a:t>
            </a:r>
          </a:p>
          <a:p>
            <a:r>
              <a:rPr lang="cs-CZ" dirty="0"/>
              <a:t>Oponent bakalářské práce : Ing. Martina </a:t>
            </a:r>
            <a:r>
              <a:rPr lang="cs-CZ" dirty="0" err="1"/>
              <a:t>Hlatká</a:t>
            </a:r>
            <a:endParaRPr lang="cs-CZ" dirty="0"/>
          </a:p>
          <a:p>
            <a:r>
              <a:rPr lang="cs-CZ" dirty="0"/>
              <a:t>České Budějovice, únor 2018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8D322A4-ABD3-44E6-A600-C9D30EB23A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414" y="286054"/>
            <a:ext cx="6900241" cy="82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290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16026F-6433-4402-84F6-6A501D5C6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70368" y="2768600"/>
            <a:ext cx="8596668" cy="1320800"/>
          </a:xfrm>
        </p:spPr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89502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32DF02-3A8D-406A-BD15-FF81CF02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Doplňující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7D06EB-5E7C-45D1-ACF6-01E0C1AB2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Doplňující otázky vedoucího:</a:t>
            </a:r>
          </a:p>
          <a:p>
            <a:pPr lvl="1"/>
            <a:r>
              <a:rPr lang="cs-CZ" sz="1800" dirty="0"/>
              <a:t> Bude váš návrh aplikovaný?</a:t>
            </a:r>
          </a:p>
          <a:p>
            <a:pPr lvl="1"/>
            <a:r>
              <a:rPr lang="cs-CZ" sz="1800" dirty="0"/>
              <a:t>Jaké další lokační a alokační metody znáte? Vysvětlete důvody výběru metody těžiště.</a:t>
            </a:r>
          </a:p>
          <a:p>
            <a:r>
              <a:rPr lang="cs-CZ" sz="2000" dirty="0"/>
              <a:t>Doplňující otázky oponenta: </a:t>
            </a:r>
          </a:p>
          <a:p>
            <a:pPr lvl="1"/>
            <a:r>
              <a:rPr lang="cs-CZ" sz="1800" dirty="0"/>
              <a:t>Zjišťovala již společnost na základě Vašeho návrhu, zda se v okolí města </a:t>
            </a:r>
            <a:r>
              <a:rPr lang="cs-CZ" sz="1800" dirty="0" err="1"/>
              <a:t>Bensheim</a:t>
            </a:r>
            <a:r>
              <a:rPr lang="cs-CZ" sz="1800" dirty="0"/>
              <a:t> nalézají vhodné prostory pro výstavbu nového distribučního centra? </a:t>
            </a:r>
          </a:p>
          <a:p>
            <a:pPr lvl="1"/>
            <a:r>
              <a:rPr lang="cs-CZ" sz="1800" dirty="0"/>
              <a:t>Je cena pozemků potřebná pro výstavbu centra zahrnuta již v ceně výstavby?</a:t>
            </a:r>
          </a:p>
        </p:txBody>
      </p:sp>
    </p:spTree>
    <p:extLst>
      <p:ext uri="{BB962C8B-B14F-4D97-AF65-F5344CB8AC3E}">
        <p14:creationId xmlns:p14="http://schemas.microsoft.com/office/powerpoint/2010/main" val="444035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34EFDE-A7CC-4ECB-B7DC-EBA2DC8EA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Motivace a důvody k řešení daného problému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8A6B47-214F-498E-AAFF-B0FD906D9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Praktické téma</a:t>
            </a:r>
          </a:p>
          <a:p>
            <a:r>
              <a:rPr lang="cs-CZ" sz="2800" dirty="0"/>
              <a:t>Možnost propojení práce a studia</a:t>
            </a:r>
          </a:p>
          <a:p>
            <a:r>
              <a:rPr lang="cs-CZ" sz="2800" dirty="0"/>
              <a:t>Zájem o danou problematiku</a:t>
            </a:r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46042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805006-01D0-4E51-A4BA-FECC3D583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Cíl</a:t>
            </a:r>
            <a:r>
              <a:rPr lang="cs-CZ" sz="4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práce</a:t>
            </a:r>
            <a:endParaRPr lang="cs-CZ" sz="4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50A4380-EEE4-43DD-BFFE-0D8D57257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Cílem práce je na základě analýzy současného stavu dopravně-logistických procesů ve vybrané firmě navrhnout optimalizační opatření, která povedou k zefektivnění vybraných procesů.</a:t>
            </a:r>
          </a:p>
        </p:txBody>
      </p:sp>
    </p:spTree>
    <p:extLst>
      <p:ext uri="{BB962C8B-B14F-4D97-AF65-F5344CB8AC3E}">
        <p14:creationId xmlns:p14="http://schemas.microsoft.com/office/powerpoint/2010/main" val="113957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185473-91D5-4433-AB1F-DBE23325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Výzkumný</a:t>
            </a:r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5400" dirty="0">
                <a:solidFill>
                  <a:schemeClr val="accent1">
                    <a:lumMod val="75000"/>
                  </a:schemeClr>
                </a:solidFill>
              </a:rPr>
              <a:t>problém</a:t>
            </a:r>
            <a:endParaRPr lang="cs-CZ" sz="4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DD7AFB-3874-42ED-8E3F-325CF413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Výzkumným problémem této bakalářské práce je za pomocí metod najít lokaci pro logistické centrum</a:t>
            </a:r>
          </a:p>
        </p:txBody>
      </p:sp>
    </p:spTree>
    <p:extLst>
      <p:ext uri="{BB962C8B-B14F-4D97-AF65-F5344CB8AC3E}">
        <p14:creationId xmlns:p14="http://schemas.microsoft.com/office/powerpoint/2010/main" val="657955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09D251-6A14-470C-97A2-E4E441E61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>
                <a:solidFill>
                  <a:schemeClr val="accent1">
                    <a:lumMod val="75000"/>
                  </a:schemeClr>
                </a:solidFill>
              </a:rPr>
              <a:t>Použité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E727786-033A-429E-B788-6A8B61C79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Teoreticko-metodologická část:</a:t>
            </a:r>
          </a:p>
          <a:p>
            <a:pPr lvl="1"/>
            <a:r>
              <a:rPr lang="cs-CZ" sz="1800" dirty="0"/>
              <a:t>Sběr, shromažďování a zpracování dat</a:t>
            </a:r>
          </a:p>
          <a:p>
            <a:pPr lvl="1"/>
            <a:r>
              <a:rPr lang="cs-CZ" sz="1800" dirty="0"/>
              <a:t>Analýza a syntéza</a:t>
            </a:r>
          </a:p>
          <a:p>
            <a:pPr lvl="1"/>
            <a:r>
              <a:rPr lang="cs-CZ" sz="1800" dirty="0"/>
              <a:t>Indukce a dedukce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sz="2000" dirty="0"/>
              <a:t>Aplikační část:</a:t>
            </a:r>
          </a:p>
          <a:p>
            <a:pPr lvl="1"/>
            <a:r>
              <a:rPr lang="cs-CZ" sz="1800" dirty="0"/>
              <a:t>Metoda těžiště</a:t>
            </a:r>
          </a:p>
          <a:p>
            <a:pPr lvl="1"/>
            <a:r>
              <a:rPr lang="cs-CZ" sz="1800" dirty="0" err="1"/>
              <a:t>Saatyho</a:t>
            </a:r>
            <a:r>
              <a:rPr lang="cs-CZ" sz="1800" dirty="0"/>
              <a:t> metoda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227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3D1B6-99D7-4A77-92AB-66F2D3701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>
                <a:solidFill>
                  <a:schemeClr val="accent1">
                    <a:lumMod val="75000"/>
                  </a:schemeClr>
                </a:solidFill>
              </a:rPr>
              <a:t>Dosažené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 výsledky a přínos práce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3B6DF5-1279-45BE-828B-A605E7202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Zkrácení vzdálenosti nutné k dosažení </a:t>
            </a:r>
            <a:r>
              <a:rPr lang="cs-CZ" sz="2000" dirty="0" err="1"/>
              <a:t>hubů</a:t>
            </a:r>
            <a:r>
              <a:rPr lang="cs-CZ" sz="2000" dirty="0"/>
              <a:t> z LC</a:t>
            </a:r>
          </a:p>
          <a:p>
            <a:r>
              <a:rPr lang="cs-CZ" sz="2000" dirty="0"/>
              <a:t>Zlepšení hospodářské situace podniku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9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47676-888C-471D-B009-239B3D13D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Tabulka stávajících nákladů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CB0863C4-7DEA-49D8-857F-0759D3F5F4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2044271"/>
              </p:ext>
            </p:extLst>
          </p:nvPr>
        </p:nvGraphicFramePr>
        <p:xfrm>
          <a:off x="677334" y="1269999"/>
          <a:ext cx="9023257" cy="5183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62149">
                  <a:extLst>
                    <a:ext uri="{9D8B030D-6E8A-4147-A177-3AD203B41FA5}">
                      <a16:colId xmlns:a16="http://schemas.microsoft.com/office/drawing/2014/main" val="802799936"/>
                    </a:ext>
                  </a:extLst>
                </a:gridCol>
                <a:gridCol w="1254104">
                  <a:extLst>
                    <a:ext uri="{9D8B030D-6E8A-4147-A177-3AD203B41FA5}">
                      <a16:colId xmlns:a16="http://schemas.microsoft.com/office/drawing/2014/main" val="1012522295"/>
                    </a:ext>
                  </a:extLst>
                </a:gridCol>
                <a:gridCol w="1297277">
                  <a:extLst>
                    <a:ext uri="{9D8B030D-6E8A-4147-A177-3AD203B41FA5}">
                      <a16:colId xmlns:a16="http://schemas.microsoft.com/office/drawing/2014/main" val="1739584815"/>
                    </a:ext>
                  </a:extLst>
                </a:gridCol>
                <a:gridCol w="1130749">
                  <a:extLst>
                    <a:ext uri="{9D8B030D-6E8A-4147-A177-3AD203B41FA5}">
                      <a16:colId xmlns:a16="http://schemas.microsoft.com/office/drawing/2014/main" val="2885900671"/>
                    </a:ext>
                  </a:extLst>
                </a:gridCol>
                <a:gridCol w="1741353">
                  <a:extLst>
                    <a:ext uri="{9D8B030D-6E8A-4147-A177-3AD203B41FA5}">
                      <a16:colId xmlns:a16="http://schemas.microsoft.com/office/drawing/2014/main" val="2601685943"/>
                    </a:ext>
                  </a:extLst>
                </a:gridCol>
                <a:gridCol w="137625">
                  <a:extLst>
                    <a:ext uri="{9D8B030D-6E8A-4147-A177-3AD203B41FA5}">
                      <a16:colId xmlns:a16="http://schemas.microsoft.com/office/drawing/2014/main" val="3297966596"/>
                    </a:ext>
                  </a:extLst>
                </a:gridCol>
              </a:tblGrid>
              <a:tr h="56477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Oblast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Vzdálenost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Počet jízd ročně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Celkem kilometrů ročně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Náklady na dopravu v roce 2016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634985"/>
                  </a:ext>
                </a:extLst>
              </a:tr>
              <a:tr h="382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 err="1">
                          <a:solidFill>
                            <a:schemeClr val="tx1"/>
                          </a:solidFill>
                          <a:effectLst/>
                        </a:rPr>
                        <a:t>Alverca</a:t>
                      </a: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 do </a:t>
                      </a:r>
                      <a:r>
                        <a:rPr lang="cs-CZ" sz="800" dirty="0" err="1">
                          <a:solidFill>
                            <a:schemeClr val="tx1"/>
                          </a:solidFill>
                          <a:effectLst/>
                        </a:rPr>
                        <a:t>Ribatejo</a:t>
                      </a: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, Portugalsko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2807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333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934924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18 698 478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36210197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Barcelona, Španělsko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1839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1667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3065544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61 310 885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0277499"/>
                  </a:ext>
                </a:extLst>
              </a:tr>
              <a:tr h="382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Birmingham, Velká Británie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1581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4807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7600241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152 004 821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3606243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Duiven, Nizozemí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895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1452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1299518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25 990 355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2872226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Eindhoven, Nizozemí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914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40470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809 395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1019724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Gaertringen, Německo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631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5519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3482522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69 650 434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36488402"/>
                  </a:ext>
                </a:extLst>
              </a:tr>
              <a:tr h="382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Lognes, Francie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1131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4749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5370964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107 419 276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70349619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Maastricht, Nizozemí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917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566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519407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10 388 139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13803428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Maria Lanzendorf, Rakousko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287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5056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1451174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29 023 475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92933206"/>
                  </a:ext>
                </a:extLst>
              </a:tr>
              <a:tr h="3820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Mejorada del campo (Madrid), Španělsko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2420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2028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4907897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98 157 932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46774985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Munsbach, Lucembursko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845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551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465542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9 310 847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0517607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Pardubice, Česká republika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0,2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622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2 489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7136648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Peschiera Borromeo MI, Itálie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1015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12106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242 126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728511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Praha, Česká republika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121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34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4137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82 735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3479382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Schwieberdingen, Německo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595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2820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1678025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33 560 509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64839172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solidFill>
                            <a:schemeClr val="tx1"/>
                          </a:solidFill>
                          <a:effectLst/>
                        </a:rPr>
                        <a:t>Tarnowo Podgórne, Polsko</a:t>
                      </a:r>
                      <a:endParaRPr lang="cs-CZ" sz="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359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2879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1033398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20 667 969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66783092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 err="1">
                          <a:solidFill>
                            <a:schemeClr val="tx1"/>
                          </a:solidFill>
                          <a:effectLst/>
                        </a:rPr>
                        <a:t>Vienna</a:t>
                      </a: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, Rakousko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272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599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11 982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54257216"/>
                  </a:ext>
                </a:extLst>
              </a:tr>
              <a:tr h="2067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 err="1">
                          <a:solidFill>
                            <a:schemeClr val="tx1"/>
                          </a:solidFill>
                          <a:effectLst/>
                        </a:rPr>
                        <a:t>Wroclaw</a:t>
                      </a: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, Polsko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185 km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3302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610952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12 219 046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10917167"/>
                  </a:ext>
                </a:extLst>
              </a:tr>
              <a:tr h="1965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 dirty="0">
                          <a:solidFill>
                            <a:schemeClr val="tx1"/>
                          </a:solidFill>
                          <a:effectLst/>
                        </a:rPr>
                        <a:t>∑ </a:t>
                      </a:r>
                      <a:endParaRPr lang="cs-CZ" sz="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36445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32477545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649 550 895 Kč</a:t>
                      </a:r>
                      <a:endParaRPr lang="cs-CZ" sz="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28473" marR="28473" marT="6101" marB="6101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8848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691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D6530F-F71E-47A8-8676-ACABD4F4C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Tabulka nákladů po navržení změn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12B61E2-4C28-4FB0-98AC-DF102D8E4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0173732"/>
              </p:ext>
            </p:extLst>
          </p:nvPr>
        </p:nvGraphicFramePr>
        <p:xfrm>
          <a:off x="677334" y="1271696"/>
          <a:ext cx="9195537" cy="5261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23951">
                  <a:extLst>
                    <a:ext uri="{9D8B030D-6E8A-4147-A177-3AD203B41FA5}">
                      <a16:colId xmlns:a16="http://schemas.microsoft.com/office/drawing/2014/main" val="397859507"/>
                    </a:ext>
                  </a:extLst>
                </a:gridCol>
                <a:gridCol w="1355045">
                  <a:extLst>
                    <a:ext uri="{9D8B030D-6E8A-4147-A177-3AD203B41FA5}">
                      <a16:colId xmlns:a16="http://schemas.microsoft.com/office/drawing/2014/main" val="1761497905"/>
                    </a:ext>
                  </a:extLst>
                </a:gridCol>
                <a:gridCol w="1270161">
                  <a:extLst>
                    <a:ext uri="{9D8B030D-6E8A-4147-A177-3AD203B41FA5}">
                      <a16:colId xmlns:a16="http://schemas.microsoft.com/office/drawing/2014/main" val="1990454960"/>
                    </a:ext>
                  </a:extLst>
                </a:gridCol>
                <a:gridCol w="1138693">
                  <a:extLst>
                    <a:ext uri="{9D8B030D-6E8A-4147-A177-3AD203B41FA5}">
                      <a16:colId xmlns:a16="http://schemas.microsoft.com/office/drawing/2014/main" val="2235539653"/>
                    </a:ext>
                  </a:extLst>
                </a:gridCol>
                <a:gridCol w="2107687">
                  <a:extLst>
                    <a:ext uri="{9D8B030D-6E8A-4147-A177-3AD203B41FA5}">
                      <a16:colId xmlns:a16="http://schemas.microsoft.com/office/drawing/2014/main" val="666617902"/>
                    </a:ext>
                  </a:extLst>
                </a:gridCol>
              </a:tblGrid>
              <a:tr h="61033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Oblast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Vzdálenost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Počet jízd ročně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Celkem kilometrů ročně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Náklady na dopravu v roce 2016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201446670"/>
                  </a:ext>
                </a:extLst>
              </a:tr>
              <a:tr h="412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Alverca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 do </a:t>
                      </a: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Ribatejo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Portugalsko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2240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333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745920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14 918 400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770165975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Barcelona, Španělsko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1289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1667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2148763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42 975 260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055262357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Birmingham, Velká Británie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977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4807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4696439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93 928 780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8422194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Duiven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Nizozemí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367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1452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532884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10 657 680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4088697136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Eindhoven, Nizozemí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360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15840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316 800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799761882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Gaertringen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Německo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158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5519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872002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17 440 040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4183084565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Lognes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Francie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510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4749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2421990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48 439 800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044506979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Maastricht, Nizozemí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316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566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178856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3 577 120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076544544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Maria </a:t>
                      </a: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Lanzendorf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Rakousko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750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5056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3792000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75 840 000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477916699"/>
                  </a:ext>
                </a:extLst>
              </a:tr>
              <a:tr h="4128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Mejorada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del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campo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 (Madrid), Španělsko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1787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2028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3624036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72 480 720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1387943020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Munsbach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Lucembursko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224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551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123424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2 468 480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3890703727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Pardubice, Česká republika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652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622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405544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8 110 880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76545075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solidFill>
                            <a:schemeClr val="tx1"/>
                          </a:solidFill>
                          <a:effectLst/>
                        </a:rPr>
                        <a:t>Peschiera Borromeo MI, Itálie</a:t>
                      </a:r>
                      <a:endParaRPr lang="cs-CZ" sz="9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661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7932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158 640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1841151840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Praha, Česká republika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533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18122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362 440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1961379582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Schwieberdingen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Německo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119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2820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335580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6 711 600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3491415100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Tarnowo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Podgórne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Polsko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814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2879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2343506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46 870 120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3869458962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Vienna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Rakousko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737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1474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29 480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501672076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 err="1">
                          <a:solidFill>
                            <a:schemeClr val="tx1"/>
                          </a:solidFill>
                          <a:effectLst/>
                        </a:rPr>
                        <a:t>Wroclaw</a:t>
                      </a: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, Polsko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772 km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3302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2549144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50 982 880 Kč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3612962859"/>
                  </a:ext>
                </a:extLst>
              </a:tr>
              <a:tr h="2250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solidFill>
                            <a:schemeClr val="tx1"/>
                          </a:solidFill>
                          <a:effectLst/>
                        </a:rPr>
                        <a:t>∑</a:t>
                      </a:r>
                      <a:endParaRPr lang="cs-CZ" sz="9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36445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24813456</a:t>
                      </a:r>
                      <a:endParaRPr lang="cs-CZ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496 269 120 Kč</a:t>
                      </a:r>
                      <a:endParaRPr lang="cs-CZ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31782" marR="31782" marT="6810" marB="6810" anchor="b"/>
                </a:tc>
                <a:extLst>
                  <a:ext uri="{0D108BD9-81ED-4DB2-BD59-A6C34878D82A}">
                    <a16:rowId xmlns:a16="http://schemas.microsoft.com/office/drawing/2014/main" val="2489691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401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039B39-0434-456C-9E80-12E733AD6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Graf porovnání nákladů na dopravu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65D31A18-7AE5-4951-A3D0-3C06926E665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528761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687</Words>
  <Application>Microsoft Office PowerPoint</Application>
  <PresentationFormat>Širokoúhlá obrazovka</PresentationFormat>
  <Paragraphs>255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 3</vt:lpstr>
      <vt:lpstr>Fazeta</vt:lpstr>
      <vt:lpstr>Optimalizace dopravně-logistických procesů ve firmě Logeo s.r.o.</vt:lpstr>
      <vt:lpstr>Motivace a důvody k řešení daného problému</vt:lpstr>
      <vt:lpstr>Cíl práce</vt:lpstr>
      <vt:lpstr>Výzkumný problém</vt:lpstr>
      <vt:lpstr>Použité metody</vt:lpstr>
      <vt:lpstr>Dosažené výsledky a přínos práce </vt:lpstr>
      <vt:lpstr>Tabulka stávajících nákladů</vt:lpstr>
      <vt:lpstr>Tabulka nákladů po navržení změn</vt:lpstr>
      <vt:lpstr>Graf porovnání nákladů na dopravu</vt:lpstr>
      <vt:lpstr>Děkuji za pozornost</vt:lpstr>
      <vt:lpstr>Doplňující otázky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Optimalizace dopravně-logistických procesů ve firmě Logeo s.r.o.</dc:title>
  <dc:creator>Fee</dc:creator>
  <cp:lastModifiedBy>Fee</cp:lastModifiedBy>
  <cp:revision>8</cp:revision>
  <dcterms:created xsi:type="dcterms:W3CDTF">2018-01-16T17:32:46Z</dcterms:created>
  <dcterms:modified xsi:type="dcterms:W3CDTF">2018-01-21T23:01:20Z</dcterms:modified>
</cp:coreProperties>
</file>