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77" r:id="rId7"/>
    <p:sldId id="275" r:id="rId8"/>
    <p:sldId id="280" r:id="rId9"/>
    <p:sldId id="278" r:id="rId10"/>
    <p:sldId id="265" r:id="rId11"/>
    <p:sldId id="269" r:id="rId12"/>
    <p:sldId id="263" r:id="rId13"/>
    <p:sldId id="268" r:id="rId14"/>
    <p:sldId id="271" r:id="rId15"/>
    <p:sldId id="26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0" autoAdjust="0"/>
  </p:normalViewPr>
  <p:slideViewPr>
    <p:cSldViewPr>
      <p:cViewPr>
        <p:scale>
          <a:sx n="80" d="100"/>
          <a:sy n="80" d="100"/>
        </p:scale>
        <p:origin x="-1522" y="-14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5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139CA-3725-4199-A44E-860247A751C0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EF0C4-CCD5-463E-94A6-773DCF3B96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417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EF0C4-CCD5-463E-94A6-773DCF3B96F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299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ransition spd="slow">
    <p:push dir="u"/>
  </p:transition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Komparace přístupů </a:t>
            </a: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>vybraných </a:t>
            </a:r>
            <a:r>
              <a:rPr lang="cs-CZ" sz="4000" b="1" dirty="0"/>
              <a:t>municipalit </a:t>
            </a: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>v </a:t>
            </a:r>
            <a:r>
              <a:rPr lang="cs-CZ" sz="4000" b="1" dirty="0"/>
              <a:t>zavádění cyklo-dopravních opatření </a:t>
            </a:r>
            <a:r>
              <a:rPr lang="cs-CZ" sz="4000" b="1" dirty="0" smtClean="0"/>
              <a:t/>
            </a:r>
            <a:br>
              <a:rPr lang="cs-CZ" sz="4000" b="1" dirty="0" smtClean="0"/>
            </a:b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57234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Autor bakalářské práce: </a:t>
            </a:r>
            <a:r>
              <a:rPr lang="cs-CZ" dirty="0" smtClean="0">
                <a:solidFill>
                  <a:schemeClr val="tx1"/>
                </a:solidFill>
              </a:rPr>
              <a:t>Antonín Bédi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Vedoucí bakalářské práce: </a:t>
            </a:r>
            <a:r>
              <a:rPr lang="cs-CZ" dirty="0">
                <a:solidFill>
                  <a:schemeClr val="tx1"/>
                </a:solidFill>
              </a:rPr>
              <a:t>Ing. Ladislav Bartuška</a:t>
            </a:r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Oponent </a:t>
            </a:r>
            <a:r>
              <a:rPr lang="cs-CZ" b="1" dirty="0">
                <a:solidFill>
                  <a:schemeClr val="tx1"/>
                </a:solidFill>
              </a:rPr>
              <a:t>bakalářské práce: </a:t>
            </a:r>
            <a:r>
              <a:rPr lang="cs-CZ" dirty="0">
                <a:solidFill>
                  <a:schemeClr val="tx1"/>
                </a:solidFill>
              </a:rPr>
              <a:t>Ing. Vladimír Faltus, Ph.D.</a:t>
            </a:r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České </a:t>
            </a:r>
            <a:r>
              <a:rPr lang="cs-CZ" b="1" dirty="0">
                <a:solidFill>
                  <a:schemeClr val="tx1"/>
                </a:solidFill>
              </a:rPr>
              <a:t>Budějovice, </a:t>
            </a:r>
            <a:r>
              <a:rPr lang="cs-CZ" b="1" dirty="0" smtClean="0">
                <a:solidFill>
                  <a:schemeClr val="tx1"/>
                </a:solidFill>
              </a:rPr>
              <a:t>leden 2018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1026" name="Picture 2" descr="C:\Users\HP-NB\Desktop\VŠTE\VII\Bakalářská práce\Obhajoba\logo-vste-new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836712"/>
            <a:ext cx="4217611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8952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Návrhy opatření </a:t>
            </a:r>
            <a:r>
              <a:rPr lang="cs-CZ" b="1" dirty="0" smtClean="0"/>
              <a:t>v ČB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2600" dirty="0" smtClean="0">
                <a:solidFill>
                  <a:schemeClr val="tx1"/>
                </a:solidFill>
              </a:rPr>
              <a:t>cyklistická parkovací infrastruktura u </a:t>
            </a:r>
            <a:r>
              <a:rPr lang="cs-CZ" sz="2600" dirty="0">
                <a:solidFill>
                  <a:schemeClr val="tx1"/>
                </a:solidFill>
              </a:rPr>
              <a:t>vlakového a autobusového nádraží</a:t>
            </a:r>
          </a:p>
          <a:p>
            <a:r>
              <a:rPr lang="cs-CZ" sz="2600" dirty="0">
                <a:solidFill>
                  <a:schemeClr val="tx1"/>
                </a:solidFill>
              </a:rPr>
              <a:t>v</a:t>
            </a:r>
            <a:r>
              <a:rPr lang="cs-CZ" sz="2600" dirty="0" smtClean="0">
                <a:solidFill>
                  <a:schemeClr val="tx1"/>
                </a:solidFill>
              </a:rPr>
              <a:t>ybudování </a:t>
            </a:r>
            <a:r>
              <a:rPr lang="cs-CZ" sz="2600" dirty="0">
                <a:solidFill>
                  <a:schemeClr val="tx1"/>
                </a:solidFill>
              </a:rPr>
              <a:t>BUS, CYKLO pruhů na Pražská třídě od UNI Hobby po nemanickou točnu</a:t>
            </a:r>
          </a:p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</a:endParaRPr>
          </a:p>
          <a:p>
            <a:r>
              <a:rPr lang="cs-CZ" sz="2600" dirty="0">
                <a:solidFill>
                  <a:schemeClr val="tx1"/>
                </a:solidFill>
              </a:rPr>
              <a:t>cyklostojany u záchytných parkovišť u sportovní haly a v Jírovcově </a:t>
            </a:r>
            <a:r>
              <a:rPr lang="cs-CZ" sz="2600" dirty="0" smtClean="0">
                <a:solidFill>
                  <a:schemeClr val="tx1"/>
                </a:solidFill>
              </a:rPr>
              <a:t>ulici</a:t>
            </a:r>
            <a:endParaRPr lang="cs-CZ" sz="2600" dirty="0">
              <a:solidFill>
                <a:schemeClr val="tx1"/>
              </a:solidFill>
            </a:endParaRPr>
          </a:p>
          <a:p>
            <a:r>
              <a:rPr lang="pt-BR" sz="2600" dirty="0" smtClean="0">
                <a:solidFill>
                  <a:schemeClr val="tx1"/>
                </a:solidFill>
              </a:rPr>
              <a:t>BUS pruh</a:t>
            </a:r>
            <a:r>
              <a:rPr lang="cs-CZ" sz="2600" dirty="0" smtClean="0">
                <a:solidFill>
                  <a:schemeClr val="tx1"/>
                </a:solidFill>
              </a:rPr>
              <a:t>y</a:t>
            </a:r>
            <a:r>
              <a:rPr lang="pt-BR" sz="2600" dirty="0" smtClean="0">
                <a:solidFill>
                  <a:schemeClr val="tx1"/>
                </a:solidFill>
              </a:rPr>
              <a:t> </a:t>
            </a:r>
            <a:r>
              <a:rPr lang="cs-CZ" sz="2600" dirty="0" smtClean="0">
                <a:solidFill>
                  <a:schemeClr val="tx1"/>
                </a:solidFill>
              </a:rPr>
              <a:t>i pro jízdní kola </a:t>
            </a:r>
            <a:r>
              <a:rPr lang="pt-BR" sz="2600" dirty="0" smtClean="0">
                <a:solidFill>
                  <a:schemeClr val="tx1"/>
                </a:solidFill>
              </a:rPr>
              <a:t>na </a:t>
            </a:r>
            <a:r>
              <a:rPr lang="pt-BR" sz="2600" dirty="0">
                <a:solidFill>
                  <a:schemeClr val="tx1"/>
                </a:solidFill>
              </a:rPr>
              <a:t>Husově a Lidické </a:t>
            </a:r>
            <a:r>
              <a:rPr lang="pt-BR" sz="2600" dirty="0" smtClean="0">
                <a:solidFill>
                  <a:schemeClr val="tx1"/>
                </a:solidFill>
              </a:rPr>
              <a:t>třídě</a:t>
            </a:r>
            <a:endParaRPr lang="cs-CZ" sz="2600" dirty="0">
              <a:solidFill>
                <a:schemeClr val="tx1"/>
              </a:solidFill>
            </a:endParaRPr>
          </a:p>
          <a:p>
            <a:r>
              <a:rPr lang="cs-CZ" sz="2600" dirty="0" smtClean="0">
                <a:solidFill>
                  <a:schemeClr val="tx1"/>
                </a:solidFill>
              </a:rPr>
              <a:t>cyklopruhy </a:t>
            </a:r>
            <a:r>
              <a:rPr lang="cs-CZ" sz="2600" dirty="0">
                <a:solidFill>
                  <a:schemeClr val="tx1"/>
                </a:solidFill>
              </a:rPr>
              <a:t>v ulici Okružní mezi Rudolfovskou a Pražskou třídou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09538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Návrhy opatření v </a:t>
            </a:r>
            <a:r>
              <a:rPr lang="cs-CZ" b="1" dirty="0" smtClean="0"/>
              <a:t>Jihlavě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2600" dirty="0">
                <a:solidFill>
                  <a:schemeClr val="tx1"/>
                </a:solidFill>
              </a:rPr>
              <a:t>p</a:t>
            </a:r>
            <a:r>
              <a:rPr lang="cs-CZ" sz="2600" dirty="0" smtClean="0">
                <a:solidFill>
                  <a:schemeClr val="tx1"/>
                </a:solidFill>
              </a:rPr>
              <a:t>arkovací </a:t>
            </a:r>
            <a:r>
              <a:rPr lang="cs-CZ" sz="2600" dirty="0">
                <a:solidFill>
                  <a:schemeClr val="tx1"/>
                </a:solidFill>
              </a:rPr>
              <a:t>infrastruktura v NC City Park 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parkovací </a:t>
            </a:r>
            <a:r>
              <a:rPr lang="cs-CZ" sz="2600" dirty="0">
                <a:solidFill>
                  <a:schemeClr val="tx1"/>
                </a:solidFill>
              </a:rPr>
              <a:t>infrastruktura </a:t>
            </a:r>
            <a:r>
              <a:rPr lang="cs-CZ" sz="2600" dirty="0" smtClean="0">
                <a:solidFill>
                  <a:schemeClr val="tx1"/>
                </a:solidFill>
              </a:rPr>
              <a:t>v oblasti </a:t>
            </a:r>
            <a:r>
              <a:rPr lang="cs-CZ" sz="2600" dirty="0">
                <a:solidFill>
                  <a:schemeClr val="tx1"/>
                </a:solidFill>
              </a:rPr>
              <a:t>supermarketů v ulici Romana Havelky </a:t>
            </a:r>
            <a:endParaRPr lang="cs-CZ" sz="2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</a:endParaRPr>
          </a:p>
          <a:p>
            <a:r>
              <a:rPr lang="cs-CZ" sz="2600" dirty="0">
                <a:solidFill>
                  <a:schemeClr val="tx1"/>
                </a:solidFill>
              </a:rPr>
              <a:t>výstavba cyklopruhů </a:t>
            </a:r>
            <a:r>
              <a:rPr lang="cs-CZ" sz="2600" dirty="0" smtClean="0">
                <a:solidFill>
                  <a:schemeClr val="tx1"/>
                </a:solidFill>
              </a:rPr>
              <a:t>v Brtnické ulici</a:t>
            </a:r>
            <a:endParaRPr lang="cs-CZ" sz="2600" dirty="0">
              <a:solidFill>
                <a:schemeClr val="tx1"/>
              </a:solidFill>
            </a:endParaRPr>
          </a:p>
          <a:p>
            <a:r>
              <a:rPr lang="cs-CZ" sz="2600" dirty="0" smtClean="0">
                <a:solidFill>
                  <a:schemeClr val="tx1"/>
                </a:solidFill>
              </a:rPr>
              <a:t>výstavba cyklopruhů v Hybrálecké ulici</a:t>
            </a:r>
            <a:endParaRPr lang="cs-CZ" sz="2600" dirty="0" smtClean="0"/>
          </a:p>
          <a:p>
            <a:r>
              <a:rPr lang="cs-CZ" sz="2600" dirty="0" smtClean="0">
                <a:solidFill>
                  <a:schemeClr val="tx1"/>
                </a:solidFill>
              </a:rPr>
              <a:t>instalace </a:t>
            </a:r>
            <a:r>
              <a:rPr lang="cs-CZ" sz="2600" dirty="0">
                <a:solidFill>
                  <a:schemeClr val="tx1"/>
                </a:solidFill>
              </a:rPr>
              <a:t>cyklostojanů na střední dobu </a:t>
            </a:r>
            <a:r>
              <a:rPr lang="cs-CZ" sz="2600" dirty="0" smtClean="0">
                <a:solidFill>
                  <a:schemeClr val="tx1"/>
                </a:solidFill>
              </a:rPr>
              <a:t>parkování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952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Doplňující </a:t>
            </a:r>
            <a:r>
              <a:rPr lang="cs-CZ" b="1" dirty="0" smtClean="0"/>
              <a:t>dotazy</a:t>
            </a:r>
            <a:r>
              <a:rPr lang="cs-CZ" b="1" dirty="0"/>
              <a:t> </a:t>
            </a:r>
            <a:r>
              <a:rPr lang="cs-CZ" b="1" dirty="0" smtClean="0"/>
              <a:t>vedoucího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dirty="0" smtClean="0">
                <a:solidFill>
                  <a:schemeClr val="tx1"/>
                </a:solidFill>
              </a:rPr>
              <a:t>1</a:t>
            </a:r>
            <a:r>
              <a:rPr lang="cs-CZ" sz="2600" dirty="0">
                <a:solidFill>
                  <a:schemeClr val="tx1"/>
                </a:solidFill>
              </a:rPr>
              <a:t>. V nedávné době byla legislativně vytvořena v rámci silničního provozu tzv. ”cykloobousměrka</a:t>
            </a:r>
            <a:r>
              <a:rPr lang="cs-CZ" sz="2600" dirty="0" smtClean="0">
                <a:solidFill>
                  <a:schemeClr val="tx1"/>
                </a:solidFill>
              </a:rPr>
              <a:t>”, které </a:t>
            </a:r>
            <a:r>
              <a:rPr lang="cs-CZ" sz="2600" dirty="0">
                <a:solidFill>
                  <a:schemeClr val="tx1"/>
                </a:solidFill>
              </a:rPr>
              <a:t>jsou zaváděny i v předmětných městech. Co tento pojem znamená a mohl byste </a:t>
            </a:r>
            <a:r>
              <a:rPr lang="cs-CZ" sz="2600" dirty="0" smtClean="0">
                <a:solidFill>
                  <a:schemeClr val="tx1"/>
                </a:solidFill>
              </a:rPr>
              <a:t>uvést příklad </a:t>
            </a:r>
            <a:r>
              <a:rPr lang="cs-CZ" sz="2600" dirty="0">
                <a:solidFill>
                  <a:schemeClr val="tx1"/>
                </a:solidFill>
              </a:rPr>
              <a:t>např. z města Jihlavy (pokud existuje)?</a:t>
            </a:r>
            <a:endParaRPr lang="cs-CZ" sz="2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0493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Doplňující dotazy </a:t>
            </a:r>
            <a:r>
              <a:rPr lang="cs-CZ" b="1" dirty="0" smtClean="0"/>
              <a:t>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514116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600" dirty="0" smtClean="0">
                <a:solidFill>
                  <a:schemeClr val="tx1"/>
                </a:solidFill>
              </a:rPr>
              <a:t>V úvodu píšete, že by každé město mělo podporovat provozování cyklistiky. Je skutečně cyklistická doprava vhodná pro všechna města? Jaká jsou její omezení? Jak byste podpořil využití cyklistické dopravy ve městech s kopcovitým terénem? </a:t>
            </a:r>
          </a:p>
          <a:p>
            <a:pPr marL="457200" indent="-457200">
              <a:buFont typeface="+mj-lt"/>
              <a:buAutoNum type="arabicPeriod"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600" dirty="0" smtClean="0">
                <a:solidFill>
                  <a:schemeClr val="tx1"/>
                </a:solidFill>
              </a:rPr>
              <a:t>Jak </a:t>
            </a:r>
            <a:r>
              <a:rPr lang="cs-CZ" sz="2600" dirty="0">
                <a:solidFill>
                  <a:schemeClr val="tx1"/>
                </a:solidFill>
              </a:rPr>
              <a:t>byste řešil frekventovaný cyklistický provoz v Českých Budějovicích v oblasti Dlouhého mostu? Je stávající situace dostačující? Existují projekty na budoucí úpravu</a:t>
            </a:r>
            <a:r>
              <a:rPr lang="cs-CZ" sz="2600" dirty="0" smtClean="0">
                <a:solidFill>
                  <a:schemeClr val="tx1"/>
                </a:solidFill>
              </a:rPr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5221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332656"/>
            <a:ext cx="8892480" cy="423793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100" dirty="0" smtClean="0">
                <a:solidFill>
                  <a:schemeClr val="tx1"/>
                </a:solidFill>
              </a:rPr>
              <a:t>F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00" dirty="0" smtClean="0">
                <a:solidFill>
                  <a:schemeClr val="tx1"/>
                </a:solidFill>
              </a:rPr>
              <a:t>F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600" dirty="0">
                <a:solidFill>
                  <a:schemeClr val="tx1"/>
                </a:solidFill>
              </a:rPr>
              <a:t>Jaké byste zvolil nejhůře řešené cyklistické místo v Jihlavě? Existují projekty na budoucí úpravu? </a:t>
            </a:r>
            <a:endParaRPr lang="cs-CZ" sz="2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cs-CZ" sz="2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600" dirty="0" smtClean="0">
                <a:solidFill>
                  <a:schemeClr val="tx1"/>
                </a:solidFill>
              </a:rPr>
              <a:t>Jak se z hlediska provozu liší cyklotrasa od běžné pozemní komunikace? Má množství značených cyklotras vliv na cyklistickou dopravu ve městě? </a:t>
            </a:r>
          </a:p>
          <a:p>
            <a:pPr marL="457200" indent="-457200">
              <a:buFont typeface="+mj-lt"/>
              <a:buAutoNum type="arabicPeriod"/>
            </a:pPr>
            <a:endParaRPr lang="cs-CZ" sz="2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600" dirty="0" smtClean="0">
                <a:solidFill>
                  <a:schemeClr val="tx1"/>
                </a:solidFill>
              </a:rPr>
              <a:t>V </a:t>
            </a:r>
            <a:r>
              <a:rPr lang="cs-CZ" sz="2600" dirty="0">
                <a:solidFill>
                  <a:schemeClr val="tx1"/>
                </a:solidFill>
              </a:rPr>
              <a:t>práci jsou obě města hodnocena zvlášť (kromě zeměpisných ukazatelů a názoru na práce s kampaněmi, který je klasifikován jako obdobný). Lze nějak srovnat České Budějovice a Jihlavu globálně v oblasti cyklistické dopravy? Jaká metoda hodnocení a jaké ukazatele by se daly použít?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791716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endParaRPr lang="cs-CZ" dirty="0" smtClean="0"/>
          </a:p>
          <a:p>
            <a:pPr marL="0" indent="0" algn="r">
              <a:buNone/>
            </a:pPr>
            <a:endParaRPr lang="cs-CZ" dirty="0"/>
          </a:p>
          <a:p>
            <a:pPr marL="0" indent="0" algn="r">
              <a:buNone/>
            </a:pPr>
            <a:endParaRPr lang="cs-CZ" dirty="0" smtClean="0"/>
          </a:p>
          <a:p>
            <a:pPr marL="0" indent="0" algn="r">
              <a:buNone/>
            </a:pPr>
            <a:endParaRPr lang="cs-CZ" dirty="0"/>
          </a:p>
          <a:p>
            <a:pPr marL="0" indent="0" algn="r">
              <a:buNone/>
            </a:pPr>
            <a:endParaRPr lang="cs-CZ" dirty="0" smtClean="0"/>
          </a:p>
          <a:p>
            <a:pPr marL="0" indent="0" algn="r">
              <a:buNone/>
            </a:pPr>
            <a:endParaRPr lang="cs-CZ" dirty="0"/>
          </a:p>
          <a:p>
            <a:pPr marL="0" indent="0" algn="r">
              <a:buNone/>
            </a:pPr>
            <a:endParaRPr lang="cs-CZ" dirty="0" smtClean="0"/>
          </a:p>
          <a:p>
            <a:pPr marL="0" indent="0" algn="r">
              <a:buNone/>
            </a:pPr>
            <a:endParaRPr lang="cs-CZ" dirty="0"/>
          </a:p>
          <a:p>
            <a:pPr marL="0" indent="0" algn="r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154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</a:t>
            </a:r>
            <a:r>
              <a:rPr lang="cs-CZ" b="1" dirty="0" smtClean="0"/>
              <a:t>otivace </a:t>
            </a:r>
            <a:r>
              <a:rPr lang="cs-CZ" b="1" dirty="0"/>
              <a:t>a důvody k</a:t>
            </a:r>
            <a:br>
              <a:rPr lang="cs-CZ" b="1" dirty="0"/>
            </a:br>
            <a:r>
              <a:rPr lang="cs-CZ" b="1" dirty="0"/>
              <a:t>řešení daného </a:t>
            </a:r>
            <a:r>
              <a:rPr lang="cs-CZ" b="1" dirty="0" smtClean="0"/>
              <a:t>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600" dirty="0" smtClean="0">
              <a:solidFill>
                <a:schemeClr val="tx1"/>
              </a:solidFill>
            </a:endParaRPr>
          </a:p>
          <a:p>
            <a:r>
              <a:rPr lang="cs-CZ" sz="2600" dirty="0" smtClean="0">
                <a:solidFill>
                  <a:schemeClr val="tx1"/>
                </a:solidFill>
              </a:rPr>
              <a:t>zájem </a:t>
            </a:r>
            <a:r>
              <a:rPr lang="cs-CZ" sz="2600" dirty="0">
                <a:solidFill>
                  <a:schemeClr val="tx1"/>
                </a:solidFill>
              </a:rPr>
              <a:t>o </a:t>
            </a:r>
            <a:r>
              <a:rPr lang="cs-CZ" sz="2600" dirty="0" smtClean="0">
                <a:solidFill>
                  <a:schemeClr val="tx1"/>
                </a:solidFill>
              </a:rPr>
              <a:t>dané téma, osobní zkušenost </a:t>
            </a:r>
          </a:p>
          <a:p>
            <a:r>
              <a:rPr lang="cs-CZ" sz="2600" dirty="0">
                <a:solidFill>
                  <a:schemeClr val="tx1"/>
                </a:solidFill>
              </a:rPr>
              <a:t>p</a:t>
            </a:r>
            <a:r>
              <a:rPr lang="cs-CZ" sz="2600" dirty="0" smtClean="0">
                <a:solidFill>
                  <a:schemeClr val="tx1"/>
                </a:solidFill>
              </a:rPr>
              <a:t>rohloubení </a:t>
            </a:r>
            <a:r>
              <a:rPr lang="cs-CZ" sz="2600" dirty="0">
                <a:solidFill>
                  <a:schemeClr val="tx1"/>
                </a:solidFill>
              </a:rPr>
              <a:t>dosavadních znalostí dané </a:t>
            </a:r>
            <a:r>
              <a:rPr lang="cs-CZ" sz="2600" dirty="0" smtClean="0">
                <a:solidFill>
                  <a:schemeClr val="tx1"/>
                </a:solidFill>
              </a:rPr>
              <a:t>tématiky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nutnost </a:t>
            </a:r>
            <a:r>
              <a:rPr lang="cs-CZ" sz="2600" dirty="0">
                <a:solidFill>
                  <a:schemeClr val="tx1"/>
                </a:solidFill>
              </a:rPr>
              <a:t>rozvoje v dané oblasti </a:t>
            </a:r>
            <a:endParaRPr lang="cs-CZ" sz="2600" dirty="0" smtClean="0">
              <a:solidFill>
                <a:schemeClr val="tx1"/>
              </a:solidFill>
            </a:endParaRPr>
          </a:p>
          <a:p>
            <a:r>
              <a:rPr lang="cs-CZ" sz="2600" dirty="0">
                <a:solidFill>
                  <a:schemeClr val="tx1"/>
                </a:solidFill>
              </a:rPr>
              <a:t>rostoucí význam </a:t>
            </a:r>
            <a:r>
              <a:rPr lang="cs-CZ" sz="2600" dirty="0" smtClean="0">
                <a:solidFill>
                  <a:schemeClr val="tx1"/>
                </a:solidFill>
              </a:rPr>
              <a:t>cyklistické dopravy ve městech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4139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</a:t>
            </a:r>
            <a:r>
              <a:rPr lang="cs-CZ" b="1" dirty="0" smtClean="0"/>
              <a:t>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2600" dirty="0" smtClean="0">
                <a:solidFill>
                  <a:schemeClr val="tx1"/>
                </a:solidFill>
              </a:rPr>
              <a:t>zhodnocení přístupů zvolených </a:t>
            </a:r>
            <a:r>
              <a:rPr lang="cs-CZ" sz="2600" dirty="0">
                <a:solidFill>
                  <a:schemeClr val="tx1"/>
                </a:solidFill>
              </a:rPr>
              <a:t>městských municipalit se zaměřením na oblast cyklistické </a:t>
            </a:r>
            <a:r>
              <a:rPr lang="cs-CZ" sz="2600" dirty="0" smtClean="0">
                <a:solidFill>
                  <a:schemeClr val="tx1"/>
                </a:solidFill>
              </a:rPr>
              <a:t>dopravy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porovnání aktuálního stavu </a:t>
            </a:r>
            <a:r>
              <a:rPr lang="cs-CZ" sz="2600" dirty="0">
                <a:solidFill>
                  <a:schemeClr val="tx1"/>
                </a:solidFill>
              </a:rPr>
              <a:t>poskytovaných cyklo-dopravních opatření v </a:t>
            </a:r>
            <a:r>
              <a:rPr lang="cs-CZ" sz="2600" dirty="0" smtClean="0">
                <a:solidFill>
                  <a:schemeClr val="tx1"/>
                </a:solidFill>
              </a:rPr>
              <a:t>oblastech: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600" dirty="0" smtClean="0">
                <a:solidFill>
                  <a:schemeClr val="tx1"/>
                </a:solidFill>
              </a:rPr>
              <a:t>cyklodopravní sítě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600" dirty="0" smtClean="0">
                <a:solidFill>
                  <a:schemeClr val="tx1"/>
                </a:solidFill>
              </a:rPr>
              <a:t>parkovací infrastruktury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600" dirty="0" smtClean="0">
                <a:solidFill>
                  <a:schemeClr val="tx1"/>
                </a:solidFill>
              </a:rPr>
              <a:t>propagačních </a:t>
            </a:r>
            <a:r>
              <a:rPr lang="cs-CZ" sz="2600" dirty="0">
                <a:solidFill>
                  <a:schemeClr val="tx1"/>
                </a:solidFill>
              </a:rPr>
              <a:t>kampaní a </a:t>
            </a:r>
            <a:r>
              <a:rPr lang="cs-CZ" sz="2600" dirty="0" smtClean="0">
                <a:solidFill>
                  <a:schemeClr val="tx1"/>
                </a:solidFill>
              </a:rPr>
              <a:t>projektů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600" dirty="0" smtClean="0">
                <a:solidFill>
                  <a:schemeClr val="tx1"/>
                </a:solidFill>
              </a:rPr>
              <a:t>naplňovaní </a:t>
            </a:r>
            <a:r>
              <a:rPr lang="cs-CZ" sz="2600" dirty="0">
                <a:solidFill>
                  <a:schemeClr val="tx1"/>
                </a:solidFill>
              </a:rPr>
              <a:t>Generelu cyklistické </a:t>
            </a:r>
            <a:r>
              <a:rPr lang="cs-CZ" sz="2600" dirty="0" smtClean="0">
                <a:solidFill>
                  <a:schemeClr val="tx1"/>
                </a:solidFill>
              </a:rPr>
              <a:t>dopravy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0367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Výzkumný problém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</a:rPr>
              <a:t>z</a:t>
            </a:r>
            <a:r>
              <a:rPr lang="cs-CZ" sz="2600" dirty="0" smtClean="0">
                <a:solidFill>
                  <a:schemeClr val="tx1"/>
                </a:solidFill>
              </a:rPr>
              <a:t>aměřuje </a:t>
            </a:r>
            <a:r>
              <a:rPr lang="cs-CZ" sz="2600" dirty="0">
                <a:solidFill>
                  <a:schemeClr val="tx1"/>
                </a:solidFill>
              </a:rPr>
              <a:t>se na porovnání přístupů municipalit Českých Budějovic a </a:t>
            </a:r>
            <a:r>
              <a:rPr lang="cs-CZ" sz="2600" dirty="0" smtClean="0">
                <a:solidFill>
                  <a:schemeClr val="tx1"/>
                </a:solidFill>
              </a:rPr>
              <a:t>Jihlavy, jakým </a:t>
            </a:r>
            <a:r>
              <a:rPr lang="cs-CZ" sz="2600" dirty="0">
                <a:solidFill>
                  <a:schemeClr val="tx1"/>
                </a:solidFill>
              </a:rPr>
              <a:t>způsobem se staví a jak zajištují postupy pro rozvoj cyklistické </a:t>
            </a:r>
            <a:r>
              <a:rPr lang="cs-CZ" sz="2600" dirty="0" smtClean="0">
                <a:solidFill>
                  <a:schemeClr val="tx1"/>
                </a:solidFill>
              </a:rPr>
              <a:t>dopravy ve čtyřech stanovených oblastech: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600" dirty="0" smtClean="0">
                <a:solidFill>
                  <a:schemeClr val="tx1"/>
                </a:solidFill>
              </a:rPr>
              <a:t>současná cyklodopravní </a:t>
            </a:r>
            <a:r>
              <a:rPr lang="cs-CZ" sz="2600" dirty="0" smtClean="0">
                <a:solidFill>
                  <a:schemeClr val="tx1"/>
                </a:solidFill>
              </a:rPr>
              <a:t>síť</a:t>
            </a:r>
            <a:endParaRPr lang="cs-CZ" sz="26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600" dirty="0">
                <a:solidFill>
                  <a:schemeClr val="tx1"/>
                </a:solidFill>
              </a:rPr>
              <a:t>v</a:t>
            </a:r>
            <a:r>
              <a:rPr lang="cs-CZ" sz="2600" dirty="0" smtClean="0">
                <a:solidFill>
                  <a:schemeClr val="tx1"/>
                </a:solidFill>
              </a:rPr>
              <a:t>ýstavba </a:t>
            </a:r>
            <a:r>
              <a:rPr lang="cs-CZ" sz="2600" dirty="0">
                <a:solidFill>
                  <a:schemeClr val="tx1"/>
                </a:solidFill>
              </a:rPr>
              <a:t>parkovací infrastruktury a cyklodopravní </a:t>
            </a:r>
            <a:r>
              <a:rPr lang="cs-CZ" sz="2600" dirty="0" smtClean="0">
                <a:solidFill>
                  <a:schemeClr val="tx1"/>
                </a:solidFill>
              </a:rPr>
              <a:t>sítě</a:t>
            </a:r>
            <a:endParaRPr lang="cs-CZ" sz="2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600" dirty="0">
                <a:solidFill>
                  <a:schemeClr val="tx1"/>
                </a:solidFill>
              </a:rPr>
              <a:t>k</a:t>
            </a:r>
            <a:r>
              <a:rPr lang="pl-PL" sz="2600" dirty="0" smtClean="0">
                <a:solidFill>
                  <a:schemeClr val="tx1"/>
                </a:solidFill>
              </a:rPr>
              <a:t>ampaně </a:t>
            </a:r>
            <a:r>
              <a:rPr lang="pl-PL" sz="2600" dirty="0">
                <a:solidFill>
                  <a:schemeClr val="tx1"/>
                </a:solidFill>
              </a:rPr>
              <a:t>a projekty určené na podporu cyklistické </a:t>
            </a:r>
            <a:r>
              <a:rPr lang="pl-PL" sz="2600" dirty="0" smtClean="0">
                <a:solidFill>
                  <a:schemeClr val="tx1"/>
                </a:solidFill>
              </a:rPr>
              <a:t>dopravy</a:t>
            </a:r>
            <a:endParaRPr lang="pl-PL" sz="2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600" dirty="0" smtClean="0">
                <a:solidFill>
                  <a:schemeClr val="tx1"/>
                </a:solidFill>
              </a:rPr>
              <a:t>Generel </a:t>
            </a:r>
            <a:r>
              <a:rPr lang="pl-PL" sz="2600" dirty="0">
                <a:solidFill>
                  <a:schemeClr val="tx1"/>
                </a:solidFill>
              </a:rPr>
              <a:t>cyklistické dopravy </a:t>
            </a:r>
            <a:r>
              <a:rPr lang="pl-PL" sz="2600" dirty="0" smtClean="0">
                <a:solidFill>
                  <a:schemeClr val="tx1"/>
                </a:solidFill>
              </a:rPr>
              <a:t>města České Budějovice a </a:t>
            </a:r>
            <a:r>
              <a:rPr lang="pl-PL" sz="2600" dirty="0" smtClean="0">
                <a:solidFill>
                  <a:schemeClr val="tx1"/>
                </a:solidFill>
              </a:rPr>
              <a:t>Jihlavy</a:t>
            </a:r>
            <a:endParaRPr lang="cs-CZ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8702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Metodika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2600" dirty="0" smtClean="0">
                <a:solidFill>
                  <a:schemeClr val="tx1"/>
                </a:solidFill>
              </a:rPr>
              <a:t>metoda </a:t>
            </a:r>
            <a:r>
              <a:rPr lang="cs-CZ" sz="2600" dirty="0">
                <a:solidFill>
                  <a:schemeClr val="tx1"/>
                </a:solidFill>
              </a:rPr>
              <a:t>sběru dat (odborné publikace, články, vyhlášky</a:t>
            </a:r>
            <a:r>
              <a:rPr lang="cs-CZ" sz="2600" dirty="0" smtClean="0">
                <a:solidFill>
                  <a:schemeClr val="tx1"/>
                </a:solidFill>
              </a:rPr>
              <a:t>)</a:t>
            </a:r>
            <a:endParaRPr lang="cs-CZ" sz="2600" dirty="0">
              <a:solidFill>
                <a:schemeClr val="tx1"/>
              </a:solidFill>
            </a:endParaRPr>
          </a:p>
          <a:p>
            <a:r>
              <a:rPr lang="cs-CZ" sz="2600" dirty="0" smtClean="0">
                <a:solidFill>
                  <a:schemeClr val="tx1"/>
                </a:solidFill>
              </a:rPr>
              <a:t>komparační metoda</a:t>
            </a:r>
          </a:p>
          <a:p>
            <a:r>
              <a:rPr lang="cs-CZ" sz="2600" dirty="0">
                <a:solidFill>
                  <a:schemeClr val="tx1"/>
                </a:solidFill>
              </a:rPr>
              <a:t>rozhovor městského cyklokoordinátora z Českých Budějovic a koordinátora městské mobility v </a:t>
            </a:r>
            <a:r>
              <a:rPr lang="cs-CZ" sz="2600" dirty="0" smtClean="0">
                <a:solidFill>
                  <a:schemeClr val="tx1"/>
                </a:solidFill>
              </a:rPr>
              <a:t>Jihlavě</a:t>
            </a:r>
            <a:endParaRPr lang="cs-CZ" sz="2600" dirty="0">
              <a:solidFill>
                <a:schemeClr val="tx1"/>
              </a:solidFill>
            </a:endParaRPr>
          </a:p>
          <a:p>
            <a:r>
              <a:rPr lang="cs-CZ" sz="2600" dirty="0" smtClean="0">
                <a:solidFill>
                  <a:schemeClr val="tx1"/>
                </a:solidFill>
              </a:rPr>
              <a:t>dedukce 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5353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8840"/>
          </a:xfrm>
        </p:spPr>
        <p:txBody>
          <a:bodyPr/>
          <a:lstStyle/>
          <a:p>
            <a:r>
              <a:rPr lang="cs-CZ" b="1" dirty="0"/>
              <a:t>Dosažené </a:t>
            </a:r>
            <a:r>
              <a:rPr lang="cs-CZ" b="1" dirty="0" smtClean="0"/>
              <a:t>výsledky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>
                <a:solidFill>
                  <a:schemeClr val="tx1"/>
                </a:solidFill>
                <a:effectLst/>
              </a:rPr>
              <a:t>1. Současná </a:t>
            </a:r>
            <a:r>
              <a:rPr lang="cs-CZ" sz="3200" b="1" dirty="0">
                <a:solidFill>
                  <a:schemeClr val="tx1"/>
                </a:solidFill>
                <a:effectLst/>
              </a:rPr>
              <a:t>cyklodopravní </a:t>
            </a:r>
            <a:r>
              <a:rPr lang="cs-CZ" sz="3200" b="1" dirty="0" smtClean="0">
                <a:solidFill>
                  <a:schemeClr val="tx1"/>
                </a:solidFill>
                <a:effectLst/>
              </a:rPr>
              <a:t>síť</a:t>
            </a:r>
            <a:endParaRPr lang="cs-CZ" sz="3200" b="1" dirty="0">
              <a:effectLst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329706"/>
              </p:ext>
            </p:extLst>
          </p:nvPr>
        </p:nvGraphicFramePr>
        <p:xfrm>
          <a:off x="467544" y="2060848"/>
          <a:ext cx="8064895" cy="4392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1874"/>
                <a:gridCol w="2648656"/>
                <a:gridCol w="2554365"/>
              </a:tblGrid>
              <a:tr h="4755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České Budějovice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Jihlava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55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rozloha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56 km²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79 km²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55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počet obyvatel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93470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50559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55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hustota zalidnění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1669 osob/km²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640 osob/km²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074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délka cyklotras a cyklostezek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71 km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49 km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55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počet osob na 1 m² cyklotras 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1,3 osob/m²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 osob/m²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074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počet metrů cyklotras na 1 km</a:t>
                      </a:r>
                      <a:r>
                        <a:rPr lang="cs-CZ" sz="1400" baseline="300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1267 m/km²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620 m/km²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1058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chemeClr val="tx1"/>
                </a:solidFill>
                <a:effectLst/>
              </a:rPr>
              <a:t>2. Výstavba parkovací infrastruktury a cyklodopravní sítě</a:t>
            </a:r>
            <a:endParaRPr lang="cs-CZ" sz="3200" b="1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50691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dirty="0" smtClean="0">
                <a:solidFill>
                  <a:schemeClr val="tx1"/>
                </a:solidFill>
              </a:rPr>
              <a:t>KLADNÉ </a:t>
            </a:r>
            <a:r>
              <a:rPr lang="cs-CZ" sz="2600" dirty="0">
                <a:solidFill>
                  <a:schemeClr val="tx1"/>
                </a:solidFill>
              </a:rPr>
              <a:t>STRÁNKY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dostatečná </a:t>
            </a:r>
            <a:r>
              <a:rPr lang="cs-CZ" sz="2600" dirty="0">
                <a:solidFill>
                  <a:schemeClr val="tx1"/>
                </a:solidFill>
              </a:rPr>
              <a:t>parkovací infrastruktura v centru </a:t>
            </a:r>
            <a:r>
              <a:rPr lang="cs-CZ" sz="2600" dirty="0" smtClean="0">
                <a:solidFill>
                  <a:schemeClr val="tx1"/>
                </a:solidFill>
              </a:rPr>
              <a:t>měst</a:t>
            </a:r>
          </a:p>
          <a:p>
            <a:pPr marL="0" indent="0">
              <a:buNone/>
            </a:pPr>
            <a:endParaRPr lang="cs-CZ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dirty="0" smtClean="0">
                <a:solidFill>
                  <a:schemeClr val="tx1"/>
                </a:solidFill>
              </a:rPr>
              <a:t>ZÁPORNÉ STRÁNKY</a:t>
            </a:r>
            <a:endParaRPr lang="cs-CZ" sz="2600" dirty="0">
              <a:solidFill>
                <a:schemeClr val="tx1"/>
              </a:solidFill>
            </a:endParaRPr>
          </a:p>
          <a:p>
            <a:r>
              <a:rPr lang="cs-CZ" sz="2600" dirty="0">
                <a:solidFill>
                  <a:schemeClr val="tx1"/>
                </a:solidFill>
              </a:rPr>
              <a:t>nedostatečná parkovací infrastruktura u ZŠ a SŠ</a:t>
            </a:r>
          </a:p>
          <a:p>
            <a:r>
              <a:rPr lang="cs-CZ" sz="2600" dirty="0">
                <a:solidFill>
                  <a:schemeClr val="tx1"/>
                </a:solidFill>
              </a:rPr>
              <a:t>nedostačující parkovací infrastruktura v okolí vlakového a autobusového </a:t>
            </a:r>
            <a:r>
              <a:rPr lang="cs-CZ" sz="2600" dirty="0" smtClean="0">
                <a:solidFill>
                  <a:schemeClr val="tx1"/>
                </a:solidFill>
              </a:rPr>
              <a:t>nádraží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rekonstrukce Husovy </a:t>
            </a:r>
            <a:r>
              <a:rPr lang="cs-CZ" sz="2600" dirty="0">
                <a:solidFill>
                  <a:schemeClr val="tx1"/>
                </a:solidFill>
              </a:rPr>
              <a:t>třídy mezi Dlouhým mostem a Mariánským náměstím</a:t>
            </a:r>
          </a:p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dirty="0" smtClean="0">
                <a:solidFill>
                  <a:schemeClr val="tx1"/>
                </a:solidFill>
              </a:rPr>
              <a:t>výstavba a budoucí plánování cyklodopravní sítě v ČB značně převyšuje Jihlavu 8:2</a:t>
            </a:r>
            <a:endParaRPr lang="cs-CZ" sz="2600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6412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>
                <a:solidFill>
                  <a:schemeClr val="tx1"/>
                </a:solidFill>
                <a:effectLst/>
              </a:rPr>
              <a:t>3. </a:t>
            </a:r>
            <a:r>
              <a:rPr lang="pl-PL" sz="3200" b="1" dirty="0" smtClean="0">
                <a:solidFill>
                  <a:schemeClr val="tx1"/>
                </a:solidFill>
                <a:effectLst/>
              </a:rPr>
              <a:t>Kampaně </a:t>
            </a:r>
            <a:r>
              <a:rPr lang="pl-PL" sz="3200" b="1" dirty="0">
                <a:solidFill>
                  <a:schemeClr val="tx1"/>
                </a:solidFill>
                <a:effectLst/>
              </a:rPr>
              <a:t>a projekty určené na podporu cyklistické dopravy</a:t>
            </a:r>
            <a:endParaRPr lang="cs-CZ" sz="3200" b="1" dirty="0">
              <a:effectLst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cs-CZ" u="sng" dirty="0" smtClean="0">
                <a:solidFill>
                  <a:schemeClr val="tx1"/>
                </a:solidFill>
              </a:rPr>
              <a:t>České Budějovice</a:t>
            </a:r>
            <a:endParaRPr lang="cs-CZ" u="sng" dirty="0">
              <a:solidFill>
                <a:schemeClr val="tx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l"/>
            <a:r>
              <a:rPr lang="cs-CZ" u="sng" dirty="0" smtClean="0">
                <a:solidFill>
                  <a:schemeClr val="tx1"/>
                </a:solidFill>
              </a:rPr>
              <a:t>Jihlava</a:t>
            </a:r>
            <a:endParaRPr lang="cs-CZ" u="sng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 práce </a:t>
            </a:r>
            <a:r>
              <a:rPr lang="cs-CZ" dirty="0" smtClean="0">
                <a:solidFill>
                  <a:schemeClr val="tx1"/>
                </a:solidFill>
              </a:rPr>
              <a:t>na </a:t>
            </a:r>
            <a:r>
              <a:rPr lang="cs-CZ" dirty="0">
                <a:solidFill>
                  <a:schemeClr val="tx1"/>
                </a:solidFill>
              </a:rPr>
              <a:t>kole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Cyklojízdy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Rekola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 práce na kole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Na kole po stopách Gustava Mahlera 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Jihlava [</a:t>
            </a:r>
            <a:r>
              <a:rPr lang="cs-CZ" dirty="0" smtClean="0">
                <a:solidFill>
                  <a:schemeClr val="tx1"/>
                </a:solidFill>
              </a:rPr>
              <a:t>ne]jede</a:t>
            </a:r>
          </a:p>
          <a:p>
            <a:endParaRPr lang="pl-PL" dirty="0" smtClean="0"/>
          </a:p>
          <a:p>
            <a:endParaRPr lang="cs-CZ" dirty="0"/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1309254"/>
              </p:ext>
            </p:extLst>
          </p:nvPr>
        </p:nvGraphicFramePr>
        <p:xfrm>
          <a:off x="1331640" y="4581128"/>
          <a:ext cx="6100698" cy="1666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626"/>
                <a:gridCol w="1220268"/>
                <a:gridCol w="1220268"/>
                <a:gridCol w="1220268"/>
                <a:gridCol w="1220268"/>
              </a:tblGrid>
              <a:tr h="6632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Město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Počet soutěžících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Vzdálenost na kole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Vzdálenost pěšky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Celková vzdálenost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32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České Budějovice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520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79861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5299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85159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00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Jihlava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518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123271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8113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131385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2627784" y="4108430"/>
            <a:ext cx="3352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 smtClean="0"/>
              <a:t>Do </a:t>
            </a:r>
            <a:r>
              <a:rPr lang="pl-PL" dirty="0"/>
              <a:t>Práce na kole 2017 v číslech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8623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>
                <a:solidFill>
                  <a:schemeClr val="tx1"/>
                </a:solidFill>
                <a:effectLst/>
              </a:rPr>
              <a:t>4. Generel </a:t>
            </a:r>
            <a:r>
              <a:rPr lang="pl-PL" sz="3200" b="1" dirty="0">
                <a:solidFill>
                  <a:schemeClr val="tx1"/>
                </a:solidFill>
                <a:effectLst/>
              </a:rPr>
              <a:t>cyklistické dopravy města České Budějovice a </a:t>
            </a:r>
            <a:r>
              <a:rPr lang="pl-PL" sz="3200" b="1" dirty="0" smtClean="0">
                <a:solidFill>
                  <a:schemeClr val="tx1"/>
                </a:solidFill>
                <a:effectLst/>
              </a:rPr>
              <a:t>Jihlavy</a:t>
            </a:r>
            <a:endParaRPr lang="cs-CZ" sz="3200" b="1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budování </a:t>
            </a:r>
            <a:r>
              <a:rPr lang="cs-CZ" dirty="0">
                <a:solidFill>
                  <a:schemeClr val="tx1"/>
                </a:solidFill>
              </a:rPr>
              <a:t>cyklopruhů na Novohradské </a:t>
            </a:r>
            <a:r>
              <a:rPr lang="cs-CZ" dirty="0" smtClean="0">
                <a:solidFill>
                  <a:schemeClr val="tx1"/>
                </a:solidFill>
              </a:rPr>
              <a:t>ulici v ČB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aktuálně </a:t>
            </a:r>
            <a:r>
              <a:rPr lang="cs-CZ" dirty="0">
                <a:solidFill>
                  <a:schemeClr val="tx1"/>
                </a:solidFill>
              </a:rPr>
              <a:t>se </a:t>
            </a:r>
            <a:r>
              <a:rPr lang="cs-CZ" dirty="0" smtClean="0">
                <a:solidFill>
                  <a:schemeClr val="tx1"/>
                </a:solidFill>
              </a:rPr>
              <a:t>podle obou generelů </a:t>
            </a:r>
            <a:r>
              <a:rPr lang="cs-CZ" dirty="0">
                <a:solidFill>
                  <a:schemeClr val="tx1"/>
                </a:solidFill>
              </a:rPr>
              <a:t>řeší parkovací infrastruktura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dále </a:t>
            </a:r>
            <a:r>
              <a:rPr lang="cs-CZ" dirty="0">
                <a:solidFill>
                  <a:schemeClr val="tx1"/>
                </a:solidFill>
              </a:rPr>
              <a:t>se odstraňují rizikové </a:t>
            </a:r>
            <a:r>
              <a:rPr lang="cs-CZ" dirty="0" smtClean="0">
                <a:solidFill>
                  <a:schemeClr val="tx1"/>
                </a:solidFill>
              </a:rPr>
              <a:t>bari</a:t>
            </a:r>
            <a:r>
              <a:rPr lang="cs-CZ" dirty="0">
                <a:solidFill>
                  <a:schemeClr val="tx1"/>
                </a:solidFill>
              </a:rPr>
              <a:t>é</a:t>
            </a:r>
            <a:r>
              <a:rPr lang="cs-CZ" dirty="0" smtClean="0">
                <a:solidFill>
                  <a:schemeClr val="tx1"/>
                </a:solidFill>
              </a:rPr>
              <a:t>ry </a:t>
            </a:r>
            <a:r>
              <a:rPr lang="cs-CZ" dirty="0">
                <a:solidFill>
                  <a:schemeClr val="tx1"/>
                </a:solidFill>
              </a:rPr>
              <a:t>pro bezpečnější a rychlejší dopravu na jízdním </a:t>
            </a:r>
            <a:r>
              <a:rPr lang="cs-CZ" dirty="0" smtClean="0">
                <a:solidFill>
                  <a:schemeClr val="tx1"/>
                </a:solidFill>
              </a:rPr>
              <a:t>kole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Jihlava plánuje nahradit Generel Plánem udržitelné </a:t>
            </a:r>
            <a:r>
              <a:rPr lang="cs-CZ" dirty="0">
                <a:solidFill>
                  <a:schemeClr val="tx1"/>
                </a:solidFill>
              </a:rPr>
              <a:t>městské </a:t>
            </a:r>
            <a:r>
              <a:rPr lang="cs-CZ" dirty="0" smtClean="0">
                <a:solidFill>
                  <a:schemeClr val="tx1"/>
                </a:solidFill>
              </a:rPr>
              <a:t>mobility (PUMM)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3339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3129</TotalTime>
  <Words>687</Words>
  <Application>Microsoft Office PowerPoint</Application>
  <PresentationFormat>Předvádění na obrazovce (4:3)</PresentationFormat>
  <Paragraphs>146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Exekutivní</vt:lpstr>
      <vt:lpstr>Komparace přístupů  vybraných municipalit  v zavádění cyklo-dopravních opatření  </vt:lpstr>
      <vt:lpstr>Motivace a důvody k řešení daného problému</vt:lpstr>
      <vt:lpstr>Cíl práce</vt:lpstr>
      <vt:lpstr>Výzkumný problém </vt:lpstr>
      <vt:lpstr>Metodika práce</vt:lpstr>
      <vt:lpstr>Dosažené výsledky 1. Současná cyklodopravní síť</vt:lpstr>
      <vt:lpstr>2. Výstavba parkovací infrastruktury a cyklodopravní sítě</vt:lpstr>
      <vt:lpstr>3. Kampaně a projekty určené na podporu cyklistické dopravy</vt:lpstr>
      <vt:lpstr>4. Generel cyklistické dopravy města České Budějovice a Jihlavy</vt:lpstr>
      <vt:lpstr>Návrhy opatření v ČB</vt:lpstr>
      <vt:lpstr>Návrhy opatření v Jihlavě</vt:lpstr>
      <vt:lpstr>Doplňující dotazy vedoucího</vt:lpstr>
      <vt:lpstr>Doplňující dotazy oponenta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HP-NB</dc:creator>
  <cp:lastModifiedBy>HP-NB</cp:lastModifiedBy>
  <cp:revision>64</cp:revision>
  <dcterms:created xsi:type="dcterms:W3CDTF">2018-01-14T12:42:14Z</dcterms:created>
  <dcterms:modified xsi:type="dcterms:W3CDTF">2018-01-22T22:47:34Z</dcterms:modified>
</cp:coreProperties>
</file>