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Vyhodnocení evidence</a:t>
            </a:r>
            <a:r>
              <a:rPr lang="cs-CZ" baseline="0"/>
              <a:t> vozidel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Dny v evidenci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6C73726</c:v>
                </c:pt>
                <c:pt idx="1">
                  <c:v>6C9 4938</c:v>
                </c:pt>
                <c:pt idx="2">
                  <c:v>7C1 9104</c:v>
                </c:pt>
                <c:pt idx="3">
                  <c:v>7C1 8210</c:v>
                </c:pt>
                <c:pt idx="4">
                  <c:v>7C9 9147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242</c:v>
                </c:pt>
                <c:pt idx="1">
                  <c:v>323</c:v>
                </c:pt>
                <c:pt idx="2">
                  <c:v>365</c:v>
                </c:pt>
                <c:pt idx="3">
                  <c:v>304</c:v>
                </c:pt>
                <c:pt idx="4">
                  <c:v>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B4-4B13-B596-B0B02482982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Dny v provozu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6C73726</c:v>
                </c:pt>
                <c:pt idx="1">
                  <c:v>6C9 4938</c:v>
                </c:pt>
                <c:pt idx="2">
                  <c:v>7C1 9104</c:v>
                </c:pt>
                <c:pt idx="3">
                  <c:v>7C1 8210</c:v>
                </c:pt>
                <c:pt idx="4">
                  <c:v>7C9 9147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157</c:v>
                </c:pt>
                <c:pt idx="1">
                  <c:v>257</c:v>
                </c:pt>
                <c:pt idx="2">
                  <c:v>316</c:v>
                </c:pt>
                <c:pt idx="3">
                  <c:v>248</c:v>
                </c:pt>
                <c:pt idx="4">
                  <c:v>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B4-4B13-B596-B0B02482982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Dny v údržbě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6C73726</c:v>
                </c:pt>
                <c:pt idx="1">
                  <c:v>6C9 4938</c:v>
                </c:pt>
                <c:pt idx="2">
                  <c:v>7C1 9104</c:v>
                </c:pt>
                <c:pt idx="3">
                  <c:v>7C1 8210</c:v>
                </c:pt>
                <c:pt idx="4">
                  <c:v>7C9 9147</c:v>
                </c:pt>
              </c:strCache>
            </c:strRef>
          </c:cat>
          <c:val>
            <c:numRef>
              <c:f>List1!$D$2:$D$6</c:f>
              <c:numCache>
                <c:formatCode>General</c:formatCode>
                <c:ptCount val="5"/>
                <c:pt idx="0">
                  <c:v>10</c:v>
                </c:pt>
                <c:pt idx="1">
                  <c:v>14</c:v>
                </c:pt>
                <c:pt idx="2">
                  <c:v>8</c:v>
                </c:pt>
                <c:pt idx="3">
                  <c:v>11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B4-4B13-B596-B0B024829829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Dny v prostoji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6C73726</c:v>
                </c:pt>
                <c:pt idx="1">
                  <c:v>6C9 4938</c:v>
                </c:pt>
                <c:pt idx="2">
                  <c:v>7C1 9104</c:v>
                </c:pt>
                <c:pt idx="3">
                  <c:v>7C1 8210</c:v>
                </c:pt>
                <c:pt idx="4">
                  <c:v>7C9 9147</c:v>
                </c:pt>
              </c:strCache>
            </c:strRef>
          </c:cat>
          <c:val>
            <c:numRef>
              <c:f>List1!$E$2:$E$6</c:f>
              <c:numCache>
                <c:formatCode>General</c:formatCode>
                <c:ptCount val="5"/>
                <c:pt idx="0">
                  <c:v>75</c:v>
                </c:pt>
                <c:pt idx="1">
                  <c:v>52</c:v>
                </c:pt>
                <c:pt idx="2">
                  <c:v>41</c:v>
                </c:pt>
                <c:pt idx="3">
                  <c:v>45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B4-4B13-B596-B0B0248298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2343448"/>
        <c:axId val="312343840"/>
      </c:barChart>
      <c:catAx>
        <c:axId val="312343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Vozidla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2343840"/>
        <c:crosses val="autoZero"/>
        <c:auto val="1"/>
        <c:lblAlgn val="ctr"/>
        <c:lblOffset val="100"/>
        <c:noMultiLvlLbl val="0"/>
      </c:catAx>
      <c:valAx>
        <c:axId val="31234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Dny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2343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>
                <a:effectLst/>
              </a:rPr>
              <a:t>Vyhodnocení jízd z hlediska času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Doba celkem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 3726</c:v>
                </c:pt>
                <c:pt idx="1">
                  <c:v>6C9 4938</c:v>
                </c:pt>
                <c:pt idx="2">
                  <c:v>7C1 9104</c:v>
                </c:pt>
                <c:pt idx="3">
                  <c:v>7C1 8210</c:v>
                </c:pt>
                <c:pt idx="4">
                  <c:v>7C9 9174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1795</c:v>
                </c:pt>
                <c:pt idx="1">
                  <c:v>3276</c:v>
                </c:pt>
                <c:pt idx="2">
                  <c:v>4206</c:v>
                </c:pt>
                <c:pt idx="3">
                  <c:v>3185</c:v>
                </c:pt>
                <c:pt idx="4">
                  <c:v>3597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F7-4B45-8862-83BA2B9D9EE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Doba jízdy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 3726</c:v>
                </c:pt>
                <c:pt idx="1">
                  <c:v>6C9 4938</c:v>
                </c:pt>
                <c:pt idx="2">
                  <c:v>7C1 9104</c:v>
                </c:pt>
                <c:pt idx="3">
                  <c:v>7C1 8210</c:v>
                </c:pt>
                <c:pt idx="4">
                  <c:v>7C9 9174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1004</c:v>
                </c:pt>
                <c:pt idx="1">
                  <c:v>1946</c:v>
                </c:pt>
                <c:pt idx="2">
                  <c:v>2495</c:v>
                </c:pt>
                <c:pt idx="3">
                  <c:v>2534</c:v>
                </c:pt>
                <c:pt idx="4">
                  <c:v>2161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F7-4B45-8862-83BA2B9D9EE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Doba stání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 3726</c:v>
                </c:pt>
                <c:pt idx="1">
                  <c:v>6C9 4938</c:v>
                </c:pt>
                <c:pt idx="2">
                  <c:v>7C1 9104</c:v>
                </c:pt>
                <c:pt idx="3">
                  <c:v>7C1 8210</c:v>
                </c:pt>
                <c:pt idx="4">
                  <c:v>7C9 9174</c:v>
                </c:pt>
              </c:strCache>
            </c:strRef>
          </c:cat>
          <c:val>
            <c:numRef>
              <c:f>List1!$D$2:$D$6</c:f>
              <c:numCache>
                <c:formatCode>General</c:formatCode>
                <c:ptCount val="5"/>
                <c:pt idx="0">
                  <c:v>790</c:v>
                </c:pt>
                <c:pt idx="1">
                  <c:v>1329</c:v>
                </c:pt>
                <c:pt idx="2">
                  <c:v>1710</c:v>
                </c:pt>
                <c:pt idx="3">
                  <c:v>651</c:v>
                </c:pt>
                <c:pt idx="4">
                  <c:v>1436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F7-4B45-8862-83BA2B9D9E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2345800"/>
        <c:axId val="312346192"/>
      </c:barChart>
      <c:catAx>
        <c:axId val="312345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2346192"/>
        <c:crosses val="autoZero"/>
        <c:auto val="1"/>
        <c:lblAlgn val="ctr"/>
        <c:lblOffset val="100"/>
        <c:noMultiLvlLbl val="0"/>
      </c:catAx>
      <c:valAx>
        <c:axId val="31234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2345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Počet najetých kilometrů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6C7 3726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#,##0.00</c:formatCode>
                <c:ptCount val="1"/>
                <c:pt idx="0">
                  <c:v>56078.91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7D-48D1-8112-6E5F0175280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6C9 4938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#,##0.00</c:formatCode>
                <c:ptCount val="1"/>
                <c:pt idx="0">
                  <c:v>114143.03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7D-48D1-8112-6E5F0175280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7C1 9104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135185.21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7D-48D1-8112-6E5F01752809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7C1 8210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#,##0.00</c:formatCode>
                <c:ptCount val="1"/>
                <c:pt idx="0">
                  <c:v>94142.98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7D-48D1-8112-6E5F01752809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7C9 9174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List1!$F$2</c:f>
              <c:numCache>
                <c:formatCode>#,##0.00</c:formatCode>
                <c:ptCount val="1"/>
                <c:pt idx="0">
                  <c:v>117497.78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7D-48D1-8112-6E5F017528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2348152"/>
        <c:axId val="312348544"/>
      </c:barChart>
      <c:catAx>
        <c:axId val="312348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2348544"/>
        <c:crosses val="autoZero"/>
        <c:auto val="1"/>
        <c:lblAlgn val="ctr"/>
        <c:lblOffset val="100"/>
        <c:noMultiLvlLbl val="0"/>
      </c:catAx>
      <c:valAx>
        <c:axId val="31234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234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Využití</a:t>
            </a:r>
            <a:r>
              <a:rPr lang="cs-CZ" baseline="0"/>
              <a:t> vzdálenosti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6C7 3726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#,##0.00</c:formatCode>
                <c:ptCount val="1"/>
                <c:pt idx="0">
                  <c:v>31.24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D3-4B56-9717-AB869FD4814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6C9 4938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#,##0.00</c:formatCode>
                <c:ptCount val="1"/>
                <c:pt idx="0">
                  <c:v>34.840000000000003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D3-4B56-9717-AB869FD48141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7C1 9104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32.14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D3-4B56-9717-AB869FD48141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7C1 8210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#,##0.00</c:formatCode>
                <c:ptCount val="1"/>
                <c:pt idx="0">
                  <c:v>29.56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D3-4B56-9717-AB869FD48141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7C9 9174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List1!$F$2</c:f>
              <c:numCache>
                <c:formatCode>#,##0.00</c:formatCode>
                <c:ptCount val="1"/>
                <c:pt idx="0">
                  <c:v>32.659999999999997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D3-4B56-9717-AB869FD481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2349328"/>
        <c:axId val="312349720"/>
      </c:barChart>
      <c:catAx>
        <c:axId val="312349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2349720"/>
        <c:crosses val="autoZero"/>
        <c:auto val="1"/>
        <c:lblAlgn val="ctr"/>
        <c:lblOffset val="100"/>
        <c:noMultiLvlLbl val="0"/>
      </c:catAx>
      <c:valAx>
        <c:axId val="31234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234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Využití</a:t>
            </a:r>
            <a:r>
              <a:rPr lang="cs-CZ" baseline="0"/>
              <a:t> kilometrů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Celkové km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 3726</c:v>
                </c:pt>
                <c:pt idx="1">
                  <c:v>6C9 4938</c:v>
                </c:pt>
                <c:pt idx="2">
                  <c:v>7C1 8210</c:v>
                </c:pt>
                <c:pt idx="3">
                  <c:v>7C1 9104</c:v>
                </c:pt>
                <c:pt idx="4">
                  <c:v>7C7 9174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 formatCode="#,##0.00">
                  <c:v>56078.91</c:v>
                </c:pt>
                <c:pt idx="1">
                  <c:v>114143.03</c:v>
                </c:pt>
                <c:pt idx="2">
                  <c:v>94142.92</c:v>
                </c:pt>
                <c:pt idx="3">
                  <c:v>135185.21</c:v>
                </c:pt>
                <c:pt idx="4">
                  <c:v>117497.78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3D-4B19-AFBB-4E4F3FDB235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Vytížené km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 3726</c:v>
                </c:pt>
                <c:pt idx="1">
                  <c:v>6C9 4938</c:v>
                </c:pt>
                <c:pt idx="2">
                  <c:v>7C1 8210</c:v>
                </c:pt>
                <c:pt idx="3">
                  <c:v>7C1 9104</c:v>
                </c:pt>
                <c:pt idx="4">
                  <c:v>7C7 9174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41083.410000000003</c:v>
                </c:pt>
                <c:pt idx="1">
                  <c:v>74364.179999999993</c:v>
                </c:pt>
                <c:pt idx="2">
                  <c:v>64318.44</c:v>
                </c:pt>
                <c:pt idx="3">
                  <c:v>95981.5</c:v>
                </c:pt>
                <c:pt idx="4">
                  <c:v>76209.06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3D-4B19-AFBB-4E4F3FDB235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Nevytížené km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6C7 3726</c:v>
                </c:pt>
                <c:pt idx="1">
                  <c:v>6C9 4938</c:v>
                </c:pt>
                <c:pt idx="2">
                  <c:v>7C1 8210</c:v>
                </c:pt>
                <c:pt idx="3">
                  <c:v>7C1 9104</c:v>
                </c:pt>
                <c:pt idx="4">
                  <c:v>7C7 9174</c:v>
                </c:pt>
              </c:strCache>
            </c:strRef>
          </c:cat>
          <c:val>
            <c:numRef>
              <c:f>List1!$D$2:$D$6</c:f>
              <c:numCache>
                <c:formatCode>General</c:formatCode>
                <c:ptCount val="5"/>
                <c:pt idx="0" formatCode="#,##0.00">
                  <c:v>14995.5</c:v>
                </c:pt>
                <c:pt idx="1">
                  <c:v>39778.85</c:v>
                </c:pt>
                <c:pt idx="2">
                  <c:v>29824.48</c:v>
                </c:pt>
                <c:pt idx="3">
                  <c:v>39203.71</c:v>
                </c:pt>
                <c:pt idx="4">
                  <c:v>41288.720000000001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3D-4B19-AFBB-4E4F3FDB23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1620912"/>
        <c:axId val="311621304"/>
      </c:barChart>
      <c:catAx>
        <c:axId val="311620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Vozidla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1621304"/>
        <c:crosses val="autoZero"/>
        <c:auto val="1"/>
        <c:lblAlgn val="ctr"/>
        <c:lblOffset val="100"/>
        <c:noMultiLvlLbl val="0"/>
      </c:catAx>
      <c:valAx>
        <c:axId val="311621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 kilometrů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162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88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70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9356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293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5080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377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449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99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2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69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37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89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57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73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35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C66F8-B507-43E9-B5B9-C78703F69EDF}" type="datetimeFigureOut">
              <a:rPr lang="cs-CZ" smtClean="0"/>
              <a:t>17.01.2018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E786114-DD2A-4F5B-A21E-258106CF9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42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D96E4-4CA5-47D4-A517-627EDFBCC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735494"/>
            <a:ext cx="8915399" cy="232332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Vysoká škola technická a ekonomická </a:t>
            </a:r>
            <a:br>
              <a:rPr lang="cs-CZ" sz="4000" dirty="0">
                <a:latin typeface="Arial" pitchFamily="34" charset="0"/>
                <a:cs typeface="Arial" pitchFamily="34" charset="0"/>
              </a:rPr>
            </a:br>
            <a:r>
              <a:rPr lang="cs-CZ" sz="4000" dirty="0">
                <a:latin typeface="Arial" pitchFamily="34" charset="0"/>
                <a:cs typeface="Arial" pitchFamily="34" charset="0"/>
              </a:rPr>
              <a:t>v Českých Budějovicích</a:t>
            </a:r>
            <a:br>
              <a:rPr lang="cs-CZ" sz="4000" dirty="0">
                <a:latin typeface="Arial" pitchFamily="34" charset="0"/>
                <a:cs typeface="Arial" pitchFamily="34" charset="0"/>
              </a:rPr>
            </a:br>
            <a:br>
              <a:rPr lang="cs-CZ" sz="4000" dirty="0">
                <a:latin typeface="Arial" pitchFamily="34" charset="0"/>
                <a:cs typeface="Arial" pitchFamily="34" charset="0"/>
              </a:rPr>
            </a:br>
            <a:br>
              <a:rPr lang="cs-CZ" sz="4000" dirty="0">
                <a:latin typeface="Arial" pitchFamily="34" charset="0"/>
                <a:cs typeface="Arial" pitchFamily="34" charset="0"/>
              </a:rPr>
            </a:br>
            <a:r>
              <a:rPr lang="cs-CZ" dirty="0"/>
              <a:t>Racionalizace vozového parku ve vybrané firmě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BB9050-D68F-4040-B2E5-81D270BA94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pc="50" dirty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Autor bakalářské práce: Michal </a:t>
            </a:r>
            <a:r>
              <a:rPr lang="cs-CZ" spc="50" dirty="0" err="1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Kompan</a:t>
            </a:r>
            <a:endParaRPr lang="cs-CZ" spc="50" dirty="0">
              <a:ln w="1143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r>
              <a:rPr lang="cs-CZ" spc="50" dirty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Vedoucí bakalářské práce: Ing. Martina </a:t>
            </a:r>
            <a:r>
              <a:rPr lang="cs-CZ" spc="50" dirty="0" err="1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Hlatká</a:t>
            </a:r>
            <a:endParaRPr lang="cs-CZ" spc="50" dirty="0">
              <a:ln w="1143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r>
              <a:rPr lang="cs-CZ" spc="50" dirty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Oponent bakalářské práce: Ing. Jindřich Šedivý</a:t>
            </a:r>
          </a:p>
          <a:p>
            <a:r>
              <a:rPr lang="cs-CZ" spc="50" dirty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České Budějovice, únor 2018</a:t>
            </a:r>
          </a:p>
          <a:p>
            <a:endParaRPr lang="cs-CZ" dirty="0"/>
          </a:p>
        </p:txBody>
      </p:sp>
      <p:pic>
        <p:nvPicPr>
          <p:cNvPr id="4" name="Obrázek 3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2656" y="410020"/>
            <a:ext cx="1496104" cy="149610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042075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E89B7-035F-4ED0-B93C-922D6BE44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kilometrů/prázdné jízdy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1E0C177-F0A9-45C0-AC18-A7DA7249D3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821987"/>
              </p:ext>
            </p:extLst>
          </p:nvPr>
        </p:nvGraphicFramePr>
        <p:xfrm>
          <a:off x="1371600" y="1539551"/>
          <a:ext cx="10133013" cy="4372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1741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ED4C9-8EE8-441D-BFEF-17D15989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Návrhy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BB9C12-8065-4930-925A-3E17F892A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Prozatím nepořizovat další vozidlo</a:t>
            </a:r>
          </a:p>
          <a:p>
            <a:endParaRPr lang="cs-CZ" dirty="0"/>
          </a:p>
          <a:p>
            <a:r>
              <a:rPr lang="cs-CZ" dirty="0"/>
              <a:t>Stát se členem mezinárodní databáze pro nabídku/poptávku vozidel</a:t>
            </a:r>
          </a:p>
          <a:p>
            <a:endParaRPr lang="cs-CZ" dirty="0"/>
          </a:p>
          <a:p>
            <a:r>
              <a:rPr lang="cs-CZ" dirty="0"/>
              <a:t>Zřídit dispečink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741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9ADE2-E38A-4631-A65A-7AC138AE2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EE4312-A4B9-4077-9AB2-A5A06D866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78847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EE9E9-C036-475A-BF07-512E124F9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21C924-04C0-4652-A013-D16BE039A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Je Vaše práce nějakým přínosem pro společnost </a:t>
            </a:r>
            <a:r>
              <a:rPr lang="cs-CZ" dirty="0" err="1"/>
              <a:t>Forest</a:t>
            </a:r>
            <a:r>
              <a:rPr lang="cs-CZ" dirty="0"/>
              <a:t> JH, s. r. o</a:t>
            </a:r>
          </a:p>
        </p:txBody>
      </p:sp>
    </p:spTree>
    <p:extLst>
      <p:ext uri="{BB962C8B-B14F-4D97-AF65-F5344CB8AC3E}">
        <p14:creationId xmlns:p14="http://schemas.microsoft.com/office/powerpoint/2010/main" val="4174621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06F76-1CE5-4385-9CBD-9C1853BE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oponenta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0B4D66-CDAD-4375-ABDE-8D4A9474B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9592"/>
            <a:ext cx="8915400" cy="5374432"/>
          </a:xfrm>
        </p:spPr>
        <p:txBody>
          <a:bodyPr>
            <a:normAutofit fontScale="25000" lnSpcReduction="20000"/>
          </a:bodyPr>
          <a:lstStyle/>
          <a:p>
            <a:r>
              <a:rPr lang="cs-CZ" sz="6400" dirty="0"/>
              <a:t>1. Na str. 5 ve čtvrtém řádku uvádíte pojem ”přepravní podnik”, přičemž další text uvedenému neodpovídá. Uveďte, prosím, význam pojmu ”přepravní podnik” a doplňte vhodnými příklady.</a:t>
            </a:r>
          </a:p>
          <a:p>
            <a:r>
              <a:rPr lang="cs-CZ" sz="6400" dirty="0"/>
              <a:t>2. Na téže straně je pojem ”soukromá doprava” - opravdu musí být vždy uskutečňována vlastním dopravním prostředkem?</a:t>
            </a:r>
          </a:p>
          <a:p>
            <a:r>
              <a:rPr lang="cs-CZ" sz="6400" dirty="0"/>
              <a:t>3. A když už jsme u toho členění - jistě znáte pojem ”zvláštní linková doprava” - jedná se o neveřejnou, či veřejnou dopravu?</a:t>
            </a:r>
          </a:p>
          <a:p>
            <a:r>
              <a:rPr lang="cs-CZ" sz="6400" dirty="0"/>
              <a:t>4. Str. 9 uprostřed - uvádíte, že železniční doprava je cenově příznivější. S tímto lze v některých případech souhlasit, v jiných nikoli. Kdy tato deﬁnice platí?</a:t>
            </a:r>
          </a:p>
          <a:p>
            <a:r>
              <a:rPr lang="cs-CZ" sz="6400" dirty="0"/>
              <a:t>5. Str.13- 3.1.9 - </a:t>
            </a:r>
            <a:r>
              <a:rPr lang="cs-CZ" sz="6400" dirty="0" err="1"/>
              <a:t>technicképrohlídky</a:t>
            </a:r>
            <a:r>
              <a:rPr lang="cs-CZ" sz="6400" dirty="0"/>
              <a:t> I, II a III -rozveďte, prosím, co je náplní </a:t>
            </a:r>
            <a:r>
              <a:rPr lang="cs-CZ" sz="6400" dirty="0" err="1"/>
              <a:t>technicképrohlídky</a:t>
            </a:r>
            <a:r>
              <a:rPr lang="cs-CZ" sz="6400" dirty="0"/>
              <a:t> toho kterého typu</a:t>
            </a:r>
          </a:p>
          <a:p>
            <a:r>
              <a:rPr lang="cs-CZ" sz="6400" dirty="0"/>
              <a:t>6. Str. 16 - rovnice 6 - dosaďte, prosím, nějaký konkrétní příklad do dané rovnice.</a:t>
            </a:r>
          </a:p>
          <a:p>
            <a:r>
              <a:rPr lang="cs-CZ" sz="6400" dirty="0"/>
              <a:t>7. Tabulka 2 - uveďte, z jakého důvodu je cíl v kolonce ”odkud” shodný s cílem v kolonce ”kam”. Obdobně platí pro tabulku 4.</a:t>
            </a:r>
          </a:p>
          <a:p>
            <a:r>
              <a:rPr lang="cs-CZ" sz="6400" dirty="0"/>
              <a:t>8. Str. 20 - 4.2 - období 1. 9. 2016 - 31. 8. 2017 - jak byste toto období deﬁnoval - jako kalendářní rok? </a:t>
            </a:r>
          </a:p>
          <a:p>
            <a:r>
              <a:rPr lang="cs-CZ" sz="6400" dirty="0"/>
              <a:t>9. Z jakého důvodu nejsou zmíněny povinné bezpečnostní přestávky</a:t>
            </a:r>
          </a:p>
          <a:p>
            <a:r>
              <a:rPr lang="cs-CZ" sz="6400" dirty="0"/>
              <a:t>10. V jakých jednotkách jsou hodnoty na svislé ose na obr. 5? V jakých jednotkách jsou hodnoty na obr. 8 - svislá osa?</a:t>
            </a:r>
          </a:p>
          <a:p>
            <a:r>
              <a:rPr lang="cs-CZ" sz="6400" dirty="0"/>
              <a:t>11. Str. 39 dole - proč tvrdíte něco, co ihned vyvrátíte? (...měření je přesné a směrodatné... x ...je toto pozorování lehce zkreslené...)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50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C938A-B08F-42A6-9C28-CDDB3A6A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6A4C86-6942-4589-A0B1-7CC1D9B0E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práce je na základě analýzy současného stavu navrhnout racionalizační opatření stávajícího vozového parku.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48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85AC5-E583-4781-9E16-2AE0832D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83681C-F9C0-4DF6-A75C-EE3B46A78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Má firma dostatek dopravních prostředků vzhledem ke své velikosti dopravních výkonů?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Využívá firma dostatečně ložný prostor návěsových dopravních prostředků?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Řídí firma dostatečně pomocí dispečinku svá vozidla?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482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C6C66-E8F5-4BA5-B248-DCE3BCEFF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zkoumání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C43527-A923-4508-9602-168F2D991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Zkoumáno za pomocí analýz jízdních knih</a:t>
            </a:r>
          </a:p>
          <a:p>
            <a:r>
              <a:rPr lang="cs-CZ" dirty="0"/>
              <a:t>Evidenční analýza vozových dní</a:t>
            </a:r>
          </a:p>
          <a:p>
            <a:r>
              <a:rPr lang="cs-CZ" dirty="0"/>
              <a:t>Analýza využití jízd z hlediska času</a:t>
            </a:r>
          </a:p>
          <a:p>
            <a:r>
              <a:rPr lang="cs-CZ" dirty="0"/>
              <a:t>Analýza využití vzdálenosti za časovou jednotku</a:t>
            </a:r>
          </a:p>
          <a:p>
            <a:r>
              <a:rPr lang="cs-CZ" dirty="0"/>
              <a:t>Analýza prázdných jízd</a:t>
            </a:r>
          </a:p>
        </p:txBody>
      </p:sp>
    </p:spTree>
    <p:extLst>
      <p:ext uri="{BB962C8B-B14F-4D97-AF65-F5344CB8AC3E}">
        <p14:creationId xmlns:p14="http://schemas.microsoft.com/office/powerpoint/2010/main" val="388873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35018-9075-4045-BF1B-984F9E671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Firma </a:t>
            </a:r>
            <a:r>
              <a:rPr lang="cs-CZ" dirty="0" err="1"/>
              <a:t>Forest</a:t>
            </a:r>
            <a:r>
              <a:rPr lang="cs-CZ" dirty="0"/>
              <a:t> JH, s.r.o. 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8F30A1-E733-440F-890A-632E5FB80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Sídlo: Arch. Teplého, Jindřichův Hradec II, 377 01 Jindřichův Hradec</a:t>
            </a:r>
          </a:p>
          <a:p>
            <a:r>
              <a:rPr lang="cs-CZ" dirty="0"/>
              <a:t>IČ: 25150413</a:t>
            </a:r>
          </a:p>
          <a:p>
            <a:r>
              <a:rPr lang="cs-CZ" dirty="0"/>
              <a:t>Datum vzniku firmy: 20. května 1996</a:t>
            </a:r>
          </a:p>
          <a:p>
            <a:r>
              <a:rPr lang="cs-CZ" dirty="0"/>
              <a:t>Právní forma: Společnost s ručením omezeným</a:t>
            </a:r>
          </a:p>
          <a:p>
            <a:r>
              <a:rPr lang="cs-CZ" dirty="0"/>
              <a:t>Základní kapitál: 105 000 Kč</a:t>
            </a:r>
          </a:p>
          <a:p>
            <a:r>
              <a:rPr lang="cs-CZ" dirty="0"/>
              <a:t>Provozovna: Náměstí míru 175, 377 01, Jindřichův Hradec</a:t>
            </a:r>
          </a:p>
          <a:p>
            <a:r>
              <a:rPr lang="cs-CZ" dirty="0"/>
              <a:t>Počet zaměstnanců: 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295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64BE30-E243-4D01-A336-C2C32383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Vozový park pro období 2016/2017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E5E5541-2C4C-456D-ABFF-47905FFB6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652587"/>
              </p:ext>
            </p:extLst>
          </p:nvPr>
        </p:nvGraphicFramePr>
        <p:xfrm>
          <a:off x="1010652" y="2334126"/>
          <a:ext cx="10708105" cy="440346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820446">
                  <a:extLst>
                    <a:ext uri="{9D8B030D-6E8A-4147-A177-3AD203B41FA5}">
                      <a16:colId xmlns:a16="http://schemas.microsoft.com/office/drawing/2014/main" val="1770591698"/>
                    </a:ext>
                  </a:extLst>
                </a:gridCol>
                <a:gridCol w="2249592">
                  <a:extLst>
                    <a:ext uri="{9D8B030D-6E8A-4147-A177-3AD203B41FA5}">
                      <a16:colId xmlns:a16="http://schemas.microsoft.com/office/drawing/2014/main" val="596213419"/>
                    </a:ext>
                  </a:extLst>
                </a:gridCol>
                <a:gridCol w="2243885">
                  <a:extLst>
                    <a:ext uri="{9D8B030D-6E8A-4147-A177-3AD203B41FA5}">
                      <a16:colId xmlns:a16="http://schemas.microsoft.com/office/drawing/2014/main" val="3162288295"/>
                    </a:ext>
                  </a:extLst>
                </a:gridCol>
                <a:gridCol w="2070402">
                  <a:extLst>
                    <a:ext uri="{9D8B030D-6E8A-4147-A177-3AD203B41FA5}">
                      <a16:colId xmlns:a16="http://schemas.microsoft.com/office/drawing/2014/main" val="1612947897"/>
                    </a:ext>
                  </a:extLst>
                </a:gridCol>
                <a:gridCol w="2323780">
                  <a:extLst>
                    <a:ext uri="{9D8B030D-6E8A-4147-A177-3AD203B41FA5}">
                      <a16:colId xmlns:a16="http://schemas.microsoft.com/office/drawing/2014/main" val="1585556752"/>
                    </a:ext>
                  </a:extLst>
                </a:gridCol>
              </a:tblGrid>
              <a:tr h="11015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Vozidlo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Celkem km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Doba jízdy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Motohodiny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Dny v evidenci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68757083"/>
                  </a:ext>
                </a:extLst>
              </a:tr>
              <a:tr h="532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6C7 3726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56078,91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1004:16:15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1011,61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242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65001983"/>
                  </a:ext>
                </a:extLst>
              </a:tr>
              <a:tr h="532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6C9 4938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114143,03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1946:33:40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1956,81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323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44790482"/>
                  </a:ext>
                </a:extLst>
              </a:tr>
              <a:tr h="532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7C1 8210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94142,98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2534:03:13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2549,18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365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8951173"/>
                  </a:ext>
                </a:extLst>
              </a:tr>
              <a:tr h="532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7C1 9104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135185,21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2495:35:02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2762,43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304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31697873"/>
                  </a:ext>
                </a:extLst>
              </a:tr>
              <a:tr h="532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7C5 9174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117497,78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2161:06:40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2170,71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332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01847514"/>
                  </a:ext>
                </a:extLst>
              </a:tr>
              <a:tr h="5920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Celkem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517047,91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10141:34:50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10450,74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1566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7779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2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D3CE9-7596-478B-BA81-E2D8A0BA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evidence vozidel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F98519E-754F-448D-AF66-80FC36C31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329322"/>
              </p:ext>
            </p:extLst>
          </p:nvPr>
        </p:nvGraphicFramePr>
        <p:xfrm>
          <a:off x="1315616" y="1716833"/>
          <a:ext cx="10188997" cy="4195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903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DC49E-E8EE-41BF-A05D-598BEB74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jízd z hlediska času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171BBA7-E00B-4442-8A13-C312A44B3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416994"/>
              </p:ext>
            </p:extLst>
          </p:nvPr>
        </p:nvGraphicFramePr>
        <p:xfrm>
          <a:off x="1483567" y="1511559"/>
          <a:ext cx="10021046" cy="4400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2985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5DF61-8D67-4E43-89F3-29F3D5FF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vzdálenosti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D16E76C-5687-4F1B-B2E4-E2681F7521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360635"/>
              </p:ext>
            </p:extLst>
          </p:nvPr>
        </p:nvGraphicFramePr>
        <p:xfrm>
          <a:off x="838200" y="1825625"/>
          <a:ext cx="546634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9C60ED04-09C5-49CF-A3A0-8BEDFEE9FE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2245419"/>
              </p:ext>
            </p:extLst>
          </p:nvPr>
        </p:nvGraphicFramePr>
        <p:xfrm>
          <a:off x="6304547" y="1825624"/>
          <a:ext cx="54864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588951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564</Words>
  <Application>Microsoft Office PowerPoint</Application>
  <PresentationFormat>Širokoúhlá obrazovka</PresentationFormat>
  <Paragraphs>99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Verdana</vt:lpstr>
      <vt:lpstr>Wingdings 3</vt:lpstr>
      <vt:lpstr>Stébla</vt:lpstr>
      <vt:lpstr>Vysoká škola technická a ekonomická  v Českých Budějovicích   Racionalizace vozového parku ve vybrané firmě</vt:lpstr>
      <vt:lpstr>Cíl práce</vt:lpstr>
      <vt:lpstr>Výzkumné otázky</vt:lpstr>
      <vt:lpstr>Metody zkoumání</vt:lpstr>
      <vt:lpstr>Firma Forest JH, s.r.o.  </vt:lpstr>
      <vt:lpstr>Vozový park pro období 2016/2017</vt:lpstr>
      <vt:lpstr>Vyhodnocení evidence vozidel</vt:lpstr>
      <vt:lpstr>Vyhodnocení jízd z hlediska času</vt:lpstr>
      <vt:lpstr>Využití vzdálenosti</vt:lpstr>
      <vt:lpstr>Využití kilometrů/prázdné jízdy</vt:lpstr>
      <vt:lpstr>Návrhy opatření</vt:lpstr>
      <vt:lpstr>Prezentace aplikace PowerPoint</vt:lpstr>
      <vt:lpstr>Otázky vedoucího práce</vt:lpstr>
      <vt:lpstr>Otázky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vozového parku ve vybrané firmě</dc:title>
  <dc:creator>Daniela</dc:creator>
  <cp:lastModifiedBy>Michal Compan</cp:lastModifiedBy>
  <cp:revision>16</cp:revision>
  <dcterms:created xsi:type="dcterms:W3CDTF">2018-01-11T16:26:51Z</dcterms:created>
  <dcterms:modified xsi:type="dcterms:W3CDTF">2018-01-17T16:08:21Z</dcterms:modified>
</cp:coreProperties>
</file>