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67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Ujeté kilometry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021633659428932E-2"/>
          <c:y val="0.11075598756636525"/>
          <c:w val="0.95008947745168215"/>
          <c:h val="0.751662363801381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Původní trasa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14811500835123E-2"/>
                  <c:y val="-9.9445094968704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3E-4ACD-B8CA-3B1980BF2C67}"/>
                </c:ext>
              </c:extLst>
            </c:dLbl>
            <c:dLbl>
              <c:idx val="1"/>
              <c:layout>
                <c:manualLayout>
                  <c:x val="2.2095959595959596E-2"/>
                  <c:y val="-0.102391499607334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3E-4ACD-B8CA-3B1980BF2C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Vogelova aproximační metoda</c:v>
                </c:pt>
                <c:pt idx="1">
                  <c:v>Metoda nejbližšího souseda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202</c:v>
                </c:pt>
                <c:pt idx="1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3E-4ACD-B8CA-3B1980BF2C67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Optimalizovaná trasa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148115008351181E-2"/>
                  <c:y val="-0.102431236450676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3E-4ACD-B8CA-3B1980BF2C67}"/>
                </c:ext>
              </c:extLst>
            </c:dLbl>
            <c:dLbl>
              <c:idx val="1"/>
              <c:layout>
                <c:manualLayout>
                  <c:x val="3.36700668098305E-2"/>
                  <c:y val="-0.107381647691736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3E-4ACD-B8CA-3B1980BF2C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Vogelova aproximační metoda</c:v>
                </c:pt>
                <c:pt idx="1">
                  <c:v>Metoda nejbližšího souseda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201.1</c:v>
                </c:pt>
                <c:pt idx="1">
                  <c:v>213.4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3E-4ACD-B8CA-3B1980BF2C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18802960"/>
        <c:axId val="418807224"/>
        <c:axId val="0"/>
      </c:bar3DChart>
      <c:catAx>
        <c:axId val="41880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8807224"/>
        <c:crosses val="autoZero"/>
        <c:auto val="1"/>
        <c:lblAlgn val="ctr"/>
        <c:lblOffset val="100"/>
        <c:noMultiLvlLbl val="0"/>
      </c:catAx>
      <c:valAx>
        <c:axId val="4188072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880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Čas</a:t>
            </a:r>
            <a:r>
              <a:rPr lang="cs-CZ" baseline="0"/>
              <a:t> jízdy</a:t>
            </a:r>
            <a:endParaRPr lang="cs-CZ"/>
          </a:p>
        </c:rich>
      </c:tx>
      <c:layout>
        <c:manualLayout>
          <c:xMode val="edge"/>
          <c:yMode val="edge"/>
          <c:x val="0.4134547244094488"/>
          <c:y val="2.38095238095238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6021633659428932E-2"/>
          <c:y val="0.11709550118389898"/>
          <c:w val="0.95008947745168215"/>
          <c:h val="0.737447874264335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Původní doby jízdy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4722222222222224E-2"/>
                  <c:y val="-0.101201548701439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2C-4B13-B9D7-881B97E103B8}"/>
                </c:ext>
              </c:extLst>
            </c:dLbl>
            <c:dLbl>
              <c:idx val="1"/>
              <c:layout>
                <c:manualLayout>
                  <c:x val="2.335858585858586E-2"/>
                  <c:y val="-0.128080343548216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2C-4B13-B9D7-881B97E103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Vogelova aproximační metoda</c:v>
                </c:pt>
                <c:pt idx="1">
                  <c:v>Metoda nejbližšího souseda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199</c:v>
                </c:pt>
                <c:pt idx="1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2C-4B13-B9D7-881B97E103B8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Optimlizovaná doba jízdy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2617811978048201E-2"/>
                  <c:y val="-0.114640946124828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72C-4B13-B9D7-881B97E103B8}"/>
                </c:ext>
              </c:extLst>
            </c:dLbl>
            <c:dLbl>
              <c:idx val="1"/>
              <c:layout>
                <c:manualLayout>
                  <c:x val="3.4511751371987594E-2"/>
                  <c:y val="-9.01955763816815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72C-4B13-B9D7-881B97E103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List1!$A$2:$A$3</c:f>
              <c:strCache>
                <c:ptCount val="2"/>
                <c:pt idx="0">
                  <c:v>Vogelova aproximační metoda</c:v>
                </c:pt>
                <c:pt idx="1">
                  <c:v>Metoda nejbližšího souseda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198.2</c:v>
                </c:pt>
                <c:pt idx="1">
                  <c:v>210.2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72C-4B13-B9D7-881B97E103B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96979768"/>
        <c:axId val="396973864"/>
        <c:axId val="0"/>
      </c:bar3DChart>
      <c:catAx>
        <c:axId val="396979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6973864"/>
        <c:crosses val="autoZero"/>
        <c:auto val="1"/>
        <c:lblAlgn val="ctr"/>
        <c:lblOffset val="100"/>
        <c:noMultiLvlLbl val="0"/>
      </c:catAx>
      <c:valAx>
        <c:axId val="3969738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96979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59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609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5158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6245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595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17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341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3913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01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08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0723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A4229BA-F4AA-4304-9C80-CE9E820AA2B3}" type="datetimeFigureOut">
              <a:rPr lang="cs-CZ" smtClean="0"/>
              <a:t>19.01.2018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CE45969-A244-437D-9A6F-A127CDF20F27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584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2260DF-0142-4241-B69B-DE666E20CB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051" y="431275"/>
            <a:ext cx="10058400" cy="2336057"/>
          </a:xfrm>
        </p:spPr>
        <p:txBody>
          <a:bodyPr>
            <a:normAutofit/>
          </a:bodyPr>
          <a:lstStyle/>
          <a:p>
            <a:r>
              <a:rPr lang="cs-CZ" sz="4800" dirty="0">
                <a:latin typeface="Arial" pitchFamily="34" charset="0"/>
                <a:cs typeface="Arial" pitchFamily="34" charset="0"/>
              </a:rPr>
              <a:t>Vysoká škola technická a ekonomická </a:t>
            </a:r>
            <a:br>
              <a:rPr lang="cs-CZ" sz="4800" dirty="0">
                <a:latin typeface="Arial" pitchFamily="34" charset="0"/>
                <a:cs typeface="Arial" pitchFamily="34" charset="0"/>
              </a:rPr>
            </a:br>
            <a:r>
              <a:rPr lang="cs-CZ" sz="4800" dirty="0">
                <a:latin typeface="Arial" pitchFamily="34" charset="0"/>
                <a:cs typeface="Arial" pitchFamily="34" charset="0"/>
              </a:rPr>
              <a:t>v Českých Budějovicích</a:t>
            </a:r>
            <a:endParaRPr lang="cs-CZ" sz="4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94FE112-0C56-4D90-B4BA-373B2B18E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3117014"/>
            <a:ext cx="10058400" cy="1143000"/>
          </a:xfrm>
        </p:spPr>
        <p:txBody>
          <a:bodyPr>
            <a:normAutofit/>
          </a:bodyPr>
          <a:lstStyle/>
          <a:p>
            <a:r>
              <a:rPr lang="cs-CZ" b="1" dirty="0"/>
              <a:t>Optimalizace dopravně logistických procesech firmy </a:t>
            </a:r>
            <a:r>
              <a:rPr lang="cs-CZ" b="1" dirty="0" err="1"/>
              <a:t>Geis</a:t>
            </a:r>
            <a:r>
              <a:rPr lang="cs-CZ" b="1" dirty="0"/>
              <a:t> s.r.o. ČB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80AFD453-5451-408F-8BEC-308541CFD5F1}"/>
              </a:ext>
            </a:extLst>
          </p:cNvPr>
          <p:cNvSpPr txBox="1">
            <a:spLocks/>
          </p:cNvSpPr>
          <p:nvPr/>
        </p:nvSpPr>
        <p:spPr>
          <a:xfrm>
            <a:off x="1100051" y="4466618"/>
            <a:ext cx="10058400" cy="125545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 cap="all" spc="20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Autor bakalářské práce: Josef Čížek</a:t>
            </a:r>
          </a:p>
          <a:p>
            <a:r>
              <a:rPr lang="cs-CZ" b="1" dirty="0"/>
              <a:t>Vedoucí bakalářské práce: ing. Martina </a:t>
            </a:r>
            <a:r>
              <a:rPr lang="cs-CZ" b="1" dirty="0" err="1"/>
              <a:t>hlatká</a:t>
            </a:r>
            <a:endParaRPr lang="cs-CZ" b="1" dirty="0"/>
          </a:p>
          <a:p>
            <a:r>
              <a:rPr lang="cs-CZ" b="1" dirty="0"/>
              <a:t>Oponent bakalářské práce: Ing. Markéta šestáková</a:t>
            </a:r>
          </a:p>
          <a:p>
            <a:r>
              <a:rPr lang="cs-CZ" b="1" dirty="0"/>
              <a:t>České Budějovice, únor 2018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90345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A7278140-CD31-4B1E-90EE-B88C3A8AB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6B1CC85-97F9-4CB6-A185-1E67AC3E50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5420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2AE6878-FF09-45F2-9F63-8A80514B3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vedoucího práce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3E53070-5EBC-4DE4-9590-41015FAB9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Na základě čeho jste zvolil Vámi vybrané metody?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Jaké další metody mohly být v práci použity?</a:t>
            </a:r>
          </a:p>
        </p:txBody>
      </p:sp>
    </p:spTree>
    <p:extLst>
      <p:ext uri="{BB962C8B-B14F-4D97-AF65-F5344CB8AC3E}">
        <p14:creationId xmlns:p14="http://schemas.microsoft.com/office/powerpoint/2010/main" val="3598988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6E6AB9-C368-4712-929E-3B8F88C55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oponenta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20BF1C-EDC8-45D3-90AC-ADD1F690A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Opravdu si myslíte, že ušetření 0,8 min a 0, 9 km při této trase hraje významnou roli?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čem tedy vidíte hlavní optimalizaci na základě výzkumu ve Vaší práci?</a:t>
            </a:r>
          </a:p>
        </p:txBody>
      </p:sp>
    </p:spTree>
    <p:extLst>
      <p:ext uri="{BB962C8B-B14F-4D97-AF65-F5344CB8AC3E}">
        <p14:creationId xmlns:p14="http://schemas.microsoft.com/office/powerpoint/2010/main" val="3384156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476104-C0FA-40D6-BA3E-AD6E1C4D6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DD99FD-293B-40E0-B969-4DB9652030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Cílem práce je na základě analýzy současného stavu dopravně-logistických procesů ve zvolené                                                společnosti navrhnout optimalizační opatření, která povedou k zefektivnění vybraných procesů.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011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6A978A-DFFD-4605-AD15-0C1279FB6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otázky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D6AD08-5DBE-4201-9F2D-9B0A57A9A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Je možné zkrátit stávající dopravní cestu?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Je možné zrychlit přepravu zboží?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Je práce dispečerů vzhledem k prováděné optimalizaci dostačující?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Která z metod má lepší výsledky?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2409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218CF3-C5DE-4D33-A628-B257CEE2A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Firma </a:t>
            </a:r>
            <a:r>
              <a:rPr lang="cs-CZ" dirty="0" err="1"/>
              <a:t>Geis</a:t>
            </a:r>
            <a:r>
              <a:rPr lang="cs-CZ" dirty="0"/>
              <a:t> s.r.o.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12615C2-C13A-4411-862E-CC73B96A6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Německá firma založená v roce 1948 ve městě </a:t>
            </a:r>
            <a:r>
              <a:rPr lang="cs-CZ" dirty="0" err="1"/>
              <a:t>Bad</a:t>
            </a:r>
            <a:r>
              <a:rPr lang="cs-CZ" dirty="0"/>
              <a:t> </a:t>
            </a:r>
            <a:r>
              <a:rPr lang="cs-CZ" dirty="0" err="1"/>
              <a:t>Neustadt</a:t>
            </a:r>
            <a:r>
              <a:rPr lang="cs-CZ" dirty="0"/>
              <a:t>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Zpočátku přeprava osobní.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Na území České republiky se nachází 22 poboček.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 Českých Budějovicích na adrese Hraniční 2253, 37006 České Budějovice 5.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Zajišťované služby: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Balíková přeprava.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Přeprava paletových a kusových zásilek.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 err="1"/>
              <a:t>Celovozová</a:t>
            </a:r>
            <a:r>
              <a:rPr lang="cs-CZ" dirty="0"/>
              <a:t> přeprava.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Zajišťování Logistiky.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Vývoj, výroba a dodávka obalů.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/>
              <a:t>Letecká a námořní přeprava.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8383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A89B74-5F7D-40B7-A2B9-A3A416031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18F65B-AB0D-4D6F-AB8D-9D283D676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Vogelova aproximační metoda.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Metoda nejbližšího souseda.</a:t>
            </a:r>
          </a:p>
        </p:txBody>
      </p:sp>
    </p:spTree>
    <p:extLst>
      <p:ext uri="{BB962C8B-B14F-4D97-AF65-F5344CB8AC3E}">
        <p14:creationId xmlns:p14="http://schemas.microsoft.com/office/powerpoint/2010/main" val="111304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553F03-0441-44C9-8D2A-127E940E9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Navržené trasy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E3CC9D8-0A57-4D95-9762-7ECEE0CA0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Původní trasa                      Vogelova aproximační metoda               Metoda nejbližšího souseda</a:t>
            </a:r>
          </a:p>
          <a:p>
            <a:endParaRPr lang="cs-CZ" dirty="0"/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B359AD28-7F71-42E6-82CA-877D52F6C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6107158"/>
              </p:ext>
            </p:extLst>
          </p:nvPr>
        </p:nvGraphicFramePr>
        <p:xfrm>
          <a:off x="1097279" y="2388198"/>
          <a:ext cx="2098407" cy="21649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8407">
                  <a:extLst>
                    <a:ext uri="{9D8B030D-6E8A-4147-A177-3AD203B41FA5}">
                      <a16:colId xmlns:a16="http://schemas.microsoft.com/office/drawing/2014/main" val="2821093933"/>
                    </a:ext>
                  </a:extLst>
                </a:gridCol>
              </a:tblGrid>
              <a:tr h="249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České Budějovice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69397060"/>
                  </a:ext>
                </a:extLst>
              </a:tr>
              <a:tr h="249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Hlincová Hora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2473138"/>
                  </a:ext>
                </a:extLst>
              </a:tr>
              <a:tr h="249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Libníč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640457226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Stráž nad Nežárkou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47261593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Jindřichův Hradec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272595540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Kardašova Řečice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99118012"/>
                  </a:ext>
                </a:extLst>
              </a:tr>
              <a:tr h="229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Kunžak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821817137"/>
                  </a:ext>
                </a:extLst>
              </a:tr>
              <a:tr h="2299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Krahulčí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160866198"/>
                  </a:ext>
                </a:extLst>
              </a:tr>
              <a:tr h="239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České Budějovice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47771017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81885DF7-F43E-4171-8B3F-DB7FA7346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0871419"/>
              </p:ext>
            </p:extLst>
          </p:nvPr>
        </p:nvGraphicFramePr>
        <p:xfrm>
          <a:off x="7850791" y="2388871"/>
          <a:ext cx="2276435" cy="2163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73874">
                  <a:extLst>
                    <a:ext uri="{9D8B030D-6E8A-4147-A177-3AD203B41FA5}">
                      <a16:colId xmlns:a16="http://schemas.microsoft.com/office/drawing/2014/main" val="2966715011"/>
                    </a:ext>
                  </a:extLst>
                </a:gridCol>
                <a:gridCol w="802561">
                  <a:extLst>
                    <a:ext uri="{9D8B030D-6E8A-4147-A177-3AD203B41FA5}">
                      <a16:colId xmlns:a16="http://schemas.microsoft.com/office/drawing/2014/main" val="4196928801"/>
                    </a:ext>
                  </a:extLst>
                </a:gridCol>
              </a:tblGrid>
              <a:tr h="247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Hlincová Hora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7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21442109"/>
                  </a:ext>
                </a:extLst>
              </a:tr>
              <a:tr h="237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Libníč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6,6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32307918"/>
                  </a:ext>
                </a:extLst>
              </a:tr>
              <a:tr h="237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Stráž nad Nežárkou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34,1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35372537"/>
                  </a:ext>
                </a:extLst>
              </a:tr>
              <a:tr h="237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JH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12,4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74290515"/>
                  </a:ext>
                </a:extLst>
              </a:tr>
              <a:tr h="237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Kardašova Řečice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13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99974908"/>
                  </a:ext>
                </a:extLst>
              </a:tr>
              <a:tr h="237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Kunžak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28,3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3833743"/>
                  </a:ext>
                </a:extLst>
              </a:tr>
              <a:tr h="2370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Krahulčí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22,5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990154832"/>
                  </a:ext>
                </a:extLst>
              </a:tr>
              <a:tr h="2470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ČB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89,5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756183238"/>
                  </a:ext>
                </a:extLst>
              </a:tr>
              <a:tr h="24700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cs-CZ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213,4 km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536257710"/>
                  </a:ext>
                </a:extLst>
              </a:tr>
            </a:tbl>
          </a:graphicData>
        </a:graphic>
      </p:graphicFrame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692D3541-5E8E-43B0-93BB-9D2A5D343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20988"/>
              </p:ext>
            </p:extLst>
          </p:nvPr>
        </p:nvGraphicFramePr>
        <p:xfrm>
          <a:off x="3866515" y="2388198"/>
          <a:ext cx="2494956" cy="21642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3538">
                  <a:extLst>
                    <a:ext uri="{9D8B030D-6E8A-4147-A177-3AD203B41FA5}">
                      <a16:colId xmlns:a16="http://schemas.microsoft.com/office/drawing/2014/main" val="1840128430"/>
                    </a:ext>
                  </a:extLst>
                </a:gridCol>
                <a:gridCol w="831418">
                  <a:extLst>
                    <a:ext uri="{9D8B030D-6E8A-4147-A177-3AD203B41FA5}">
                      <a16:colId xmlns:a16="http://schemas.microsoft.com/office/drawing/2014/main" val="3636892151"/>
                    </a:ext>
                  </a:extLst>
                </a:gridCol>
              </a:tblGrid>
              <a:tr h="251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Libníč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8,4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564019441"/>
                  </a:ext>
                </a:extLst>
              </a:tr>
              <a:tr h="24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Krahulčí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83,7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565988468"/>
                  </a:ext>
                </a:extLst>
              </a:tr>
              <a:tr h="231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Kunžak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22,5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06644076"/>
                  </a:ext>
                </a:extLst>
              </a:tr>
              <a:tr h="24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JH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15,9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06915384"/>
                  </a:ext>
                </a:extLst>
              </a:tr>
              <a:tr h="24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Kardašova Řečice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13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936727181"/>
                  </a:ext>
                </a:extLst>
              </a:tr>
              <a:tr h="231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Stráž nad Nežárkou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20,8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368572883"/>
                  </a:ext>
                </a:extLst>
              </a:tr>
              <a:tr h="231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Hlincová Hora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29,9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574399886"/>
                  </a:ext>
                </a:extLst>
              </a:tr>
              <a:tr h="24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České Budějovice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7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105252906"/>
                  </a:ext>
                </a:extLst>
              </a:tr>
              <a:tr h="2513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cs-CZ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201,2 km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61869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063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DD408-A9B7-452E-ABC2-E796736A1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Ujeté kilometry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4E9DB2F-4210-4E28-90CB-E77E7D00D2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8704244"/>
              </p:ext>
            </p:extLst>
          </p:nvPr>
        </p:nvGraphicFramePr>
        <p:xfrm>
          <a:off x="1096963" y="1846263"/>
          <a:ext cx="10058400" cy="4252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3657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A27AD4-FC0B-47AB-AFF4-51E76BA01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Čas jízdy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9A603681-F50C-443B-94F0-FD7AFA440C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382631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51413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554701-9485-45CE-A3E2-607904A90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Návrhy opatření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8784EE-3534-4502-A910-ACF027B7D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Při potřebě rychlého sestavení trasy, využívat metodu nejbližšího souseda.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Přezkoumání všech dosavadních tras pomocí metod operačního výzkumu.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Upustit od intuitivního sestavování tras.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Využít výhod jednotlivých metod při sestavování tras.</a:t>
            </a:r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842941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102</TotalTime>
  <Words>353</Words>
  <Application>Microsoft Office PowerPoint</Application>
  <PresentationFormat>Širokoúhlá obrazovka</PresentationFormat>
  <Paragraphs>104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Retrospektiva</vt:lpstr>
      <vt:lpstr>Vysoká škola technická a ekonomická  v Českých Budějovicích</vt:lpstr>
      <vt:lpstr>Cíl práce</vt:lpstr>
      <vt:lpstr>Výzkumné otázky</vt:lpstr>
      <vt:lpstr>Firma Geis s.r.o. </vt:lpstr>
      <vt:lpstr>Metodika</vt:lpstr>
      <vt:lpstr>Navržené trasy</vt:lpstr>
      <vt:lpstr>Ujeté kilometry</vt:lpstr>
      <vt:lpstr>Čas jízdy</vt:lpstr>
      <vt:lpstr>Návrhy opatření</vt:lpstr>
      <vt:lpstr>Děkuji za pozornost</vt:lpstr>
      <vt:lpstr>Otázky vedoucího práce</vt:lpstr>
      <vt:lpstr>Otázky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 v Českých Budějovicích</dc:title>
  <dc:creator>josef.cizek93@gmail.com</dc:creator>
  <cp:lastModifiedBy>josef.cizek93@gmail.com</cp:lastModifiedBy>
  <cp:revision>12</cp:revision>
  <dcterms:created xsi:type="dcterms:W3CDTF">2018-01-19T09:36:33Z</dcterms:created>
  <dcterms:modified xsi:type="dcterms:W3CDTF">2018-01-19T11:18:36Z</dcterms:modified>
</cp:coreProperties>
</file>