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580" autoAdjust="0"/>
  </p:normalViewPr>
  <p:slideViewPr>
    <p:cSldViewPr>
      <p:cViewPr>
        <p:scale>
          <a:sx n="90" d="100"/>
          <a:sy n="90" d="100"/>
        </p:scale>
        <p:origin x="-1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21.01.2018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21.01.2018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91" t="5871" r="12793" b="15413"/>
          <a:stretch/>
        </p:blipFill>
        <p:spPr bwMode="auto">
          <a:xfrm>
            <a:off x="73159" y="620688"/>
            <a:ext cx="9025065" cy="5711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4221088"/>
            <a:ext cx="8352928" cy="1600200"/>
          </a:xfrm>
        </p:spPr>
        <p:txBody>
          <a:bodyPr>
            <a:normAutofit fontScale="92500"/>
          </a:bodyPr>
          <a:lstStyle/>
          <a:p>
            <a:pPr algn="l"/>
            <a:r>
              <a:rPr lang="cs-CZ" sz="2800" dirty="0">
                <a:solidFill>
                  <a:schemeClr val="tx1"/>
                </a:solidFill>
                <a:latin typeface="+mj-lt"/>
              </a:rPr>
              <a:t>Autor bakalářské práce: Martin Klečka </a:t>
            </a:r>
          </a:p>
          <a:p>
            <a:pPr algn="l"/>
            <a:r>
              <a:rPr lang="cs-CZ" sz="2800" dirty="0" smtClean="0">
                <a:solidFill>
                  <a:schemeClr val="tx1"/>
                </a:solidFill>
                <a:latin typeface="+mj-lt"/>
              </a:rPr>
              <a:t>Vedoucí </a:t>
            </a:r>
            <a:r>
              <a:rPr lang="cs-CZ" sz="2800" dirty="0">
                <a:solidFill>
                  <a:schemeClr val="tx1"/>
                </a:solidFill>
                <a:latin typeface="+mj-lt"/>
              </a:rPr>
              <a:t>bakalářské práce: Ing. Martina </a:t>
            </a:r>
            <a:r>
              <a:rPr lang="cs-CZ" sz="2800" dirty="0" err="1" smtClean="0">
                <a:solidFill>
                  <a:schemeClr val="tx1"/>
                </a:solidFill>
                <a:latin typeface="+mj-lt"/>
              </a:rPr>
              <a:t>Hlatká</a:t>
            </a:r>
            <a:endParaRPr lang="cs-CZ" sz="2800" dirty="0" smtClean="0">
              <a:solidFill>
                <a:schemeClr val="tx1"/>
              </a:solidFill>
              <a:latin typeface="+mj-lt"/>
            </a:endParaRPr>
          </a:p>
          <a:p>
            <a:pPr algn="l"/>
            <a:r>
              <a:rPr lang="cs-CZ" sz="2800" dirty="0" smtClean="0">
                <a:solidFill>
                  <a:schemeClr val="tx1"/>
                </a:solidFill>
                <a:latin typeface="+mj-lt"/>
              </a:rPr>
              <a:t>Oponent </a:t>
            </a:r>
            <a:r>
              <a:rPr lang="cs-CZ" sz="2800" dirty="0">
                <a:solidFill>
                  <a:schemeClr val="tx1"/>
                </a:solidFill>
                <a:latin typeface="+mj-lt"/>
              </a:rPr>
              <a:t>bakalářské práce: Ing. Pavla Lejsková, </a:t>
            </a:r>
            <a:r>
              <a:rPr lang="cs-CZ" sz="2800" dirty="0" err="1">
                <a:solidFill>
                  <a:schemeClr val="tx1"/>
                </a:solidFill>
                <a:latin typeface="+mj-lt"/>
              </a:rPr>
              <a:t>Ph.D</a:t>
            </a:r>
            <a:r>
              <a:rPr lang="cs-CZ" sz="2800" dirty="0">
                <a:solidFill>
                  <a:schemeClr val="tx1"/>
                </a:solidFill>
                <a:latin typeface="+mj-lt"/>
              </a:rPr>
              <a:t> 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8229600" cy="1470025"/>
          </a:xfrm>
        </p:spPr>
        <p:txBody>
          <a:bodyPr>
            <a:normAutofit fontScale="90000"/>
          </a:bodyPr>
          <a:lstStyle/>
          <a:p>
            <a:r>
              <a:rPr lang="es-ES" b="1" dirty="0">
                <a:ln w="3175"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Optimalizace dopravně- logistických procesů ve vybrané firmě </a:t>
            </a:r>
            <a:endParaRPr lang="cs-CZ" b="1" dirty="0">
              <a:ln w="3175">
                <a:solidFill>
                  <a:schemeClr val="tx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42" b="9369"/>
          <a:stretch/>
        </p:blipFill>
        <p:spPr bwMode="auto">
          <a:xfrm>
            <a:off x="1331640" y="122829"/>
            <a:ext cx="6524625" cy="1337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021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Optimalizace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5"/>
            <a:ext cx="8424936" cy="5268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051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Vzdálenostní matice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6"/>
            <a:ext cx="7781925" cy="516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642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Tři nové trasy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99592" y="1700808"/>
            <a:ext cx="7772400" cy="4933528"/>
          </a:xfrm>
        </p:spPr>
        <p:txBody>
          <a:bodyPr/>
          <a:lstStyle/>
          <a:p>
            <a:pPr marL="514350" indent="-514350">
              <a:spcBef>
                <a:spcPts val="30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Po-St-Pá</a:t>
            </a:r>
            <a:r>
              <a:rPr lang="cs-CZ" dirty="0">
                <a:latin typeface="Arial" pitchFamily="34" charset="0"/>
                <a:cs typeface="Arial" pitchFamily="34" charset="0"/>
              </a:rPr>
              <a:t/>
            </a:r>
            <a:br>
              <a:rPr lang="cs-CZ" dirty="0">
                <a:latin typeface="Arial" pitchFamily="34" charset="0"/>
                <a:cs typeface="Arial" pitchFamily="34" charset="0"/>
              </a:rPr>
            </a:br>
            <a:r>
              <a:rPr lang="cs-CZ" dirty="0">
                <a:latin typeface="Arial" pitchFamily="34" charset="0"/>
                <a:cs typeface="Arial" pitchFamily="34" charset="0"/>
              </a:rPr>
              <a:t>Délka: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96,91 Km / Hmotnost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Čas: </a:t>
            </a:r>
            <a:r>
              <a:rPr lang="pl-PL" dirty="0">
                <a:latin typeface="Arial" pitchFamily="34" charset="0"/>
                <a:cs typeface="Arial" pitchFamily="34" charset="0"/>
              </a:rPr>
              <a:t>5 hodiny a 575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minut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Út-Čt</a:t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>
                <a:latin typeface="Arial" pitchFamily="34" charset="0"/>
                <a:cs typeface="Arial" pitchFamily="34" charset="0"/>
              </a:rPr>
              <a:t>Délka: 37.99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Km / Hmotnost</a:t>
            </a:r>
            <a:r>
              <a:rPr lang="cs-CZ" dirty="0">
                <a:latin typeface="Arial" pitchFamily="34" charset="0"/>
                <a:cs typeface="Arial" pitchFamily="34" charset="0"/>
              </a:rPr>
              <a:t>: 433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kg</a:t>
            </a:r>
            <a:r>
              <a:rPr lang="cs-CZ" dirty="0">
                <a:latin typeface="Arial" pitchFamily="34" charset="0"/>
                <a:cs typeface="Arial" pitchFamily="34" charset="0"/>
              </a:rPr>
              <a:t/>
            </a:r>
            <a:br>
              <a:rPr lang="cs-CZ" dirty="0">
                <a:latin typeface="Arial" pitchFamily="34" charset="0"/>
                <a:cs typeface="Arial" pitchFamily="34" charset="0"/>
              </a:rPr>
            </a:br>
            <a:r>
              <a:rPr lang="cs-CZ" dirty="0">
                <a:latin typeface="Arial" pitchFamily="34" charset="0"/>
                <a:cs typeface="Arial" pitchFamily="34" charset="0"/>
              </a:rPr>
              <a:t>Čas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pl-PL" dirty="0">
                <a:latin typeface="Arial" pitchFamily="34" charset="0"/>
                <a:cs typeface="Arial" pitchFamily="34" charset="0"/>
              </a:rPr>
              <a:t> 3 hodiny a 10 minut. </a:t>
            </a:r>
            <a:endParaRPr lang="pl-PL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pl-PL" dirty="0" smtClean="0">
                <a:latin typeface="Arial" pitchFamily="34" charset="0"/>
                <a:cs typeface="Arial" pitchFamily="34" charset="0"/>
              </a:rPr>
              <a:t>Sobota</a:t>
            </a:r>
            <a:br>
              <a:rPr lang="pl-PL" dirty="0" smtClean="0">
                <a:latin typeface="Arial" pitchFamily="34" charset="0"/>
                <a:cs typeface="Arial" pitchFamily="34" charset="0"/>
              </a:rPr>
            </a:br>
            <a:r>
              <a:rPr lang="cs-CZ" dirty="0">
                <a:latin typeface="Arial" pitchFamily="34" charset="0"/>
                <a:cs typeface="Arial" pitchFamily="34" charset="0"/>
              </a:rPr>
              <a:t>Délka: 36,06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Km </a:t>
            </a:r>
            <a:r>
              <a:rPr lang="cs-CZ" dirty="0">
                <a:latin typeface="Arial" pitchFamily="34" charset="0"/>
                <a:cs typeface="Arial" pitchFamily="34" charset="0"/>
              </a:rPr>
              <a:t>/ Hmotnost: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632 kg</a:t>
            </a:r>
            <a:r>
              <a:rPr lang="cs-CZ" dirty="0">
                <a:latin typeface="Arial" pitchFamily="34" charset="0"/>
                <a:cs typeface="Arial" pitchFamily="34" charset="0"/>
              </a:rPr>
              <a:t/>
            </a:r>
            <a:br>
              <a:rPr lang="cs-CZ" dirty="0">
                <a:latin typeface="Arial" pitchFamily="34" charset="0"/>
                <a:cs typeface="Arial" pitchFamily="34" charset="0"/>
              </a:rPr>
            </a:br>
            <a:r>
              <a:rPr lang="cs-CZ" dirty="0">
                <a:latin typeface="Arial" pitchFamily="34" charset="0"/>
                <a:cs typeface="Arial" pitchFamily="34" charset="0"/>
              </a:rPr>
              <a:t>Čas:</a:t>
            </a:r>
            <a:r>
              <a:rPr lang="pl-PL" dirty="0">
                <a:latin typeface="Arial" pitchFamily="34" charset="0"/>
                <a:cs typeface="Arial" pitchFamily="34" charset="0"/>
              </a:rPr>
              <a:t> 3 hodiny a 12 minut.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53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Porovnání výsledků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452"/>
          <a:stretch/>
        </p:blipFill>
        <p:spPr bwMode="auto">
          <a:xfrm>
            <a:off x="395536" y="1412776"/>
            <a:ext cx="8249612" cy="1507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72" b="13372"/>
          <a:stretch/>
        </p:blipFill>
        <p:spPr bwMode="auto">
          <a:xfrm>
            <a:off x="251520" y="2938199"/>
            <a:ext cx="8352928" cy="1660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91" b="13982"/>
          <a:stretch/>
        </p:blipFill>
        <p:spPr bwMode="auto">
          <a:xfrm>
            <a:off x="391497" y="4598636"/>
            <a:ext cx="8253651" cy="1785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861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Porovnání výsledků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56791"/>
            <a:ext cx="7848872" cy="480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002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Závěrečné shrnutí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endParaRPr lang="cs-CZ" dirty="0" smtClean="0"/>
          </a:p>
          <a:p>
            <a:pPr>
              <a:spcAft>
                <a:spcPts val="1800"/>
              </a:spcAft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Cíl práce byl naplněn</a:t>
            </a:r>
          </a:p>
          <a:p>
            <a:pPr>
              <a:spcAft>
                <a:spcPts val="1800"/>
              </a:spcAft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Optimalizace dopravního procesu</a:t>
            </a:r>
          </a:p>
          <a:p>
            <a:pPr>
              <a:spcAft>
                <a:spcPts val="1800"/>
              </a:spcAft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Ekonomické zvýhodnění</a:t>
            </a:r>
          </a:p>
          <a:p>
            <a:pPr>
              <a:spcAft>
                <a:spcPts val="1800"/>
              </a:spcAft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Návrhové opatření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84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Doplňující otázka vedoucího práce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/>
              <a:t>V práci uvádíte dle vnitropodnikové kalkulace náklady na ujetý km ve výši 14,70 Kč/km. Při výpočtu celkových nákladů počítáte s nákladem na ujetý km ve výši 14,75 Kč/km. Je v tomto zahrnut ještě nějaký další náklad?</a:t>
            </a:r>
          </a:p>
        </p:txBody>
      </p:sp>
    </p:spTree>
    <p:extLst>
      <p:ext uri="{BB962C8B-B14F-4D97-AF65-F5344CB8AC3E}">
        <p14:creationId xmlns:p14="http://schemas.microsoft.com/office/powerpoint/2010/main" val="72606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Doplňující otázka </a:t>
            </a:r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oponenta </a:t>
            </a:r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>
                <a:latin typeface="Arial" pitchFamily="34" charset="0"/>
                <a:cs typeface="Arial" pitchFamily="34" charset="0"/>
              </a:rPr>
              <a:t>Bude Váš návrh realizován v praxi?</a:t>
            </a:r>
          </a:p>
        </p:txBody>
      </p:sp>
    </p:spTree>
    <p:extLst>
      <p:ext uri="{BB962C8B-B14F-4D97-AF65-F5344CB8AC3E}">
        <p14:creationId xmlns:p14="http://schemas.microsoft.com/office/powerpoint/2010/main" val="106020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1412776"/>
            <a:ext cx="7772400" cy="1143000"/>
          </a:xfrm>
        </p:spPr>
        <p:txBody>
          <a:bodyPr>
            <a:normAutofit/>
          </a:bodyPr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74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920880" cy="1143000"/>
          </a:xfrm>
        </p:spPr>
        <p:txBody>
          <a:bodyPr>
            <a:normAutofit fontScale="90000"/>
          </a:bodyPr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Motivace </a:t>
            </a:r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důvody </a:t>
            </a:r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výběru tématu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Zájem </a:t>
            </a:r>
            <a:r>
              <a:rPr lang="cs-CZ" dirty="0">
                <a:latin typeface="Arial" pitchFamily="34" charset="0"/>
                <a:cs typeface="Arial" pitchFamily="34" charset="0"/>
              </a:rPr>
              <a:t>o danou problematiku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1800"/>
              </a:spcAft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Aplikování metody </a:t>
            </a:r>
            <a:r>
              <a:rPr lang="cs-CZ" dirty="0">
                <a:latin typeface="Arial" pitchFamily="34" charset="0"/>
                <a:cs typeface="Arial" pitchFamily="34" charset="0"/>
              </a:rPr>
              <a:t>operačního výzkumu v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reálném problému</a:t>
            </a:r>
          </a:p>
          <a:p>
            <a:pPr>
              <a:spcAft>
                <a:spcPts val="1800"/>
              </a:spcAft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Získání </a:t>
            </a:r>
            <a:r>
              <a:rPr lang="cs-CZ" dirty="0">
                <a:latin typeface="Arial" pitchFamily="34" charset="0"/>
                <a:cs typeface="Arial" pitchFamily="34" charset="0"/>
              </a:rPr>
              <a:t>nových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zkušeností</a:t>
            </a:r>
          </a:p>
          <a:p>
            <a:pPr>
              <a:spcAft>
                <a:spcPts val="1800"/>
              </a:spcAft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Rodinná známost ve firmě</a:t>
            </a:r>
          </a:p>
          <a:p>
            <a:pPr>
              <a:spcAft>
                <a:spcPts val="1800"/>
              </a:spcAf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595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 práce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pPr marL="0" indent="0">
              <a:buNone/>
            </a:pPr>
            <a:r>
              <a:rPr lang="cs-CZ" dirty="0"/>
              <a:t>„ </a:t>
            </a:r>
            <a:r>
              <a:rPr lang="cs-CZ" dirty="0">
                <a:latin typeface="Arial" pitchFamily="34" charset="0"/>
                <a:cs typeface="Arial" pitchFamily="34" charset="0"/>
              </a:rPr>
              <a:t>Cílem práce je na základě analýzy současného stavu dopravně-logistických procesů ve vybrané firmě navrhnout optimalizační opatření, která povedou k zefektivnění vybraných procesů a jejich ekonomické vyhodnocení“</a:t>
            </a:r>
          </a:p>
        </p:txBody>
      </p:sp>
    </p:spTree>
    <p:extLst>
      <p:ext uri="{BB962C8B-B14F-4D97-AF65-F5344CB8AC3E}">
        <p14:creationId xmlns:p14="http://schemas.microsoft.com/office/powerpoint/2010/main" val="330754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Výzkumné </a:t>
            </a:r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Může </a:t>
            </a:r>
            <a:r>
              <a:rPr lang="cs-CZ" dirty="0">
                <a:latin typeface="Arial" pitchFamily="34" charset="0"/>
                <a:cs typeface="Arial" pitchFamily="34" charset="0"/>
              </a:rPr>
              <a:t>ve firmě LAPROD A.K., s.r.o. dojít k úsporám nákladů spojených s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dopravně-logistickými </a:t>
            </a:r>
            <a:r>
              <a:rPr lang="cs-CZ" dirty="0">
                <a:latin typeface="Arial" pitchFamily="34" charset="0"/>
                <a:cs typeface="Arial" pitchFamily="34" charset="0"/>
              </a:rPr>
              <a:t>procesy za užití metod operačního výzkumu?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Lze </a:t>
            </a:r>
            <a:r>
              <a:rPr lang="cs-CZ" dirty="0">
                <a:latin typeface="Arial" pitchFamily="34" charset="0"/>
                <a:cs typeface="Arial" pitchFamily="34" charset="0"/>
              </a:rPr>
              <a:t>za použití optimalizační metody vytvořit takové trasy, že k jejich obsloužení nebude potřeba druhé vozidlo?</a:t>
            </a:r>
          </a:p>
        </p:txBody>
      </p:sp>
    </p:spTree>
    <p:extLst>
      <p:ext uri="{BB962C8B-B14F-4D97-AF65-F5344CB8AC3E}">
        <p14:creationId xmlns:p14="http://schemas.microsoft.com/office/powerpoint/2010/main" val="160530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Použité </a:t>
            </a:r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1800"/>
              </a:spcAft>
            </a:pPr>
            <a:endParaRPr lang="cs-CZ" dirty="0" smtClean="0"/>
          </a:p>
          <a:p>
            <a:pPr>
              <a:spcAft>
                <a:spcPts val="1800"/>
              </a:spcAft>
            </a:pPr>
            <a:r>
              <a:rPr lang="cs-CZ" dirty="0" smtClean="0">
                <a:latin typeface="+mj-lt"/>
              </a:rPr>
              <a:t> Shromažďování </a:t>
            </a:r>
            <a:r>
              <a:rPr lang="cs-CZ" dirty="0">
                <a:latin typeface="+mj-lt"/>
              </a:rPr>
              <a:t>a zpracování dat.  </a:t>
            </a:r>
          </a:p>
          <a:p>
            <a:pPr>
              <a:spcAft>
                <a:spcPts val="1800"/>
              </a:spcAft>
            </a:pPr>
            <a:r>
              <a:rPr lang="cs-CZ" dirty="0" smtClean="0">
                <a:latin typeface="+mj-lt"/>
              </a:rPr>
              <a:t> </a:t>
            </a:r>
            <a:r>
              <a:rPr lang="cs-CZ" dirty="0">
                <a:latin typeface="+mj-lt"/>
              </a:rPr>
              <a:t>Pozorování.  </a:t>
            </a:r>
          </a:p>
          <a:p>
            <a:pPr>
              <a:spcAft>
                <a:spcPts val="1800"/>
              </a:spcAft>
            </a:pPr>
            <a:r>
              <a:rPr lang="cs-CZ" dirty="0" smtClean="0">
                <a:latin typeface="+mj-lt"/>
              </a:rPr>
              <a:t> </a:t>
            </a:r>
            <a:r>
              <a:rPr lang="cs-CZ" dirty="0">
                <a:latin typeface="+mj-lt"/>
              </a:rPr>
              <a:t>Rozhovor.  </a:t>
            </a:r>
          </a:p>
          <a:p>
            <a:pPr>
              <a:spcAft>
                <a:spcPts val="1800"/>
              </a:spcAft>
            </a:pPr>
            <a:r>
              <a:rPr lang="cs-CZ" dirty="0" smtClean="0">
                <a:latin typeface="+mj-lt"/>
              </a:rPr>
              <a:t> </a:t>
            </a:r>
            <a:r>
              <a:rPr lang="cs-CZ" dirty="0">
                <a:latin typeface="+mj-lt"/>
              </a:rPr>
              <a:t>Analýza.  </a:t>
            </a:r>
          </a:p>
          <a:p>
            <a:pPr>
              <a:spcAft>
                <a:spcPts val="1800"/>
              </a:spcAft>
            </a:pPr>
            <a:r>
              <a:rPr lang="cs-CZ" dirty="0" smtClean="0">
                <a:latin typeface="+mj-lt"/>
              </a:rPr>
              <a:t> </a:t>
            </a:r>
            <a:r>
              <a:rPr lang="cs-CZ" dirty="0">
                <a:latin typeface="+mj-lt"/>
              </a:rPr>
              <a:t>Dedukce.  </a:t>
            </a:r>
          </a:p>
          <a:p>
            <a:pPr>
              <a:spcAft>
                <a:spcPts val="1800"/>
              </a:spcAft>
            </a:pPr>
            <a:r>
              <a:rPr lang="cs-CZ" dirty="0" smtClean="0">
                <a:latin typeface="+mj-lt"/>
              </a:rPr>
              <a:t> </a:t>
            </a:r>
            <a:r>
              <a:rPr lang="cs-CZ" dirty="0" err="1">
                <a:latin typeface="+mj-lt"/>
              </a:rPr>
              <a:t>Clark-Wrightova</a:t>
            </a:r>
            <a:r>
              <a:rPr lang="cs-CZ" dirty="0">
                <a:latin typeface="+mj-lt"/>
              </a:rPr>
              <a:t> metoda.</a:t>
            </a:r>
          </a:p>
        </p:txBody>
      </p:sp>
    </p:spTree>
    <p:extLst>
      <p:ext uri="{BB962C8B-B14F-4D97-AF65-F5344CB8AC3E}">
        <p14:creationId xmlns:p14="http://schemas.microsoft.com/office/powerpoint/2010/main" val="274343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Představení firmy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endParaRPr lang="cs-CZ" dirty="0" smtClean="0"/>
          </a:p>
          <a:p>
            <a:pPr>
              <a:spcAft>
                <a:spcPts val="1200"/>
              </a:spcAft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Název </a:t>
            </a:r>
            <a:r>
              <a:rPr lang="cs-CZ" dirty="0">
                <a:latin typeface="Arial" pitchFamily="34" charset="0"/>
                <a:cs typeface="Arial" pitchFamily="34" charset="0"/>
              </a:rPr>
              <a:t>firmy: LAPROD A.K.,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s.r.o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</a:pPr>
            <a:r>
              <a:rPr lang="cs-CZ" dirty="0">
                <a:latin typeface="Arial" pitchFamily="34" charset="0"/>
                <a:cs typeface="Arial" pitchFamily="34" charset="0"/>
              </a:rPr>
              <a:t>Jednatel firmy: Vlasta Kozlová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Společník </a:t>
            </a:r>
            <a:r>
              <a:rPr lang="cs-CZ" dirty="0">
                <a:latin typeface="Arial" pitchFamily="34" charset="0"/>
                <a:cs typeface="Arial" pitchFamily="34" charset="0"/>
              </a:rPr>
              <a:t>Antonín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Kozel</a:t>
            </a:r>
          </a:p>
          <a:p>
            <a:pPr>
              <a:spcAft>
                <a:spcPts val="1200"/>
              </a:spcAft>
            </a:pPr>
            <a:r>
              <a:rPr lang="pl-PL" dirty="0">
                <a:latin typeface="Arial" pitchFamily="34" charset="0"/>
                <a:cs typeface="Arial" pitchFamily="34" charset="0"/>
              </a:rPr>
              <a:t>Datum zápisu firmy: 7. 3.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1997</a:t>
            </a:r>
          </a:p>
          <a:p>
            <a:pPr>
              <a:spcAft>
                <a:spcPts val="1200"/>
              </a:spcAft>
            </a:pPr>
            <a:r>
              <a:rPr lang="cs-CZ" dirty="0">
                <a:latin typeface="Arial" pitchFamily="34" charset="0"/>
                <a:cs typeface="Arial" pitchFamily="34" charset="0"/>
              </a:rPr>
              <a:t>Sídlo firmy: Husova tř. 498/70, České Budějovice,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dirty="0" smtClean="0">
                <a:latin typeface="Arial" pitchFamily="34" charset="0"/>
                <a:cs typeface="Arial" pitchFamily="34" charset="0"/>
              </a:rPr>
            </a:br>
            <a:r>
              <a:rPr lang="cs-CZ" dirty="0" smtClean="0">
                <a:latin typeface="Arial" pitchFamily="34" charset="0"/>
                <a:cs typeface="Arial" pitchFamily="34" charset="0"/>
              </a:rPr>
              <a:t>370 05</a:t>
            </a:r>
          </a:p>
          <a:p>
            <a:pPr>
              <a:spcAft>
                <a:spcPts val="1200"/>
              </a:spcAft>
            </a:pPr>
            <a:r>
              <a:rPr lang="cs-CZ" dirty="0">
                <a:latin typeface="Arial" pitchFamily="34" charset="0"/>
                <a:cs typeface="Arial" pitchFamily="34" charset="0"/>
              </a:rPr>
              <a:t>Předmět podnikání: - Koupě zboží za účelem jeho dalšího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prodeje, prodej a hostinská činnost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03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Stávající distribuce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62318"/>
            <a:ext cx="7776864" cy="5212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102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Stávající </a:t>
            </a:r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distribuce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2 vozy</a:t>
            </a:r>
          </a:p>
          <a:p>
            <a:pPr>
              <a:spcAft>
                <a:spcPts val="600"/>
              </a:spcAft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Kapacita </a:t>
            </a:r>
            <a:r>
              <a:rPr lang="cs-CZ" dirty="0">
                <a:latin typeface="Arial" pitchFamily="34" charset="0"/>
                <a:cs typeface="Arial" pitchFamily="34" charset="0"/>
              </a:rPr>
              <a:t>vozu: 641 kg 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Rozmístění přepravek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endParaRPr lang="cs-CZ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41"/>
          <a:stretch/>
        </p:blipFill>
        <p:spPr bwMode="auto">
          <a:xfrm>
            <a:off x="5148064" y="1412775"/>
            <a:ext cx="3670408" cy="1644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064797"/>
            <a:ext cx="6871320" cy="349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594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Optimalizace</a:t>
            </a:r>
            <a:endParaRPr lang="cs-CZ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210" y="1384508"/>
            <a:ext cx="7272808" cy="503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913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Vlastní 4">
      <a:dk1>
        <a:sysClr val="windowText" lastClr="000000"/>
      </a:dk1>
      <a:lt1>
        <a:sysClr val="window" lastClr="FFFFFF"/>
      </a:lt1>
      <a:dk2>
        <a:srgbClr val="9B2D1F"/>
      </a:dk2>
      <a:lt2>
        <a:srgbClr val="E9E5DC"/>
      </a:lt2>
      <a:accent1>
        <a:srgbClr val="BF0000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 – klasické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265</Words>
  <Application>Microsoft Office PowerPoint</Application>
  <PresentationFormat>Předvádění na obrazovce (4:3)</PresentationFormat>
  <Paragraphs>59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Jmění</vt:lpstr>
      <vt:lpstr>Optimalizace dopravně- logistických procesů ve vybrané firmě </vt:lpstr>
      <vt:lpstr>Motivace a důvody výběru tématu</vt:lpstr>
      <vt:lpstr>Cíl práce</vt:lpstr>
      <vt:lpstr>Výzkumné otázky</vt:lpstr>
      <vt:lpstr>Použité metody</vt:lpstr>
      <vt:lpstr>Představení firmy</vt:lpstr>
      <vt:lpstr>Stávající distribuce</vt:lpstr>
      <vt:lpstr>Stávající distribuce</vt:lpstr>
      <vt:lpstr>Optimalizace</vt:lpstr>
      <vt:lpstr>Optimalizace</vt:lpstr>
      <vt:lpstr>Vzdálenostní matice</vt:lpstr>
      <vt:lpstr>Tři nové trasy</vt:lpstr>
      <vt:lpstr>Porovnání výsledků</vt:lpstr>
      <vt:lpstr>Porovnání výsledků</vt:lpstr>
      <vt:lpstr>Závěrečné shrnutí</vt:lpstr>
      <vt:lpstr>Doplňující otázka vedoucího práce</vt:lpstr>
      <vt:lpstr>Doplňující otázka oponenta práce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Optimalizace dopravně- logistických procesů ve vybrané firmě </dc:title>
  <dc:creator>Xawer_ntb</dc:creator>
  <cp:lastModifiedBy>Uživatel systému Windows</cp:lastModifiedBy>
  <cp:revision>12</cp:revision>
  <dcterms:created xsi:type="dcterms:W3CDTF">2018-01-21T20:04:28Z</dcterms:created>
  <dcterms:modified xsi:type="dcterms:W3CDTF">2018-01-21T21:43:33Z</dcterms:modified>
</cp:coreProperties>
</file>