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69" r:id="rId2"/>
  </p:sldMasterIdLst>
  <p:sldIdLst>
    <p:sldId id="256" r:id="rId3"/>
    <p:sldId id="257" r:id="rId4"/>
    <p:sldId id="258" r:id="rId5"/>
    <p:sldId id="259" r:id="rId6"/>
    <p:sldId id="260" r:id="rId7"/>
    <p:sldId id="265" r:id="rId8"/>
    <p:sldId id="269" r:id="rId9"/>
    <p:sldId id="266" r:id="rId10"/>
    <p:sldId id="268" r:id="rId11"/>
    <p:sldId id="262" r:id="rId12"/>
    <p:sldId id="26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68F"/>
    <a:srgbClr val="982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Cena</c:v>
                </c:pt>
                <c:pt idx="1">
                  <c:v>Tažná síla</c:v>
                </c:pt>
                <c:pt idx="2">
                  <c:v>Výkon</c:v>
                </c:pt>
                <c:pt idx="3">
                  <c:v>Minimální poloměr oblouků </c:v>
                </c:pt>
                <c:pt idx="4">
                  <c:v>Hmotnost vozidla</c:v>
                </c:pt>
                <c:pt idx="5">
                  <c:v>Rychlost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0.39</c:v>
                </c:pt>
                <c:pt idx="1">
                  <c:v>0.28000000000000003</c:v>
                </c:pt>
                <c:pt idx="2">
                  <c:v>0.15</c:v>
                </c:pt>
                <c:pt idx="3">
                  <c:v>0.09</c:v>
                </c:pt>
                <c:pt idx="4">
                  <c:v>0.06</c:v>
                </c:pt>
                <c:pt idx="5">
                  <c:v>0.03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invertIfNegative val="0"/>
            <c:bubble3D val="0"/>
            <c:spPr>
              <a:solidFill>
                <a:srgbClr val="91368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2.3638043849501945E-2"/>
                  <c:y val="-6.2167697169888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773777405938732E-2"/>
                  <c:y val="-0.101431505908765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773777405938733E-3"/>
                  <c:y val="-7.5255633416180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833978275980194E-16"/>
                  <c:y val="-5.889571310831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EffiShunter 1000</c:v>
                </c:pt>
                <c:pt idx="1">
                  <c:v>Siemens ER20</c:v>
                </c:pt>
                <c:pt idx="2">
                  <c:v>lokomotiva 753.7</c:v>
                </c:pt>
                <c:pt idx="3">
                  <c:v>lokomotiva 736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0.66</c:v>
                </c:pt>
                <c:pt idx="1">
                  <c:v>0.49</c:v>
                </c:pt>
                <c:pt idx="2">
                  <c:v>0.43</c:v>
                </c:pt>
                <c:pt idx="3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355374992"/>
        <c:axId val="-269110432"/>
        <c:axId val="0"/>
      </c:bar3DChart>
      <c:catAx>
        <c:axId val="-35537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6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-269110432"/>
        <c:crosses val="autoZero"/>
        <c:auto val="1"/>
        <c:lblAlgn val="ctr"/>
        <c:lblOffset val="100"/>
        <c:noMultiLvlLbl val="0"/>
      </c:catAx>
      <c:valAx>
        <c:axId val="-26911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35537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3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48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6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4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7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94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7244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07999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5686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15476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7298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95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0324" y="2073984"/>
            <a:ext cx="8498983" cy="1646302"/>
          </a:xfrm>
        </p:spPr>
        <p:txBody>
          <a:bodyPr/>
          <a:lstStyle/>
          <a:p>
            <a:pPr algn="l"/>
            <a:r>
              <a:rPr lang="cs-CZ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Komparace hnacích drážních vozidel z provozního hlediska</a:t>
            </a:r>
            <a:endParaRPr lang="cs-CZ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0324" y="4075339"/>
            <a:ext cx="8498983" cy="218892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cs-C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</a:t>
            </a:r>
            <a:r>
              <a:rPr lang="cs-C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</a:t>
            </a:r>
            <a:r>
              <a:rPr lang="cs-C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práce: </a:t>
            </a: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Radka </a:t>
            </a:r>
            <a:r>
              <a:rPr lang="cs-CZ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Vršťalová</a:t>
            </a:r>
            <a:endParaRPr lang="cs-CZ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bakalářské </a:t>
            </a:r>
            <a:r>
              <a:rPr lang="cs-C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práce: </a:t>
            </a: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Ing. Rudolf Kampf, Ph.D</a:t>
            </a: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cs-C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bakalářské práce: 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Martin </a:t>
            </a: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Stach</a:t>
            </a:r>
            <a:endParaRPr lang="cs-CZ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Budějovice, </a:t>
            </a:r>
            <a:r>
              <a:rPr lang="cs-CZ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leden </a:t>
            </a:r>
            <a:r>
              <a:rPr lang="cs-CZ" sz="2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cs-CZ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250" y="470755"/>
            <a:ext cx="1248176" cy="124817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215426" y="615224"/>
            <a:ext cx="6096000" cy="9592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cs-CZ" sz="2400" dirty="0">
                <a:solidFill>
                  <a:srgbClr val="982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</a:t>
            </a:r>
          </a:p>
          <a:p>
            <a:pPr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cs-CZ" sz="2400" dirty="0">
                <a:solidFill>
                  <a:srgbClr val="982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Českých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26197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03349"/>
            <a:ext cx="8596668" cy="43380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Doporučeno pořízení lokomotivy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EffiShunter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6561" t="26217" r="23836" b="27330"/>
          <a:stretch/>
        </p:blipFill>
        <p:spPr>
          <a:xfrm>
            <a:off x="6024064" y="2770663"/>
            <a:ext cx="5628068" cy="29633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9231" t="19441" r="28160" b="28360"/>
          <a:stretch/>
        </p:blipFill>
        <p:spPr>
          <a:xfrm>
            <a:off x="604447" y="2463276"/>
            <a:ext cx="5194853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0259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Doplňující dotazy 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 od oponenta: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Konzultovala jste s firmou také možnost pronájmu lokomotiv na dobu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určitou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např. na 1 rok skrze společnosti, které nabízejí pronájem lokomotiv více dopravců?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dotazy od vedoucího práce:</a:t>
            </a:r>
          </a:p>
          <a:p>
            <a:pPr>
              <a:lnSpc>
                <a:spcPct val="170000"/>
              </a:lnSpc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Budou výsledky BP využité v praxi?</a:t>
            </a:r>
          </a:p>
          <a:p>
            <a:pPr>
              <a:lnSpc>
                <a:spcPct val="170000"/>
              </a:lnSpc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Jaké výhody poskytuje 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Saatyho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3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396" y="2730321"/>
            <a:ext cx="8596668" cy="1790163"/>
          </a:xfrm>
        </p:spPr>
        <p:txBody>
          <a:bodyPr>
            <a:normAutofit/>
          </a:bodyPr>
          <a:lstStyle/>
          <a:p>
            <a:pPr algn="ctr"/>
            <a:r>
              <a:rPr lang="cs-CZ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 </a:t>
            </a:r>
            <a:r>
              <a:rPr lang="cs-CZ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cs-CZ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Motivace pro zvolené téma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Zajímavé téma</a:t>
            </a:r>
          </a:p>
          <a:p>
            <a:pPr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k </a:t>
            </a: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informacím</a:t>
            </a:r>
          </a:p>
          <a:p>
            <a:pPr>
              <a:lnSpc>
                <a:spcPct val="150000"/>
              </a:lnSpc>
            </a:pP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 zájem</a:t>
            </a:r>
            <a:endParaRPr lang="cs-CZ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Možný budoucí přínos pro firmu</a:t>
            </a:r>
          </a:p>
        </p:txBody>
      </p:sp>
    </p:spTree>
    <p:extLst>
      <p:ext uri="{BB962C8B-B14F-4D97-AF65-F5344CB8AC3E}">
        <p14:creationId xmlns:p14="http://schemas.microsoft.com/office/powerpoint/2010/main" val="20886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418166"/>
            <a:ext cx="8596668" cy="22568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práce je komparace hnacích drážních vozidel z provozního hlediska a výběr vhodného vozidla za pomocí metod vícekriteriálního rozhodování.</a:t>
            </a:r>
          </a:p>
        </p:txBody>
      </p:sp>
    </p:spTree>
    <p:extLst>
      <p:ext uri="{BB962C8B-B14F-4D97-AF65-F5344CB8AC3E}">
        <p14:creationId xmlns:p14="http://schemas.microsoft.com/office/powerpoint/2010/main" val="34060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Saatyho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</a:p>
          <a:p>
            <a:pPr>
              <a:lnSpc>
                <a:spcPct val="150000"/>
              </a:lnSpc>
            </a:pP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váženého součtu</a:t>
            </a:r>
          </a:p>
        </p:txBody>
      </p:sp>
    </p:spTree>
    <p:extLst>
      <p:ext uri="{BB962C8B-B14F-4D97-AF65-F5344CB8AC3E}">
        <p14:creationId xmlns:p14="http://schemas.microsoft.com/office/powerpoint/2010/main" val="37422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Olomoucká dopravní s. r. o.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Přeprava sypkých a stavebních </a:t>
            </a: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</a:t>
            </a:r>
          </a:p>
          <a:p>
            <a:pPr>
              <a:lnSpc>
                <a:spcPct val="150000"/>
              </a:lnSpc>
            </a:pP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Založena roku 2006</a:t>
            </a:r>
          </a:p>
          <a:p>
            <a:pPr>
              <a:lnSpc>
                <a:spcPct val="150000"/>
              </a:lnSpc>
            </a:pP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Vozový park: 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lokomotivy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řady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740 a 742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cs-C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kušenosti s lokomotivami řady 720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721, 731 a 770. </a:t>
            </a:r>
            <a:endParaRPr lang="cs-C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anose="020B0604020202020204" pitchFamily="34" charset="0"/>
              </a:rPr>
              <a:t>Kritéria</a:t>
            </a:r>
            <a:endParaRPr lang="cs-CZ" sz="4000" dirty="0">
              <a:latin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1520" y="1930401"/>
            <a:ext cx="8372481" cy="411096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Cena</a:t>
            </a:r>
          </a:p>
          <a:p>
            <a:pPr lvl="0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Tažná síla</a:t>
            </a:r>
          </a:p>
          <a:p>
            <a:pPr lvl="0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</a:p>
          <a:p>
            <a:pPr lvl="0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poloměr oblouku</a:t>
            </a:r>
          </a:p>
          <a:p>
            <a:pPr lvl="0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Hmotnost vozidla</a:t>
            </a:r>
          </a:p>
          <a:p>
            <a:pPr lvl="0"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</a:t>
            </a: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rychlost</a:t>
            </a:r>
            <a:endParaRPr lang="cs-CZ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834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</a:rPr>
              <a:t>Váhy kritérií</a:t>
            </a:r>
            <a:endParaRPr lang="cs-CZ" sz="40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222251"/>
              </p:ext>
            </p:extLst>
          </p:nvPr>
        </p:nvGraphicFramePr>
        <p:xfrm>
          <a:off x="677334" y="1442434"/>
          <a:ext cx="8865911" cy="491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65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anose="020B0604020202020204" pitchFamily="34" charset="0"/>
              </a:rPr>
              <a:t>Varianty</a:t>
            </a:r>
            <a:endParaRPr lang="cs-CZ" sz="4000" dirty="0">
              <a:latin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Siemens ER20 </a:t>
            </a:r>
          </a:p>
          <a:p>
            <a:pPr>
              <a:lnSpc>
                <a:spcPct val="150000"/>
              </a:lnSpc>
            </a:pPr>
            <a:r>
              <a:rPr lang="cs-CZ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EffiShunter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 </a:t>
            </a:r>
          </a:p>
          <a:p>
            <a:pPr>
              <a:lnSpc>
                <a:spcPct val="150000"/>
              </a:lnSpc>
            </a:pP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Lokomotiva typu 753.7 </a:t>
            </a:r>
            <a:endParaRPr lang="cs-CZ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Lokomotiva typu 736</a:t>
            </a:r>
            <a:endParaRPr lang="cs-CZ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anose="020B0604020202020204" pitchFamily="34" charset="0"/>
              </a:rPr>
              <a:t>Hodnocení variant</a:t>
            </a:r>
            <a:endParaRPr lang="cs-CZ" sz="4000" dirty="0">
              <a:latin typeface="Arial" panose="020B0604020202020204" pitchFamily="34" charset="0"/>
            </a:endParaRPr>
          </a:p>
        </p:txBody>
      </p:sp>
      <p:graphicFrame>
        <p:nvGraphicFramePr>
          <p:cNvPr id="15" name="Zástupný symbol pro obsah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828870"/>
              </p:ext>
            </p:extLst>
          </p:nvPr>
        </p:nvGraphicFramePr>
        <p:xfrm>
          <a:off x="677334" y="1751527"/>
          <a:ext cx="8596841" cy="448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82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eta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Fazeta</Template>
  <TotalTime>342</TotalTime>
  <Words>208</Words>
  <Application>Microsoft Office PowerPoint</Application>
  <PresentationFormat>Širokoúhlá obrazovka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Wingdings 2</vt:lpstr>
      <vt:lpstr>Wingdings 3</vt:lpstr>
      <vt:lpstr>HDOfficeLightV0</vt:lpstr>
      <vt:lpstr>Faseta</vt:lpstr>
      <vt:lpstr>Komparace hnacích drážních vozidel z provozního hlediska</vt:lpstr>
      <vt:lpstr>Motivace pro zvolené téma</vt:lpstr>
      <vt:lpstr>Cíl práce</vt:lpstr>
      <vt:lpstr>Použité metody</vt:lpstr>
      <vt:lpstr>Olomoucká dopravní s. r. o. </vt:lpstr>
      <vt:lpstr>Kritéria</vt:lpstr>
      <vt:lpstr>Váhy kritérií</vt:lpstr>
      <vt:lpstr>Varianty</vt:lpstr>
      <vt:lpstr>Hodnocení variant</vt:lpstr>
      <vt:lpstr>Shrnutí</vt:lpstr>
      <vt:lpstr>Doplňující dotazy </vt:lpstr>
      <vt:lpstr>Děkuji za pozornost </vt:lpstr>
    </vt:vector>
  </TitlesOfParts>
  <Company>rg-adguard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Komparace hnacích drážních vozidel z provozního hlediska</dc:title>
  <dc:creator>Radka</dc:creator>
  <cp:lastModifiedBy>Radka</cp:lastModifiedBy>
  <cp:revision>31</cp:revision>
  <dcterms:created xsi:type="dcterms:W3CDTF">2018-01-16T18:56:13Z</dcterms:created>
  <dcterms:modified xsi:type="dcterms:W3CDTF">2018-01-21T19:01:15Z</dcterms:modified>
</cp:coreProperties>
</file>