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70" r:id="rId9"/>
    <p:sldId id="271" r:id="rId10"/>
    <p:sldId id="268" r:id="rId11"/>
    <p:sldId id="272" r:id="rId12"/>
    <p:sldId id="263" r:id="rId13"/>
    <p:sldId id="269" r:id="rId14"/>
    <p:sldId id="273" r:id="rId15"/>
    <p:sldId id="265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89" autoAdjust="0"/>
  </p:normalViewPr>
  <p:slideViewPr>
    <p:cSldViewPr>
      <p:cViewPr varScale="1">
        <p:scale>
          <a:sx n="48" d="100"/>
          <a:sy n="48" d="100"/>
        </p:scale>
        <p:origin x="-9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A7F500-56ED-47C2-93D2-C181E87623DE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776414-5A4C-467A-A75D-4DE18204D6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B0B97E-9E7E-443B-998B-3B80237F5C6D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C442B1-CD86-4E5A-964D-DDB46C026461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AE25CD-84EC-4AC8-84FA-09A76E3B2426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DE7E12-DD4B-44B8-85DF-05B7525B3F0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BC0F53-3D00-4EB9-BBB4-46EA7F99D070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FE0AD3-9C5B-4760-90B1-F2D686C90D5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1E84A0-D0FB-4153-917F-5A2106DD2D6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7431A-688B-425D-8261-58B96F840628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CA9D1E-0654-4CDF-868B-E1FBEB3BAE06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3379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4DE9AB6-0B0A-4232-B19E-4CD8F75A360F}" type="slidenum">
              <a:rPr lang="cs-CZ" sz="1200">
                <a:latin typeface="+mn-lt"/>
              </a:rPr>
              <a:pPr algn="r">
                <a:defRPr/>
              </a:pPr>
              <a:t>14</a:t>
            </a:fld>
            <a:endParaRPr lang="cs-CZ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C78E2-DCE6-4FF7-AC1E-EE3E3832B2D7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C15AC-1443-40D7-93E9-B21E121097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2B0B3-005E-4E36-AA0B-18C6FDE68C6D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34506-5923-4BCB-B517-6826A66A5C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EE017-C401-4397-8B3F-522E0DDF6D54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35084-CFB8-4AD8-91D6-10CE77358E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5411E-E120-429B-BB82-3284BDB04F5A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9A454-6727-4D95-8A63-E16B17F9F6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70BB-63FD-4306-93A2-C51AC61C5D65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BD40-0F9E-412C-83DD-C28161F78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4BB09-9E7E-48B5-B8F2-5065CF56B541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833E-F93F-428C-89A5-68267C8615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669C8-B37F-4B3D-A9BF-177520B31C63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51E92-1BE3-4747-95C5-253D17022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8E450-8773-4887-A750-8A2E063A83FB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6E5B-F626-41AC-AD15-FE1D696488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2F27E-831F-47FC-8F63-986DAC88A5EF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4672-B471-4E5C-A530-A978A0F50F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8FA8D-1EF4-41D3-934B-AC2E75938EEA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1F68A-D3C5-4D3D-ADCC-C0841C844A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0FC1-1BFA-41C6-B3CB-55C481C01662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B854-749D-472D-B480-495804DC90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F0DF11-12AA-4719-9A7E-06F7467D852F}" type="datetimeFigureOut">
              <a:rPr lang="cs-CZ"/>
              <a:pPr>
                <a:defRPr/>
              </a:pPr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E068E8-1518-47DE-B500-A2C06224D2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0" r:id="rId2"/>
    <p:sldLayoutId id="2147483789" r:id="rId3"/>
    <p:sldLayoutId id="2147483788" r:id="rId4"/>
    <p:sldLayoutId id="2147483787" r:id="rId5"/>
    <p:sldLayoutId id="2147483786" r:id="rId6"/>
    <p:sldLayoutId id="2147483785" r:id="rId7"/>
    <p:sldLayoutId id="2147483784" r:id="rId8"/>
    <p:sldLayoutId id="2147483783" r:id="rId9"/>
    <p:sldLayoutId id="2147483782" r:id="rId10"/>
    <p:sldLayoutId id="21474837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ctrTitle"/>
          </p:nvPr>
        </p:nvSpPr>
        <p:spPr>
          <a:xfrm>
            <a:off x="-14288" y="1588"/>
            <a:ext cx="9144001" cy="1928812"/>
          </a:xfrm>
        </p:spPr>
        <p:txBody>
          <a:bodyPr/>
          <a:lstStyle/>
          <a:p>
            <a:pPr eaLnBrk="1" hangingPunct="1"/>
            <a:r>
              <a:rPr lang="cs-CZ" sz="1400" b="1" smtClean="0">
                <a:latin typeface="Arial" charset="0"/>
                <a:cs typeface="Tahoma" pitchFamily="34" charset="0"/>
              </a:rPr>
              <a:t>Vysoká škola technická </a:t>
            </a:r>
            <a:br>
              <a:rPr lang="cs-CZ" sz="1400" b="1" smtClean="0">
                <a:latin typeface="Arial" charset="0"/>
                <a:cs typeface="Tahoma" pitchFamily="34" charset="0"/>
              </a:rPr>
            </a:br>
            <a:r>
              <a:rPr lang="cs-CZ" sz="1400" b="1" smtClean="0">
                <a:latin typeface="Arial" charset="0"/>
                <a:cs typeface="Tahoma" pitchFamily="34" charset="0"/>
              </a:rPr>
              <a:t>a ekonomická</a:t>
            </a:r>
            <a:r>
              <a:rPr lang="cs-CZ" sz="4000" b="1" smtClean="0">
                <a:latin typeface="Arial" charset="0"/>
                <a:cs typeface="Tahoma" pitchFamily="34" charset="0"/>
              </a:rPr>
              <a:t/>
            </a:r>
            <a:br>
              <a:rPr lang="cs-CZ" sz="4000" b="1" smtClean="0">
                <a:latin typeface="Arial" charset="0"/>
                <a:cs typeface="Tahoma" pitchFamily="34" charset="0"/>
              </a:rPr>
            </a:br>
            <a:r>
              <a:rPr lang="cs-CZ" sz="2000" i="1" smtClean="0">
                <a:latin typeface="Arial" charset="0"/>
                <a:cs typeface="Tahoma" pitchFamily="34" charset="0"/>
              </a:rPr>
              <a:t>Ústav technicko-technologický</a:t>
            </a:r>
            <a:endParaRPr lang="cs-CZ" sz="2000" b="1" i="1" smtClean="0">
              <a:latin typeface="Arial" charset="0"/>
              <a:cs typeface="Tahoma" pitchFamily="34" charset="0"/>
            </a:endParaRPr>
          </a:p>
        </p:txBody>
      </p:sp>
      <p:sp>
        <p:nvSpPr>
          <p:cNvPr id="14339" name="Podnadpis 2"/>
          <p:cNvSpPr>
            <a:spLocks noGrp="1"/>
          </p:cNvSpPr>
          <p:nvPr>
            <p:ph type="subTitle" idx="1"/>
          </p:nvPr>
        </p:nvSpPr>
        <p:spPr>
          <a:xfrm>
            <a:off x="179388" y="5229225"/>
            <a:ext cx="4897437" cy="10382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cs-CZ" sz="2000" smtClean="0">
                <a:solidFill>
                  <a:schemeClr val="tx1"/>
                </a:solidFill>
                <a:latin typeface="Arial" charset="0"/>
                <a:cs typeface="Tahoma" pitchFamily="34" charset="0"/>
              </a:rPr>
              <a:t>Autor práce: Václav Vincik</a:t>
            </a:r>
          </a:p>
          <a:p>
            <a:pPr algn="l" eaLnBrk="1" hangingPunct="1">
              <a:lnSpc>
                <a:spcPct val="90000"/>
              </a:lnSpc>
            </a:pPr>
            <a:r>
              <a:rPr lang="cs-CZ" sz="2000" smtClean="0">
                <a:solidFill>
                  <a:schemeClr val="tx1"/>
                </a:solidFill>
                <a:latin typeface="Arial" charset="0"/>
                <a:cs typeface="Tahoma" pitchFamily="34" charset="0"/>
              </a:rPr>
              <a:t>Vedoucí práce: Ing. Martin Podařil, PhD.</a:t>
            </a:r>
          </a:p>
          <a:p>
            <a:pPr algn="l" eaLnBrk="1" hangingPunct="1">
              <a:lnSpc>
                <a:spcPct val="90000"/>
              </a:lnSpc>
            </a:pPr>
            <a:r>
              <a:rPr lang="cs-CZ" sz="2000" smtClean="0">
                <a:solidFill>
                  <a:schemeClr val="tx1"/>
                </a:solidFill>
                <a:latin typeface="Arial" charset="0"/>
                <a:cs typeface="Tahoma" pitchFamily="34" charset="0"/>
              </a:rPr>
              <a:t>Oponent práce: Ing. Ján Majerník, PhD</a:t>
            </a:r>
            <a:r>
              <a:rPr lang="cs-CZ" sz="20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14340" name="Nadpis 1"/>
          <p:cNvSpPr txBox="1">
            <a:spLocks/>
          </p:cNvSpPr>
          <p:nvPr/>
        </p:nvSpPr>
        <p:spPr bwMode="auto">
          <a:xfrm>
            <a:off x="801688" y="2492375"/>
            <a:ext cx="75009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>
                <a:cs typeface="Tahoma" pitchFamily="34" charset="0"/>
              </a:rPr>
              <a:t>Návrh a konstrukce vtokového systému tlakové licí formy pro sériovou výrobu sou</a:t>
            </a:r>
            <a:r>
              <a:rPr lang="cs-CZ" sz="3100">
                <a:cs typeface="Tahoma" pitchFamily="34" charset="0"/>
              </a:rPr>
              <a:t>č</a:t>
            </a:r>
            <a:r>
              <a:rPr lang="cs-CZ" sz="3200">
                <a:cs typeface="Tahoma" pitchFamily="34" charset="0"/>
              </a:rPr>
              <a:t>ástky</a:t>
            </a:r>
          </a:p>
        </p:txBody>
      </p:sp>
      <p:sp>
        <p:nvSpPr>
          <p:cNvPr id="14341" name="Podnadpis 2"/>
          <p:cNvSpPr txBox="1">
            <a:spLocks/>
          </p:cNvSpPr>
          <p:nvPr/>
        </p:nvSpPr>
        <p:spPr bwMode="auto">
          <a:xfrm>
            <a:off x="179388" y="6378575"/>
            <a:ext cx="6400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>
                <a:cs typeface="Tahoma" pitchFamily="34" charset="0"/>
              </a:rPr>
              <a:t>České Bud</a:t>
            </a:r>
            <a:r>
              <a:rPr lang="cs-CZ" sz="1700">
                <a:cs typeface="Tahoma" pitchFamily="34" charset="0"/>
              </a:rPr>
              <a:t>ě</a:t>
            </a:r>
            <a:r>
              <a:rPr lang="cs-CZ">
                <a:cs typeface="Tahoma" pitchFamily="34" charset="0"/>
              </a:rPr>
              <a:t>jovice, leden 201</a:t>
            </a:r>
            <a:r>
              <a:rPr lang="de-DE">
                <a:cs typeface="Tahoma" pitchFamily="34" charset="0"/>
              </a:rPr>
              <a:t>8</a:t>
            </a:r>
            <a:endParaRPr lang="cs-CZ">
              <a:cs typeface="Tahoma" pitchFamily="34" charset="0"/>
            </a:endParaRP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628775"/>
            <a:ext cx="4865687" cy="483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obrázek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4338"/>
            <a:ext cx="2916238" cy="136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1042988" y="333375"/>
            <a:ext cx="676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000"/>
              <a:t>Simula</a:t>
            </a:r>
            <a:r>
              <a:rPr lang="de-DE" sz="4000"/>
              <a:t>ce </a:t>
            </a:r>
          </a:p>
          <a:p>
            <a:pPr algn="ctr"/>
            <a:r>
              <a:rPr lang="de-DE" sz="4000"/>
              <a:t>(Nova Flow and solid)</a:t>
            </a: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obrázek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333375"/>
            <a:ext cx="526732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obrázek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52988"/>
            <a:ext cx="3744913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Dosa</a:t>
            </a:r>
            <a:r>
              <a:rPr lang="cs-CZ" sz="3900" smtClean="0">
                <a:latin typeface="Arial" charset="0"/>
                <a:cs typeface="Tahoma" pitchFamily="34" charset="0"/>
              </a:rPr>
              <a:t>ž</a:t>
            </a:r>
            <a:r>
              <a:rPr lang="cs-CZ" sz="4000" smtClean="0">
                <a:latin typeface="Arial" charset="0"/>
                <a:cs typeface="Tahoma" pitchFamily="34" charset="0"/>
              </a:rPr>
              <a:t>ené výsledky a p</a:t>
            </a:r>
            <a:r>
              <a:rPr lang="cs-CZ" sz="3900" smtClean="0">
                <a:latin typeface="Arial" charset="0"/>
                <a:cs typeface="Tahoma" pitchFamily="34" charset="0"/>
              </a:rPr>
              <a:t>ř</a:t>
            </a:r>
            <a:r>
              <a:rPr lang="cs-CZ" sz="4000" smtClean="0">
                <a:latin typeface="Arial" charset="0"/>
                <a:cs typeface="Tahoma" pitchFamily="34" charset="0"/>
              </a:rPr>
              <a:t>ínos práce</a:t>
            </a:r>
          </a:p>
        </p:txBody>
      </p:sp>
      <p:sp>
        <p:nvSpPr>
          <p:cNvPr id="32771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de-DE" sz="2400" smtClean="0">
                <a:latin typeface="Arial" charset="0"/>
                <a:cs typeface="Tahoma" pitchFamily="34" charset="0"/>
              </a:rPr>
              <a:t>V</a:t>
            </a:r>
            <a:r>
              <a:rPr lang="cs-CZ" sz="2400" smtClean="0">
                <a:latin typeface="Arial" charset="0"/>
                <a:cs typeface="Tahoma" pitchFamily="34" charset="0"/>
              </a:rPr>
              <a:t>toková s</a:t>
            </a:r>
            <a:r>
              <a:rPr lang="de-DE" sz="2400" smtClean="0">
                <a:latin typeface="Arial" charset="0"/>
                <a:cs typeface="Tahoma" pitchFamily="34" charset="0"/>
              </a:rPr>
              <a:t>oustava</a:t>
            </a:r>
            <a:r>
              <a:rPr lang="cs-CZ" sz="2400" smtClean="0">
                <a:latin typeface="Arial" charset="0"/>
                <a:cs typeface="Tahoma" pitchFamily="34" charset="0"/>
              </a:rPr>
              <a:t> tlakové licí formy</a:t>
            </a:r>
            <a:endParaRPr lang="pl-PL" sz="2400" smtClean="0">
              <a:latin typeface="Arial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pl-PL" sz="2400" smtClean="0">
                <a:latin typeface="Arial" charset="0"/>
                <a:cs typeface="Tahoma" pitchFamily="34" charset="0"/>
              </a:rPr>
              <a:t>Simulace</a:t>
            </a:r>
          </a:p>
          <a:p>
            <a:pPr eaLnBrk="1" hangingPunct="1">
              <a:lnSpc>
                <a:spcPct val="150000"/>
              </a:lnSpc>
            </a:pPr>
            <a:r>
              <a:rPr lang="de-DE" sz="2400" smtClean="0">
                <a:latin typeface="Arial" charset="0"/>
                <a:cs typeface="Tahoma" pitchFamily="34" charset="0"/>
              </a:rPr>
              <a:t>Osobn</a:t>
            </a:r>
            <a:r>
              <a:rPr lang="cs-CZ" sz="2400" smtClean="0">
                <a:latin typeface="Arial" charset="0"/>
                <a:cs typeface="Tahoma" pitchFamily="34" charset="0"/>
              </a:rPr>
              <a:t>í</a:t>
            </a:r>
            <a:r>
              <a:rPr lang="de-DE" sz="2400" smtClean="0">
                <a:latin typeface="Arial" charset="0"/>
                <a:cs typeface="Tahoma" pitchFamily="34" charset="0"/>
              </a:rPr>
              <a:t> </a:t>
            </a:r>
            <a:r>
              <a:rPr lang="cs-CZ" sz="2400" smtClean="0">
                <a:latin typeface="Arial" charset="0"/>
                <a:cs typeface="Tahoma" pitchFamily="34" charset="0"/>
              </a:rPr>
              <a:t>p</a:t>
            </a:r>
            <a:r>
              <a:rPr lang="cs-CZ" sz="2300" smtClean="0">
                <a:latin typeface="Arial" charset="0"/>
                <a:cs typeface="Tahoma" pitchFamily="34" charset="0"/>
              </a:rPr>
              <a:t>ř</a:t>
            </a:r>
            <a:r>
              <a:rPr lang="cs-CZ" sz="2400" smtClean="0">
                <a:latin typeface="Arial" charset="0"/>
                <a:cs typeface="Tahoma" pitchFamily="34" charset="0"/>
              </a:rPr>
              <a:t>ínos</a:t>
            </a:r>
            <a:endParaRPr lang="pl-PL" sz="2400" smtClean="0">
              <a:latin typeface="Arial" charset="0"/>
              <a:cs typeface="Tahoma" pitchFamily="34" charset="0"/>
            </a:endParaRP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323850" y="50800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 Otázky od vedoucího a oponenta </a:t>
            </a:r>
          </a:p>
        </p:txBody>
      </p:sp>
      <p:sp>
        <p:nvSpPr>
          <p:cNvPr id="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68413"/>
            <a:ext cx="8223250" cy="53292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V rámci teoreticko-metodologickej časti je zbytočné popisovanie plastov vzhľadom k aplikačnej časti. </a:t>
            </a:r>
            <a:endParaRPr lang="de-DE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Obr. 2 popisuje vtokovú sústavu pre gravitačné liatie, pričom sa nachádza v kapitole o tlakovom liatí. </a:t>
            </a:r>
            <a:endParaRPr lang="de-DE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Výpočet v rámci aplikačnej časti je pre pripojenie k valcovej ploche, vy máte ale pripojenie k rovinnej ploche. </a:t>
            </a:r>
            <a:endParaRPr lang="de-DE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Nevhodné zaformovanie odliatkov vo forme. </a:t>
            </a:r>
            <a:endParaRPr lang="de-DE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Orientácia pretokov by mala byť priamo oproti vtokovému zárezu.</a:t>
            </a:r>
            <a:endParaRPr lang="de-DE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Prúd taveniny by mal byť vedený súbežne s dlhším rozmerom odliatku. </a:t>
            </a:r>
            <a:endParaRPr lang="de-DE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Do príloh Ste mohli zaradiť výkresovú dokumentáciu odliatku.</a:t>
            </a:r>
          </a:p>
          <a:p>
            <a:pPr eaLnBrk="1" hangingPunct="1">
              <a:lnSpc>
                <a:spcPct val="80000"/>
              </a:lnSpc>
            </a:pPr>
            <a:endParaRPr lang="cs-CZ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V teoretickej časti práce máte uvedené tri spôsoby určenia doby plnenia tvarovej dutiny formy. Ktorý z nich ste použili pri výpočtoch potrebných v návrhu vtokového systému</a:t>
            </a:r>
            <a:r>
              <a:rPr lang="de-DE" sz="2200" smtClean="0">
                <a:latin typeface="Arial" charset="0"/>
              </a:rPr>
              <a:t>.</a:t>
            </a:r>
            <a:r>
              <a:rPr lang="cs-CZ" sz="2200" smtClean="0">
                <a:latin typeface="Arial" charset="0"/>
              </a:rPr>
              <a:t> </a:t>
            </a:r>
            <a:endParaRPr lang="de-DE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latin typeface="Arial" charset="0"/>
              </a:rPr>
              <a:t>Na základe čoho ste určili násobnosť formy?</a:t>
            </a:r>
            <a:r>
              <a:rPr lang="cs-CZ" sz="2200" smtClean="0"/>
              <a:t> 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Záv</a:t>
            </a:r>
            <a:r>
              <a:rPr lang="cs-CZ" sz="3900" smtClean="0">
                <a:latin typeface="Arial" charset="0"/>
                <a:cs typeface="Tahoma" pitchFamily="34" charset="0"/>
              </a:rPr>
              <a:t>ě</a:t>
            </a:r>
            <a:r>
              <a:rPr lang="cs-CZ" sz="4000" smtClean="0">
                <a:latin typeface="Arial" charset="0"/>
                <a:cs typeface="Tahoma" pitchFamily="34" charset="0"/>
              </a:rPr>
              <a:t>r</a:t>
            </a:r>
          </a:p>
        </p:txBody>
      </p:sp>
      <p:sp>
        <p:nvSpPr>
          <p:cNvPr id="39939" name="Podnadpis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Byly</a:t>
            </a:r>
            <a:r>
              <a:rPr lang="de-DE" sz="2400" smtClean="0">
                <a:latin typeface="Arial" charset="0"/>
                <a:cs typeface="Tahoma" pitchFamily="34" charset="0"/>
              </a:rPr>
              <a:t> ur</a:t>
            </a:r>
            <a:r>
              <a:rPr lang="cs-CZ" sz="2300" smtClean="0">
                <a:latin typeface="Arial" charset="0"/>
                <a:cs typeface="Tahoma" pitchFamily="34" charset="0"/>
              </a:rPr>
              <a:t>č</a:t>
            </a:r>
            <a:r>
              <a:rPr lang="de-DE" sz="2400" smtClean="0">
                <a:latin typeface="Arial" charset="0"/>
                <a:cs typeface="Tahoma" pitchFamily="34" charset="0"/>
              </a:rPr>
              <a:t>eny</a:t>
            </a:r>
            <a:r>
              <a:rPr lang="cs-CZ" sz="2400" smtClean="0">
                <a:latin typeface="Arial" charset="0"/>
                <a:cs typeface="Tahoma" pitchFamily="34" charset="0"/>
              </a:rPr>
              <a:t> </a:t>
            </a:r>
            <a:r>
              <a:rPr lang="de-DE" sz="2400" smtClean="0">
                <a:latin typeface="Arial" charset="0"/>
                <a:cs typeface="Tahoma" pitchFamily="34" charset="0"/>
              </a:rPr>
              <a:t>n</a:t>
            </a:r>
            <a:r>
              <a:rPr lang="cs-CZ" sz="2400" smtClean="0">
                <a:latin typeface="Arial" charset="0"/>
                <a:cs typeface="Tahoma" pitchFamily="34" charset="0"/>
              </a:rPr>
              <a:t>ávrhy opat</a:t>
            </a:r>
            <a:r>
              <a:rPr lang="cs-CZ" sz="2300" smtClean="0">
                <a:latin typeface="Arial" charset="0"/>
                <a:cs typeface="Tahoma" pitchFamily="34" charset="0"/>
              </a:rPr>
              <a:t>ř</a:t>
            </a:r>
            <a:r>
              <a:rPr lang="cs-CZ" sz="2400" smtClean="0">
                <a:latin typeface="Arial" charset="0"/>
                <a:cs typeface="Tahoma" pitchFamily="34" charset="0"/>
              </a:rPr>
              <a:t>ení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Cíl práce byl spln</a:t>
            </a:r>
            <a:r>
              <a:rPr lang="cs-CZ" sz="2300" smtClean="0">
                <a:latin typeface="Arial" charset="0"/>
                <a:cs typeface="Tahoma" pitchFamily="34" charset="0"/>
              </a:rPr>
              <a:t>ě</a:t>
            </a:r>
            <a:r>
              <a:rPr lang="cs-CZ" sz="2400" smtClean="0">
                <a:latin typeface="Arial" charset="0"/>
                <a:cs typeface="Tahoma" pitchFamily="34" charset="0"/>
              </a:rPr>
              <a:t>n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7"/>
          <p:cNvSpPr>
            <a:spLocks noGrp="1"/>
          </p:cNvSpPr>
          <p:nvPr>
            <p:ph type="title"/>
          </p:nvPr>
        </p:nvSpPr>
        <p:spPr>
          <a:xfrm>
            <a:off x="428625" y="2857500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D</a:t>
            </a:r>
            <a:r>
              <a:rPr lang="cs-CZ" sz="3900" smtClean="0">
                <a:latin typeface="Arial" charset="0"/>
                <a:cs typeface="Tahoma" pitchFamily="34" charset="0"/>
              </a:rPr>
              <a:t>ě</a:t>
            </a:r>
            <a:r>
              <a:rPr lang="cs-CZ" sz="4000" smtClean="0">
                <a:latin typeface="Arial" charset="0"/>
                <a:cs typeface="Tahoma" pitchFamily="34" charset="0"/>
              </a:rPr>
              <a:t>kuji za pozornost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Obsah prezentace</a:t>
            </a:r>
          </a:p>
        </p:txBody>
      </p:sp>
      <p:sp>
        <p:nvSpPr>
          <p:cNvPr id="16386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Motivace a d</a:t>
            </a:r>
            <a:r>
              <a:rPr lang="cs-CZ" sz="2300" smtClean="0">
                <a:latin typeface="Arial" charset="0"/>
                <a:cs typeface="Tahoma" pitchFamily="34" charset="0"/>
              </a:rPr>
              <a:t>ů</a:t>
            </a:r>
            <a:r>
              <a:rPr lang="cs-CZ" sz="2400" smtClean="0">
                <a:latin typeface="Arial" charset="0"/>
                <a:cs typeface="Tahoma" pitchFamily="34" charset="0"/>
              </a:rPr>
              <a:t>vody k </a:t>
            </a:r>
            <a:r>
              <a:rPr lang="cs-CZ" sz="2300" smtClean="0">
                <a:latin typeface="Arial" charset="0"/>
                <a:cs typeface="Tahoma" pitchFamily="34" charset="0"/>
              </a:rPr>
              <a:t>ř</a:t>
            </a:r>
            <a:r>
              <a:rPr lang="cs-CZ" sz="2400" smtClean="0">
                <a:latin typeface="Arial" charset="0"/>
                <a:cs typeface="Tahoma" pitchFamily="34" charset="0"/>
              </a:rPr>
              <a:t>ešení daného problému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Cíl práce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Výzkumný problém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Pou</a:t>
            </a:r>
            <a:r>
              <a:rPr lang="cs-CZ" sz="2300" smtClean="0">
                <a:latin typeface="Arial" charset="0"/>
                <a:cs typeface="Tahoma" pitchFamily="34" charset="0"/>
              </a:rPr>
              <a:t>ž</a:t>
            </a:r>
            <a:r>
              <a:rPr lang="cs-CZ" sz="2400" smtClean="0">
                <a:latin typeface="Arial" charset="0"/>
                <a:cs typeface="Tahoma" pitchFamily="34" charset="0"/>
              </a:rPr>
              <a:t>ité metody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Dosa</a:t>
            </a:r>
            <a:r>
              <a:rPr lang="cs-CZ" sz="2300" smtClean="0">
                <a:latin typeface="Arial" charset="0"/>
                <a:cs typeface="Tahoma" pitchFamily="34" charset="0"/>
              </a:rPr>
              <a:t>ž</a:t>
            </a:r>
            <a:r>
              <a:rPr lang="cs-CZ" sz="2400" smtClean="0">
                <a:latin typeface="Arial" charset="0"/>
                <a:cs typeface="Tahoma" pitchFamily="34" charset="0"/>
              </a:rPr>
              <a:t>ené výsledky a p</a:t>
            </a:r>
            <a:r>
              <a:rPr lang="cs-CZ" sz="2300" smtClean="0">
                <a:latin typeface="Arial" charset="0"/>
                <a:cs typeface="Tahoma" pitchFamily="34" charset="0"/>
              </a:rPr>
              <a:t>ř</a:t>
            </a:r>
            <a:r>
              <a:rPr lang="cs-CZ" sz="2400" smtClean="0">
                <a:latin typeface="Arial" charset="0"/>
                <a:cs typeface="Tahoma" pitchFamily="34" charset="0"/>
              </a:rPr>
              <a:t>ínos práce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Dotazy od vedoucího a oponenta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Záv</a:t>
            </a:r>
            <a:r>
              <a:rPr lang="cs-CZ" sz="2300" smtClean="0">
                <a:latin typeface="Arial" charset="0"/>
                <a:cs typeface="Tahoma" pitchFamily="34" charset="0"/>
              </a:rPr>
              <a:t>ě</a:t>
            </a:r>
            <a:r>
              <a:rPr lang="cs-CZ" sz="2400" smtClean="0">
                <a:latin typeface="Arial" charset="0"/>
                <a:cs typeface="Tahoma" pitchFamily="34" charset="0"/>
              </a:rPr>
              <a:t>r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Motivace a </a:t>
            </a:r>
            <a:r>
              <a:rPr lang="cs-CZ" sz="3900" smtClean="0">
                <a:latin typeface="Arial" charset="0"/>
                <a:cs typeface="Tahoma" pitchFamily="34" charset="0"/>
              </a:rPr>
              <a:t>důvody</a:t>
            </a:r>
            <a:r>
              <a:rPr lang="cs-CZ" sz="4000" smtClean="0">
                <a:latin typeface="Arial" charset="0"/>
                <a:cs typeface="Tahoma" pitchFamily="34" charset="0"/>
              </a:rPr>
              <a:t> k </a:t>
            </a:r>
            <a:r>
              <a:rPr lang="cs-CZ" sz="3900" smtClean="0">
                <a:latin typeface="Arial" charset="0"/>
                <a:cs typeface="Tahoma" pitchFamily="34" charset="0"/>
              </a:rPr>
              <a:t>ř</a:t>
            </a:r>
            <a:r>
              <a:rPr lang="cs-CZ" sz="4000" smtClean="0">
                <a:latin typeface="Arial" charset="0"/>
                <a:cs typeface="Tahoma" pitchFamily="34" charset="0"/>
              </a:rPr>
              <a:t>ešení daného problému</a:t>
            </a:r>
          </a:p>
        </p:txBody>
      </p:sp>
      <p:sp>
        <p:nvSpPr>
          <p:cNvPr id="18434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Osobní zaujetí problémem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Dobrá informovanost o problému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Mo</a:t>
            </a:r>
            <a:r>
              <a:rPr lang="cs-CZ" sz="2300" smtClean="0">
                <a:latin typeface="Arial" charset="0"/>
                <a:cs typeface="Tahoma" pitchFamily="34" charset="0"/>
              </a:rPr>
              <a:t>ž</a:t>
            </a:r>
            <a:r>
              <a:rPr lang="cs-CZ" sz="2400" smtClean="0">
                <a:latin typeface="Arial" charset="0"/>
                <a:cs typeface="Tahoma" pitchFamily="34" charset="0"/>
              </a:rPr>
              <a:t>nost získání dalších informací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Mo</a:t>
            </a:r>
            <a:r>
              <a:rPr lang="cs-CZ" sz="2300" smtClean="0">
                <a:latin typeface="Arial" charset="0"/>
                <a:cs typeface="Tahoma" pitchFamily="34" charset="0"/>
              </a:rPr>
              <a:t>ž</a:t>
            </a:r>
            <a:r>
              <a:rPr lang="cs-CZ" sz="2400" smtClean="0">
                <a:latin typeface="Arial" charset="0"/>
                <a:cs typeface="Tahoma" pitchFamily="34" charset="0"/>
              </a:rPr>
              <a:t>nost nahlédnout p</a:t>
            </a:r>
            <a:r>
              <a:rPr lang="cs-CZ" sz="2300" smtClean="0">
                <a:latin typeface="Arial" charset="0"/>
                <a:cs typeface="Tahoma" pitchFamily="34" charset="0"/>
              </a:rPr>
              <a:t>ř</a:t>
            </a:r>
            <a:r>
              <a:rPr lang="cs-CZ" sz="2400" smtClean="0">
                <a:latin typeface="Arial" charset="0"/>
                <a:cs typeface="Tahoma" pitchFamily="34" charset="0"/>
              </a:rPr>
              <a:t>ímo do výrobního procesu a </a:t>
            </a:r>
            <a:r>
              <a:rPr lang="cs-CZ" sz="2300" smtClean="0">
                <a:latin typeface="Arial" charset="0"/>
                <a:cs typeface="Tahoma" pitchFamily="34" charset="0"/>
              </a:rPr>
              <a:t>č</a:t>
            </a:r>
            <a:r>
              <a:rPr lang="cs-CZ" sz="2400" smtClean="0">
                <a:latin typeface="Arial" charset="0"/>
                <a:cs typeface="Tahoma" pitchFamily="34" charset="0"/>
              </a:rPr>
              <a:t>áste</a:t>
            </a:r>
            <a:r>
              <a:rPr lang="cs-CZ" sz="2300" smtClean="0">
                <a:latin typeface="Arial" charset="0"/>
                <a:cs typeface="Tahoma" pitchFamily="34" charset="0"/>
              </a:rPr>
              <a:t>č</a:t>
            </a:r>
            <a:r>
              <a:rPr lang="cs-CZ" sz="2400" smtClean="0">
                <a:latin typeface="Arial" charset="0"/>
                <a:cs typeface="Tahoma" pitchFamily="34" charset="0"/>
              </a:rPr>
              <a:t>ná praxe v oboru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Cíl práce</a:t>
            </a:r>
          </a:p>
        </p:txBody>
      </p:sp>
      <p:sp>
        <p:nvSpPr>
          <p:cNvPr id="20483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Konstrukce vtokového systému tlakové licí formy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Simulace lití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Výzkumný problém</a:t>
            </a:r>
          </a:p>
        </p:txBody>
      </p:sp>
      <p:sp>
        <p:nvSpPr>
          <p:cNvPr id="22530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Výpo</a:t>
            </a:r>
            <a:r>
              <a:rPr lang="cs-CZ" sz="2300" smtClean="0">
                <a:latin typeface="Arial" charset="0"/>
                <a:cs typeface="Tahoma" pitchFamily="34" charset="0"/>
              </a:rPr>
              <a:t>č</a:t>
            </a:r>
            <a:r>
              <a:rPr lang="de-DE" sz="2400" smtClean="0">
                <a:latin typeface="Arial" charset="0"/>
                <a:cs typeface="Tahoma" pitchFamily="34" charset="0"/>
              </a:rPr>
              <a:t>e</a:t>
            </a:r>
            <a:r>
              <a:rPr lang="cs-CZ" sz="2400" smtClean="0">
                <a:latin typeface="Arial" charset="0"/>
                <a:cs typeface="Tahoma" pitchFamily="34" charset="0"/>
              </a:rPr>
              <a:t>t vtokové soustavy pro zvolenou sou</a:t>
            </a:r>
            <a:r>
              <a:rPr lang="cs-CZ" sz="2300" smtClean="0">
                <a:latin typeface="Arial" charset="0"/>
                <a:cs typeface="Tahoma" pitchFamily="34" charset="0"/>
              </a:rPr>
              <a:t>č</a:t>
            </a:r>
            <a:r>
              <a:rPr lang="cs-CZ" sz="2400" smtClean="0">
                <a:latin typeface="Arial" charset="0"/>
                <a:cs typeface="Tahoma" pitchFamily="34" charset="0"/>
              </a:rPr>
              <a:t>ástku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Modelování v Autodesk Inventor 2015</a:t>
            </a:r>
          </a:p>
          <a:p>
            <a:pPr eaLnBrk="1" hangingPunct="1">
              <a:lnSpc>
                <a:spcPct val="150000"/>
              </a:lnSpc>
            </a:pPr>
            <a:r>
              <a:rPr lang="cs-CZ" sz="2400" smtClean="0">
                <a:latin typeface="Arial" charset="0"/>
                <a:cs typeface="Tahoma" pitchFamily="34" charset="0"/>
              </a:rPr>
              <a:t>Simulace provedená v programu Nova Flow &amp; Solid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7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>
                <a:latin typeface="Arial" charset="0"/>
                <a:cs typeface="Tahoma" pitchFamily="34" charset="0"/>
              </a:rPr>
              <a:t>Pou</a:t>
            </a:r>
            <a:r>
              <a:rPr lang="cs-CZ" sz="3900" smtClean="0">
                <a:latin typeface="Arial" charset="0"/>
                <a:cs typeface="Tahoma" pitchFamily="34" charset="0"/>
              </a:rPr>
              <a:t>ž</a:t>
            </a:r>
            <a:r>
              <a:rPr lang="cs-CZ" sz="4000" smtClean="0">
                <a:latin typeface="Arial" charset="0"/>
                <a:cs typeface="Tahoma" pitchFamily="34" charset="0"/>
              </a:rPr>
              <a:t>ité metody</a:t>
            </a:r>
            <a:r>
              <a:rPr lang="de-DE" sz="4000" smtClean="0">
                <a:latin typeface="Arial" charset="0"/>
                <a:cs typeface="Tahoma" pitchFamily="34" charset="0"/>
              </a:rPr>
              <a:t/>
            </a:r>
            <a:br>
              <a:rPr lang="de-DE" sz="4000" smtClean="0">
                <a:latin typeface="Arial" charset="0"/>
                <a:cs typeface="Tahoma" pitchFamily="34" charset="0"/>
              </a:rPr>
            </a:br>
            <a:r>
              <a:rPr lang="de-DE" sz="4000" smtClean="0">
                <a:latin typeface="Arial" charset="0"/>
                <a:cs typeface="Tahoma" pitchFamily="34" charset="0"/>
              </a:rPr>
              <a:t>(</a:t>
            </a:r>
            <a:r>
              <a:rPr lang="cs-CZ" sz="4000" smtClean="0">
                <a:latin typeface="Arial" charset="0"/>
                <a:cs typeface="Tahoma" pitchFamily="34" charset="0"/>
              </a:rPr>
              <a:t>Výpo</a:t>
            </a:r>
            <a:r>
              <a:rPr lang="cs-CZ" sz="3900" smtClean="0">
                <a:latin typeface="Arial" charset="0"/>
                <a:cs typeface="Tahoma" pitchFamily="34" charset="0"/>
              </a:rPr>
              <a:t>č</a:t>
            </a:r>
            <a:r>
              <a:rPr lang="cs-CZ" sz="4000" smtClean="0">
                <a:latin typeface="Arial" charset="0"/>
                <a:cs typeface="Tahoma" pitchFamily="34" charset="0"/>
              </a:rPr>
              <a:t>et</a:t>
            </a:r>
            <a:r>
              <a:rPr lang="de-DE" sz="4000" smtClean="0">
                <a:latin typeface="Arial" charset="0"/>
                <a:cs typeface="Tahoma" pitchFamily="34" charset="0"/>
              </a:rPr>
              <a:t>n</a:t>
            </a:r>
            <a:r>
              <a:rPr lang="cs-CZ" sz="4000" smtClean="0">
                <a:latin typeface="Arial" charset="0"/>
                <a:cs typeface="Tahoma" pitchFamily="34" charset="0"/>
              </a:rPr>
              <a:t>í</a:t>
            </a:r>
            <a:r>
              <a:rPr lang="de-DE" sz="4000" smtClean="0">
                <a:latin typeface="Arial" charset="0"/>
                <a:cs typeface="Tahoma" pitchFamily="34" charset="0"/>
              </a:rPr>
              <a:t> </a:t>
            </a:r>
            <a:r>
              <a:rPr lang="cs-CZ" sz="3900" smtClean="0">
                <a:latin typeface="Arial" charset="0"/>
                <a:cs typeface="Tahoma" pitchFamily="34" charset="0"/>
              </a:rPr>
              <a:t>č</a:t>
            </a:r>
            <a:r>
              <a:rPr lang="cs-CZ" sz="4000" smtClean="0">
                <a:latin typeface="Arial" charset="0"/>
                <a:cs typeface="Tahoma" pitchFamily="34" charset="0"/>
              </a:rPr>
              <a:t>á</a:t>
            </a:r>
            <a:r>
              <a:rPr lang="de-DE" sz="4000" smtClean="0">
                <a:latin typeface="Arial" charset="0"/>
                <a:cs typeface="Tahoma" pitchFamily="34" charset="0"/>
              </a:rPr>
              <a:t>st)  </a:t>
            </a:r>
            <a:r>
              <a:rPr lang="cs-CZ" sz="4000" smtClean="0">
                <a:latin typeface="Arial" charset="0"/>
                <a:cs typeface="Tahoma" pitchFamily="34" charset="0"/>
              </a:rPr>
              <a:t/>
            </a:r>
            <a:br>
              <a:rPr lang="cs-CZ" sz="4000" smtClean="0">
                <a:latin typeface="Arial" charset="0"/>
                <a:cs typeface="Tahoma" pitchFamily="34" charset="0"/>
              </a:rPr>
            </a:br>
            <a:endParaRPr lang="cs-CZ" sz="4000" smtClean="0">
              <a:latin typeface="Arial" charset="0"/>
              <a:cs typeface="Tahoma" pitchFamily="34" charset="0"/>
            </a:endParaRPr>
          </a:p>
        </p:txBody>
      </p:sp>
      <p:graphicFrame>
        <p:nvGraphicFramePr>
          <p:cNvPr id="24613" name="Group 37"/>
          <p:cNvGraphicFramePr>
            <a:graphicFrameLocks noGrp="1"/>
          </p:cNvGraphicFramePr>
          <p:nvPr/>
        </p:nvGraphicFramePr>
        <p:xfrm>
          <a:off x="1258888" y="1484313"/>
          <a:ext cx="6096000" cy="4568825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Parametr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Hodnota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loch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průřezu hlavního vtokového kanálu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Plocha průřezu prvního vedlejšího vtokového kanálu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ychlost proudění v zářezu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bjem komory 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Procentuelní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naplnění komory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03" name="Picture 5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2349500"/>
            <a:ext cx="15335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4" name="Picture 5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3141663"/>
            <a:ext cx="1581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5" name="Picture 6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3933825"/>
            <a:ext cx="12192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6" name="Picture 6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4652963"/>
            <a:ext cx="137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8" name="Picture 7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5373688"/>
            <a:ext cx="6381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9" name="Rectangle 73"/>
          <p:cNvSpPr>
            <a:spLocks noChangeArrowheads="1"/>
          </p:cNvSpPr>
          <p:nvPr/>
        </p:nvSpPr>
        <p:spPr bwMode="auto">
          <a:xfrm>
            <a:off x="0" y="33909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4614" name="Picture 3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obrázek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628775"/>
            <a:ext cx="6372225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395288" y="260350"/>
            <a:ext cx="82089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000"/>
              <a:t>Model</a:t>
            </a:r>
            <a:r>
              <a:rPr lang="de-DE" sz="4000"/>
              <a:t> </a:t>
            </a:r>
          </a:p>
          <a:p>
            <a:pPr algn="ctr"/>
            <a:r>
              <a:rPr lang="de-DE" sz="4000"/>
              <a:t>(Autodesk Inventor 2015)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obrázek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836613"/>
            <a:ext cx="6192838" cy="512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obrázek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620713"/>
            <a:ext cx="6264275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588" y="5578475"/>
            <a:ext cx="1268412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</TotalTime>
  <Words>328</Words>
  <Application>Microsoft Office PowerPoint</Application>
  <PresentationFormat>On-screen Show (4:3)</PresentationFormat>
  <Paragraphs>68</Paragraphs>
  <Slides>15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Tahoma</vt:lpstr>
      <vt:lpstr>Motiv sady Office</vt:lpstr>
      <vt:lpstr>Vysoká škola technická  a ekonomická Ústav technicko-technologický</vt:lpstr>
      <vt:lpstr>Obsah prezentace</vt:lpstr>
      <vt:lpstr>Motivace a důvody k řešení daného problému</vt:lpstr>
      <vt:lpstr>Cíl práce</vt:lpstr>
      <vt:lpstr>Výzkumný problém</vt:lpstr>
      <vt:lpstr>Použité metody (Výpočetní část)   </vt:lpstr>
      <vt:lpstr>Folie 7</vt:lpstr>
      <vt:lpstr>Folie 8</vt:lpstr>
      <vt:lpstr>Folie 9</vt:lpstr>
      <vt:lpstr>Folie 10</vt:lpstr>
      <vt:lpstr>Folie 11</vt:lpstr>
      <vt:lpstr>Dosažené výsledky a přínos práce</vt:lpstr>
      <vt:lpstr> Otázky od vedoucího a oponenta </vt:lpstr>
      <vt:lpstr>Závěr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</dc:creator>
  <cp:lastModifiedBy>CENTAUR European Trading Group</cp:lastModifiedBy>
  <cp:revision>63</cp:revision>
  <dcterms:created xsi:type="dcterms:W3CDTF">2017-06-17T07:02:16Z</dcterms:created>
  <dcterms:modified xsi:type="dcterms:W3CDTF">2018-01-22T15:00:14Z</dcterms:modified>
</cp:coreProperties>
</file>