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1A91D-FDB9-4885-B548-CC719DC744D6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19B4D-D03F-485D-A750-EE78F343C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96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6F56F-B7D4-414F-A61D-87B81D8AD8C7}" type="datetime1">
              <a:rPr lang="cs-CZ" smtClean="0"/>
              <a:t>22.1.2018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CCCD-BC5F-4BCA-A945-F2C9C190D798}" type="datetime1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48BE5-E92E-4503-A23A-ADF7542BA48D}" type="datetime1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6DA9-B0BE-439A-A3DC-529913A20FC2}" type="datetime1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075B-B56B-4DB6-BE7D-80A8E6D73F7A}" type="datetime1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5C85-6020-4959-BF11-05454087E76A}" type="datetime1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880B-B0EA-431B-BDE6-3E7B92B08681}" type="datetime1">
              <a:rPr lang="cs-CZ" smtClean="0"/>
              <a:t>22.1.2018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3290-922B-49B7-8BA1-8E04EB7DA670}" type="datetime1">
              <a:rPr lang="cs-CZ" smtClean="0"/>
              <a:t>22.1.2018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A0A8-234D-4D5C-96FD-2AEB1786F3DB}" type="datetime1">
              <a:rPr lang="cs-CZ" smtClean="0"/>
              <a:t>22.1.2018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97E8-D9CA-4D7B-8F5F-12C493354C8A}" type="datetime1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3E206-54E5-417F-B4D0-B1F53A6E9D31}" type="datetime1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03FB8A-21C6-4679-B5A0-0E2D1B52AED3}" type="datetime1">
              <a:rPr lang="cs-CZ" smtClean="0"/>
              <a:t>22.1.2018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A185DF-49C3-4520-8846-22AA47BA579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70892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b="0" dirty="0" smtClean="0">
                <a:solidFill>
                  <a:schemeClr val="tx1"/>
                </a:solidFill>
                <a:effectLst/>
              </a:rPr>
              <a:t>Vysoká škola technická a ekonomická v Českých Budějovicích</a:t>
            </a:r>
            <a:br>
              <a:rPr lang="cs-CZ" sz="3300" b="0" dirty="0" smtClean="0">
                <a:solidFill>
                  <a:schemeClr val="tx1"/>
                </a:solidFill>
                <a:effectLst/>
              </a:rPr>
            </a:br>
            <a:r>
              <a:rPr lang="cs-CZ" sz="3300" b="0" dirty="0" smtClean="0">
                <a:solidFill>
                  <a:schemeClr val="tx1"/>
                </a:solidFill>
                <a:effectLst/>
              </a:rPr>
              <a:t>Ústav </a:t>
            </a:r>
            <a:r>
              <a:rPr lang="cs-CZ" sz="3300" b="0" dirty="0" err="1" smtClean="0">
                <a:solidFill>
                  <a:schemeClr val="tx1"/>
                </a:solidFill>
                <a:effectLst/>
              </a:rPr>
              <a:t>technicko</a:t>
            </a:r>
            <a:r>
              <a:rPr lang="cs-CZ" sz="3300" b="0" dirty="0" smtClean="0">
                <a:solidFill>
                  <a:schemeClr val="tx1"/>
                </a:solidFill>
                <a:effectLst/>
              </a:rPr>
              <a:t> – technologický</a:t>
            </a:r>
            <a:r>
              <a:rPr lang="cs-CZ" sz="3300" dirty="0" smtClean="0">
                <a:solidFill>
                  <a:schemeClr val="tx1"/>
                </a:solidFill>
              </a:rPr>
              <a:t/>
            </a:r>
            <a:br>
              <a:rPr lang="cs-CZ" sz="3300" dirty="0" smtClean="0">
                <a:solidFill>
                  <a:schemeClr val="tx1"/>
                </a:solidFill>
              </a:rPr>
            </a:br>
            <a:r>
              <a:rPr lang="cs-CZ" sz="3900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3900" dirty="0" smtClean="0">
                <a:solidFill>
                  <a:schemeClr val="tx1"/>
                </a:solidFill>
                <a:effectLst/>
              </a:rPr>
            </a:br>
            <a:r>
              <a:rPr lang="cs-CZ" sz="3900" dirty="0" smtClean="0">
                <a:solidFill>
                  <a:schemeClr val="tx1"/>
                </a:solidFill>
                <a:effectLst/>
              </a:rPr>
              <a:t>Konstrukce a technologie výroby ozubení</a:t>
            </a:r>
            <a:r>
              <a:rPr lang="cs-CZ" dirty="0" smtClean="0">
                <a:solidFill>
                  <a:schemeClr val="tx1"/>
                </a:solidFill>
                <a:effectLst/>
              </a:rPr>
              <a:t/>
            </a:r>
            <a:br>
              <a:rPr lang="cs-CZ" dirty="0" smtClean="0">
                <a:solidFill>
                  <a:schemeClr val="tx1"/>
                </a:solidFill>
                <a:effectLst/>
              </a:rPr>
            </a:br>
            <a:endParaRPr lang="cs-CZ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 smtClean="0"/>
              <a:t>Autor: Lukáš Radosta</a:t>
            </a:r>
          </a:p>
          <a:p>
            <a:pPr algn="l"/>
            <a:r>
              <a:rPr lang="cs-CZ" dirty="0"/>
              <a:t>Vedoucí práce: doc. Ing. Petr Hrubý, CSc.</a:t>
            </a:r>
          </a:p>
          <a:p>
            <a:pPr algn="l"/>
            <a:r>
              <a:rPr lang="cs-CZ" dirty="0" smtClean="0"/>
              <a:t>Oponent práce: Ing. Jan Kolínský, Ph.D.</a:t>
            </a:r>
          </a:p>
          <a:p>
            <a:pPr algn="l"/>
            <a:r>
              <a:rPr lang="cs-CZ" dirty="0" smtClean="0"/>
              <a:t>České Budějovice, únor 2018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4437112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3200" dirty="0" smtClean="0"/>
              <a:t>Splnění cíle práce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Rozšíření teoretických znalostí o modelování ozubených kol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2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cs-CZ" sz="6600" dirty="0" smtClean="0"/>
              <a:t>Děkuji za pozornost</a:t>
            </a:r>
            <a:endParaRPr lang="cs-CZ" sz="6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1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Ozubený hřeben – základní profil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Základní </a:t>
            </a:r>
            <a:r>
              <a:rPr lang="cs-CZ" sz="2000" dirty="0"/>
              <a:t>profil evolventního ozubení je řez ozubením základního hřebenu, který je vlastně ozubený segment kola o nekonečně velkém poloměru roztečné kružnice, která přejde v roztečnou přímku r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0" indent="0" algn="ctr">
              <a:buNone/>
            </a:pPr>
            <a:r>
              <a:rPr lang="cs-CZ" sz="2000" dirty="0" smtClean="0"/>
              <a:t>Základní profil</a:t>
            </a:r>
          </a:p>
          <a:p>
            <a:pPr marL="0" indent="0" algn="ctr">
              <a:buNone/>
            </a:pPr>
            <a:r>
              <a:rPr lang="cs-CZ" sz="1300" i="1" dirty="0" smtClean="0"/>
              <a:t>(Zdroj</a:t>
            </a:r>
            <a:r>
              <a:rPr lang="cs-CZ" sz="1300" i="1" dirty="0"/>
              <a:t>: http://</a:t>
            </a:r>
            <a:r>
              <a:rPr lang="cs-CZ" sz="1300" i="1" dirty="0" smtClean="0"/>
              <a:t>dum.spsnome.cz/2011/</a:t>
            </a:r>
            <a:r>
              <a:rPr lang="cs-CZ" sz="1300" i="1" dirty="0" err="1" smtClean="0"/>
              <a:t>tp</a:t>
            </a:r>
            <a:r>
              <a:rPr lang="cs-CZ" sz="1300" i="1" dirty="0" smtClean="0"/>
              <a:t>/</a:t>
            </a:r>
            <a:r>
              <a:rPr lang="cs-CZ" sz="1300" i="1" dirty="0" err="1" smtClean="0"/>
              <a:t>sr</a:t>
            </a:r>
            <a:r>
              <a:rPr lang="cs-CZ" sz="1300" i="1" dirty="0" smtClean="0"/>
              <a:t>/sr-tp-sps-03-02-Ozubene-prevody.pdf)</a:t>
            </a:r>
          </a:p>
          <a:p>
            <a:pPr marL="0" indent="0" algn="ctr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205" y="2708920"/>
            <a:ext cx="3960440" cy="242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7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cs-CZ" dirty="0" smtClean="0"/>
              <a:t>Profil zubu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Aby se dvě spolu zabírající kola otáčející se bez nárazů, hluku a tření, musí mít jejich zuby přesný profil.</a:t>
            </a:r>
          </a:p>
          <a:p>
            <a:r>
              <a:rPr lang="cs-CZ" sz="2800" dirty="0" smtClean="0"/>
              <a:t>Obvykle evolventní profil, který vznikne odvalováním vlákna nebo přímky po kružnici.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2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5800" cy="1143000"/>
          </a:xfrm>
        </p:spPr>
        <p:txBody>
          <a:bodyPr/>
          <a:lstStyle/>
          <a:p>
            <a:r>
              <a:rPr lang="cs-CZ" dirty="0" smtClean="0"/>
              <a:t>Podřezání paty zubu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14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94" y="3356992"/>
            <a:ext cx="5025965" cy="226979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83568" y="1628800"/>
            <a:ext cx="7416824" cy="5829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800" dirty="0"/>
              <a:t>Projevuje se zeslabením paty zubu</a:t>
            </a:r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800" dirty="0"/>
              <a:t>Vzniká při </a:t>
            </a:r>
            <a:r>
              <a:rPr lang="cs-CZ" sz="2800" dirty="0" smtClean="0"/>
              <a:t>výrobě</a:t>
            </a:r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cs-CZ" sz="2800" dirty="0"/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cs-CZ" sz="2800" dirty="0" smtClean="0"/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cs-CZ" sz="2800" dirty="0"/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endParaRPr lang="cs-CZ" sz="2000" dirty="0" smtClean="0"/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cs-CZ" sz="2000" dirty="0" smtClean="0"/>
              <a:t>Podřezaní paty zubu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cs-CZ" sz="1200" i="1" dirty="0"/>
              <a:t>(zdroj: http://mlgeardesigns.blog.cz/1310/</a:t>
            </a:r>
            <a:r>
              <a:rPr lang="cs-CZ" sz="1200" i="1" dirty="0" err="1"/>
              <a:t>korigovani-soukoli</a:t>
            </a:r>
            <a:r>
              <a:rPr lang="cs-CZ" sz="1200" i="1" dirty="0"/>
              <a:t>)</a:t>
            </a:r>
            <a:endParaRPr lang="cs-CZ" sz="1200" dirty="0"/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97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Korekce ozubení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82453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Vylepšuje záběrové a pevnostní podmínky ozubení, zabraňuje špičatosti zubů, zlepšuje účinnost a únosnost ozubení.</a:t>
            </a:r>
          </a:p>
          <a:p>
            <a:r>
              <a:rPr lang="cs-CZ" sz="2400" dirty="0" smtClean="0"/>
              <a:t>Nejpoužívanější korekce </a:t>
            </a:r>
          </a:p>
          <a:p>
            <a:pPr lvl="3"/>
            <a:r>
              <a:rPr lang="cs-CZ" sz="2200" dirty="0"/>
              <a:t>Kladné posunutí základního profilu od středu kola </a:t>
            </a:r>
            <a:r>
              <a:rPr lang="cs-CZ" sz="2200" dirty="0" smtClean="0"/>
              <a:t> +</a:t>
            </a:r>
            <a:r>
              <a:rPr lang="cs-CZ" sz="2200" dirty="0"/>
              <a:t>V</a:t>
            </a:r>
          </a:p>
          <a:p>
            <a:pPr lvl="3"/>
            <a:r>
              <a:rPr lang="cs-CZ" sz="2200" dirty="0"/>
              <a:t>Záporné posunutí základního profilu od středu kola </a:t>
            </a:r>
            <a:r>
              <a:rPr lang="cs-CZ" sz="2200" dirty="0" smtClean="0"/>
              <a:t> –V</a:t>
            </a:r>
          </a:p>
          <a:p>
            <a:pPr lvl="3"/>
            <a:endParaRPr lang="cs-CZ" sz="2200" dirty="0"/>
          </a:p>
          <a:p>
            <a:pPr lvl="3"/>
            <a:endParaRPr lang="cs-CZ" sz="2200" dirty="0" smtClean="0"/>
          </a:p>
          <a:p>
            <a:pPr lvl="3"/>
            <a:endParaRPr lang="cs-CZ" sz="2200" dirty="0"/>
          </a:p>
          <a:p>
            <a:pPr lvl="3"/>
            <a:endParaRPr lang="cs-CZ" sz="2200" dirty="0" smtClean="0"/>
          </a:p>
          <a:p>
            <a:pPr marL="978408" lvl="3" indent="0" algn="ctr">
              <a:buNone/>
            </a:pPr>
            <a:endParaRPr lang="cs-CZ" sz="1200" i="1" dirty="0" smtClean="0"/>
          </a:p>
          <a:p>
            <a:pPr marL="978408" lvl="3" indent="0" algn="ctr">
              <a:buNone/>
            </a:pPr>
            <a:endParaRPr lang="cs-CZ" sz="1800" i="1" dirty="0"/>
          </a:p>
          <a:p>
            <a:pPr marL="978408" lvl="3" indent="0">
              <a:buNone/>
            </a:pPr>
            <a:r>
              <a:rPr lang="cs-CZ" sz="1800" i="1" dirty="0" smtClean="0"/>
              <a:t>			Korekce</a:t>
            </a:r>
            <a:endParaRPr lang="cs-CZ" sz="1800" i="1" dirty="0"/>
          </a:p>
          <a:p>
            <a:pPr marL="0" indent="0" algn="ctr">
              <a:buNone/>
            </a:pPr>
            <a:r>
              <a:rPr lang="cs-CZ" sz="1300" i="1" dirty="0"/>
              <a:t>(zdroj: R. Kříž a kol., Stavba a provoz strojů II Převody)</a:t>
            </a:r>
            <a:endParaRPr lang="cs-CZ" sz="1300" dirty="0"/>
          </a:p>
          <a:p>
            <a:pPr marL="978408" lvl="3" indent="0" algn="ctr">
              <a:buNone/>
            </a:pPr>
            <a:endParaRPr lang="cs-CZ" sz="2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15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066" y="4149080"/>
            <a:ext cx="676875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32" y="620688"/>
            <a:ext cx="8229600" cy="1143000"/>
          </a:xfrm>
        </p:spPr>
        <p:txBody>
          <a:bodyPr/>
          <a:lstStyle/>
          <a:p>
            <a:r>
              <a:rPr lang="cs-CZ" dirty="0" smtClean="0"/>
              <a:t>Špičatost zubu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32" y="1772816"/>
            <a:ext cx="8229600" cy="4680520"/>
          </a:xfrm>
        </p:spPr>
        <p:txBody>
          <a:bodyPr/>
          <a:lstStyle/>
          <a:p>
            <a:r>
              <a:rPr lang="cs-CZ" sz="2400" dirty="0" smtClean="0"/>
              <a:t>Tloušťka </a:t>
            </a:r>
            <a:r>
              <a:rPr lang="cs-CZ" sz="2400" dirty="0"/>
              <a:t>zubu na hlavové kružnici, označující se </a:t>
            </a:r>
            <a:r>
              <a:rPr lang="cs-CZ" sz="2400" i="1" dirty="0" err="1" smtClean="0"/>
              <a:t>s</a:t>
            </a:r>
            <a:r>
              <a:rPr lang="cs-CZ" sz="2400" i="1" baseline="-25000" dirty="0" err="1" smtClean="0"/>
              <a:t>a</a:t>
            </a:r>
            <a:endParaRPr lang="cs-CZ" sz="2400" i="1" baseline="-25000" dirty="0" smtClean="0"/>
          </a:p>
          <a:p>
            <a:endParaRPr lang="cs-CZ" sz="2400" i="1" baseline="-25000" dirty="0"/>
          </a:p>
          <a:p>
            <a:endParaRPr lang="cs-CZ" sz="2400" i="1" baseline="-25000" dirty="0" smtClean="0"/>
          </a:p>
          <a:p>
            <a:endParaRPr lang="cs-CZ" sz="2400" i="1" baseline="-25000" dirty="0"/>
          </a:p>
          <a:p>
            <a:endParaRPr lang="cs-CZ" sz="2400" i="1" baseline="-25000" dirty="0" smtClean="0"/>
          </a:p>
          <a:p>
            <a:endParaRPr lang="cs-CZ" sz="2400" i="1" baseline="-25000" dirty="0"/>
          </a:p>
          <a:p>
            <a:endParaRPr lang="cs-CZ" sz="2400" i="1" baseline="-25000" dirty="0" smtClean="0"/>
          </a:p>
          <a:p>
            <a:endParaRPr lang="cs-CZ" sz="2400" i="1" baseline="-25000" dirty="0"/>
          </a:p>
          <a:p>
            <a:endParaRPr lang="cs-CZ" sz="2400" i="1" baseline="-25000" dirty="0" smtClean="0"/>
          </a:p>
          <a:p>
            <a:endParaRPr lang="cs-CZ" sz="2400" i="1" baseline="-25000" dirty="0"/>
          </a:p>
          <a:p>
            <a:endParaRPr lang="cs-CZ" sz="2400" i="1" baseline="-25000" dirty="0" smtClean="0"/>
          </a:p>
          <a:p>
            <a:endParaRPr lang="cs-CZ" sz="2400" i="1" baseline="-25000" dirty="0"/>
          </a:p>
          <a:p>
            <a:pPr marL="0" indent="0" algn="ctr">
              <a:buNone/>
            </a:pPr>
            <a:r>
              <a:rPr lang="cs-CZ" sz="1800" i="1" dirty="0" smtClean="0"/>
              <a:t>Špičatost zubu</a:t>
            </a:r>
            <a:endParaRPr lang="cs-CZ" sz="1200" i="1" dirty="0"/>
          </a:p>
          <a:p>
            <a:pPr marL="0" indent="0" algn="ctr">
              <a:buNone/>
            </a:pPr>
            <a:r>
              <a:rPr lang="cs-CZ" sz="1200" i="1" dirty="0" smtClean="0"/>
              <a:t>(Zdroj</a:t>
            </a:r>
            <a:r>
              <a:rPr lang="cs-CZ" sz="1200" i="1" dirty="0"/>
              <a:t>: BOLEK, Části strojů. 5. </a:t>
            </a:r>
            <a:r>
              <a:rPr lang="cs-CZ" sz="1200" i="1" dirty="0" err="1"/>
              <a:t>přeprac</a:t>
            </a:r>
            <a:r>
              <a:rPr lang="cs-CZ" sz="1200" i="1" dirty="0"/>
              <a:t>. vyd., 1990, </a:t>
            </a:r>
            <a:r>
              <a:rPr lang="cs-CZ" sz="1200" i="1" dirty="0" smtClean="0"/>
              <a:t>str.52)</a:t>
            </a:r>
            <a:endParaRPr lang="cs-CZ" sz="1200" dirty="0"/>
          </a:p>
          <a:p>
            <a:pPr marL="0" indent="0" algn="ctr">
              <a:buNone/>
            </a:pPr>
            <a:endParaRPr lang="cs-CZ" sz="2400" i="1" baseline="-250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16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204864"/>
            <a:ext cx="472277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 smtClean="0"/>
              <a:t>Zajímavost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Počítačová podpora v konstruování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Rozšíření znalostí práce v aplikaci Autodesk </a:t>
            </a:r>
            <a:r>
              <a:rPr lang="cs-CZ" sz="2800" dirty="0" err="1" smtClean="0"/>
              <a:t>Inventor</a:t>
            </a:r>
            <a:r>
              <a:rPr lang="cs-CZ" sz="2800" dirty="0" smtClean="0"/>
              <a:t> 2017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Analyzovat postupy při návrhu konstrukce a výrobě ozubení. Zaměřit se na problematiku zubových čerpadel. Navržené postupy aplikovat na vybraném příkladu.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77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Výzkumný </a:t>
            </a:r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Vhodnost programu Autodesk </a:t>
            </a:r>
            <a:r>
              <a:rPr lang="cs-CZ" sz="3200" dirty="0" err="1" smtClean="0"/>
              <a:t>Inventor</a:t>
            </a:r>
            <a:r>
              <a:rPr lang="cs-CZ" sz="3200" dirty="0" smtClean="0"/>
              <a:t> 2017 pro modelování a výkresovou dokumentaci ozubených kol.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Teoreticko-metodologická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3200" dirty="0" smtClean="0"/>
              <a:t>Zubová čerpadla a jejich členění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Ozubená kola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Geometrie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Materiály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Výroba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6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Vytvoření modelu a výrobního výkresu ozubeného kola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Model zubového čerpadla s vnějším ozubením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7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922520"/>
          </a:xfrm>
        </p:spPr>
        <p:txBody>
          <a:bodyPr>
            <a:normAutofit/>
          </a:bodyPr>
          <a:lstStyle/>
          <a:p>
            <a:r>
              <a:rPr lang="cs-CZ" dirty="0" smtClean="0"/>
              <a:t>Autodesk </a:t>
            </a:r>
            <a:r>
              <a:rPr lang="cs-CZ" dirty="0" err="1" smtClean="0"/>
              <a:t>Inventor</a:t>
            </a:r>
            <a:r>
              <a:rPr lang="cs-CZ" dirty="0" smtClean="0"/>
              <a:t> – tvorba modelu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endParaRPr lang="cs-CZ" sz="1800" b="1" dirty="0" smtClean="0"/>
          </a:p>
          <a:p>
            <a:pPr marL="0" indent="0" algn="r">
              <a:buNone/>
            </a:pPr>
            <a:endParaRPr lang="cs-CZ" sz="1800" b="1" dirty="0" smtClean="0"/>
          </a:p>
          <a:p>
            <a:pPr marL="0" indent="0" algn="r">
              <a:buNone/>
            </a:pPr>
            <a:endParaRPr lang="cs-CZ" sz="1800" b="1" dirty="0" smtClean="0"/>
          </a:p>
          <a:p>
            <a:pPr marL="0" indent="0" algn="r">
              <a:buNone/>
            </a:pPr>
            <a:r>
              <a:rPr lang="cs-CZ" sz="1800" b="1" dirty="0" smtClean="0"/>
              <a:t>Model </a:t>
            </a:r>
            <a:r>
              <a:rPr lang="cs-CZ" sz="1800" b="1" dirty="0"/>
              <a:t>ozubeného kola</a:t>
            </a:r>
          </a:p>
          <a:p>
            <a:pPr marL="0" indent="0" algn="r">
              <a:buNone/>
            </a:pPr>
            <a:r>
              <a:rPr lang="cs-CZ" sz="1800" i="1" dirty="0"/>
              <a:t>(zdroj: vlastní)</a:t>
            </a:r>
            <a:endParaRPr lang="cs-CZ" sz="1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81" y="2542864"/>
            <a:ext cx="5472608" cy="3433393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42864"/>
            <a:ext cx="2923540" cy="297878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/>
          <a:lstStyle/>
          <a:p>
            <a:r>
              <a:rPr lang="cs-CZ" dirty="0" smtClean="0"/>
              <a:t>Výrobní výkres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Users\Look\Desktop\BAK\obrázky bakalářka\výkr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60" y="1916832"/>
            <a:ext cx="6768752" cy="473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Diskuse a 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3200" dirty="0" smtClean="0"/>
              <a:t>Potvrzení vhodnosti programu Autodesk </a:t>
            </a:r>
            <a:r>
              <a:rPr lang="cs-CZ" sz="3200" dirty="0" err="1" smtClean="0"/>
              <a:t>Inventor</a:t>
            </a:r>
            <a:r>
              <a:rPr lang="cs-CZ" sz="3200" dirty="0" smtClean="0"/>
              <a:t> 2017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Školení uživatelů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85DF-49C3-4520-8846-22AA47BA579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Words>359</Words>
  <Application>Microsoft Office PowerPoint</Application>
  <PresentationFormat>Předvádění na obrazovce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Vysoká škola technická a ekonomická v Českých Budějovicích Ústav technicko – technologický  Konstrukce a technologie výroby ozubení </vt:lpstr>
      <vt:lpstr>Motivace a důvody k řešení daného tématu</vt:lpstr>
      <vt:lpstr>Cíl práce</vt:lpstr>
      <vt:lpstr>Výzkumný problém</vt:lpstr>
      <vt:lpstr>Teoreticko-metodologická část</vt:lpstr>
      <vt:lpstr>Aplikační část</vt:lpstr>
      <vt:lpstr>Aplikační část</vt:lpstr>
      <vt:lpstr>Aplikační část</vt:lpstr>
      <vt:lpstr>Diskuse a návrhy opatření</vt:lpstr>
      <vt:lpstr>Závěr</vt:lpstr>
      <vt:lpstr>Děkuji za pozornost</vt:lpstr>
      <vt:lpstr>Ozubený hřeben – základní profil</vt:lpstr>
      <vt:lpstr>Profil zubu</vt:lpstr>
      <vt:lpstr>Podřezání paty zubu </vt:lpstr>
      <vt:lpstr>Korekce ozubení</vt:lpstr>
      <vt:lpstr>Špičatost zubu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 - technologický</dc:title>
  <dc:creator>Look</dc:creator>
  <cp:lastModifiedBy>Look</cp:lastModifiedBy>
  <cp:revision>29</cp:revision>
  <dcterms:created xsi:type="dcterms:W3CDTF">2018-01-21T16:12:33Z</dcterms:created>
  <dcterms:modified xsi:type="dcterms:W3CDTF">2018-01-22T17:18:06Z</dcterms:modified>
</cp:coreProperties>
</file>