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0" r:id="rId2"/>
    <p:sldId id="258" r:id="rId3"/>
    <p:sldId id="259" r:id="rId4"/>
    <p:sldId id="261" r:id="rId5"/>
    <p:sldId id="262" r:id="rId6"/>
    <p:sldId id="263" r:id="rId7"/>
    <p:sldId id="269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60" d="100"/>
          <a:sy n="60" d="100"/>
        </p:scale>
        <p:origin x="72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Textplatzhalt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4" y="2924944"/>
            <a:ext cx="6984999" cy="5040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dirty="0"/>
              <a:t>Main Title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Presentation</a:t>
            </a:r>
            <a:r>
              <a:rPr lang="de-AT" dirty="0"/>
              <a:t> | 32pt</a:t>
            </a:r>
          </a:p>
        </p:txBody>
      </p:sp>
      <p:sp>
        <p:nvSpPr>
          <p:cNvPr id="26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3429000"/>
            <a:ext cx="6985000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Chapter | 24pt</a:t>
            </a:r>
          </a:p>
        </p:txBody>
      </p:sp>
    </p:spTree>
    <p:extLst>
      <p:ext uri="{BB962C8B-B14F-4D97-AF65-F5344CB8AC3E}">
        <p14:creationId xmlns:p14="http://schemas.microsoft.com/office/powerpoint/2010/main" val="31167020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74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3"/>
          <p:cNvSpPr>
            <a:spLocks noGrp="1"/>
          </p:cNvSpPr>
          <p:nvPr>
            <p:ph sz="quarter" idx="17" hasCustomPrompt="1"/>
          </p:nvPr>
        </p:nvSpPr>
        <p:spPr>
          <a:xfrm>
            <a:off x="550862" y="1773239"/>
            <a:ext cx="11306176" cy="4392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 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0"/>
            <a:ext cx="11306175" cy="43234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11306175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944538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>
          <p15:clr>
            <a:srgbClr val="FBAE40"/>
          </p15:clr>
        </p15:guide>
        <p15:guide id="17" pos="746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Full Scre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7" hasCustomPrompt="1"/>
          </p:nvPr>
        </p:nvSpPr>
        <p:spPr>
          <a:xfrm>
            <a:off x="550862" y="1052513"/>
            <a:ext cx="11306175" cy="5113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0"/>
            <a:ext cx="11306175" cy="43234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092480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1" orient="horz" pos="164" userDrawn="1">
          <p15:clr>
            <a:srgbClr val="FBAE40"/>
          </p15:clr>
        </p15:guide>
        <p15:guide id="14" orient="horz" pos="3884">
          <p15:clr>
            <a:srgbClr val="FBAE40"/>
          </p15:clr>
        </p15:guide>
        <p15:guide id="17" pos="746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|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platzhalt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550864" y="4509120"/>
            <a:ext cx="6985000" cy="359743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dirty="0"/>
              <a:t>Dr. First Name Last Name, </a:t>
            </a:r>
            <a:r>
              <a:rPr lang="de-AT" dirty="0" err="1"/>
              <a:t>bold</a:t>
            </a:r>
            <a:r>
              <a:rPr lang="de-AT" dirty="0"/>
              <a:t> | 20pt</a:t>
            </a:r>
          </a:p>
        </p:txBody>
      </p:sp>
      <p:sp>
        <p:nvSpPr>
          <p:cNvPr id="14" name="Textplatzhalt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550863" y="4868863"/>
            <a:ext cx="6985000" cy="360337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dirty="0"/>
              <a:t>Title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Part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Presentation</a:t>
            </a:r>
            <a:r>
              <a:rPr lang="de-AT" dirty="0"/>
              <a:t> | 20pt</a:t>
            </a:r>
          </a:p>
        </p:txBody>
      </p:sp>
      <p:sp>
        <p:nvSpPr>
          <p:cNvPr id="8" name="Textplatzhalt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4" y="2924944"/>
            <a:ext cx="6984999" cy="5040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dirty="0"/>
              <a:t>Main Title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Presentation</a:t>
            </a:r>
            <a:r>
              <a:rPr lang="de-AT" dirty="0"/>
              <a:t> | 32pt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3429000"/>
            <a:ext cx="6985000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Chapter | 24pt</a:t>
            </a:r>
          </a:p>
        </p:txBody>
      </p:sp>
    </p:spTree>
    <p:extLst>
      <p:ext uri="{BB962C8B-B14F-4D97-AF65-F5344CB8AC3E}">
        <p14:creationId xmlns:p14="http://schemas.microsoft.com/office/powerpoint/2010/main" val="34013530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067" userDrawn="1">
          <p15:clr>
            <a:srgbClr val="FBAE40"/>
          </p15:clr>
        </p15:guide>
        <p15:guide id="2" pos="474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50863" y="260648"/>
            <a:ext cx="11253210" cy="431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692150"/>
            <a:ext cx="11253210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2276871"/>
            <a:ext cx="11269662" cy="3888979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1773238"/>
            <a:ext cx="11253210" cy="50363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14336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1505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28674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Content Title | Arial 20pt, </a:t>
            </a:r>
            <a:r>
              <a:rPr lang="de-DE" dirty="0" err="1"/>
              <a:t>bold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91895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9" pos="7446" userDrawn="1">
          <p15:clr>
            <a:srgbClr val="FBAE40"/>
          </p15:clr>
        </p15:guide>
        <p15:guide id="10" orient="horz" pos="1434" userDrawn="1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|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2276475"/>
            <a:ext cx="5545137" cy="3889375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1772816"/>
            <a:ext cx="5545137" cy="50365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14336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1505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28674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Content Title | Arial 20pt,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>
          <a:xfrm>
            <a:off x="6456363" y="1773239"/>
            <a:ext cx="5040312" cy="43926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1"/>
            <a:ext cx="11306175" cy="4318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11306175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015129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9" pos="7242" userDrawn="1">
          <p15:clr>
            <a:srgbClr val="FBAE40"/>
          </p15:clr>
        </p15:guide>
        <p15:guide id="10" orient="horz" pos="143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 userDrawn="1">
          <p15:clr>
            <a:srgbClr val="FBAE40"/>
          </p15:clr>
        </p15:guide>
        <p15:guide id="15" pos="3840" userDrawn="1">
          <p15:clr>
            <a:srgbClr val="FBAE40"/>
          </p15:clr>
        </p15:guide>
        <p15:guide id="16" pos="4067" userDrawn="1">
          <p15:clr>
            <a:srgbClr val="FBAE40"/>
          </p15:clr>
        </p15:guide>
        <p15:guide id="17" pos="7469" userDrawn="1">
          <p15:clr>
            <a:srgbClr val="FBAE40"/>
          </p15:clr>
        </p15:guide>
        <p15:guide id="18" orient="horz" pos="436" userDrawn="1">
          <p15:clr>
            <a:srgbClr val="FBAE40"/>
          </p15:clr>
        </p15:guide>
        <p15:guide id="19" orient="horz" pos="16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|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5" hasCustomPrompt="1"/>
          </p:nvPr>
        </p:nvSpPr>
        <p:spPr>
          <a:xfrm>
            <a:off x="7536159" y="1268414"/>
            <a:ext cx="3384451" cy="2196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quarter" idx="16" hasCustomPrompt="1"/>
          </p:nvPr>
        </p:nvSpPr>
        <p:spPr>
          <a:xfrm>
            <a:off x="7535863" y="3988990"/>
            <a:ext cx="3384747" cy="21768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1"/>
            <a:ext cx="6553250" cy="4318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6553249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24pt</a:t>
            </a:r>
            <a:endParaRPr lang="de-AT" dirty="0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2276475"/>
            <a:ext cx="5545137" cy="3889375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1772816"/>
            <a:ext cx="5545137" cy="50365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14336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1505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28674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Content Title | Arial 20pt, </a:t>
            </a:r>
            <a:r>
              <a:rPr lang="de-DE" dirty="0" err="1"/>
              <a:t>bold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48638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9" pos="6879" userDrawn="1">
          <p15:clr>
            <a:srgbClr val="FBAE40"/>
          </p15:clr>
        </p15:guide>
        <p15:guide id="10" orient="horz" pos="1480" userDrawn="1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>
          <p15:clr>
            <a:srgbClr val="FBAE40"/>
          </p15:clr>
        </p15:guide>
        <p15:guide id="15" pos="3840">
          <p15:clr>
            <a:srgbClr val="FBAE40"/>
          </p15:clr>
        </p15:guide>
        <p15:guide id="16" pos="4067">
          <p15:clr>
            <a:srgbClr val="FBAE40"/>
          </p15:clr>
        </p15:guide>
        <p15:guide id="18" pos="474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| 3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3"/>
          <p:cNvSpPr>
            <a:spLocks noGrp="1"/>
          </p:cNvSpPr>
          <p:nvPr>
            <p:ph sz="quarter" idx="16" hasCustomPrompt="1"/>
          </p:nvPr>
        </p:nvSpPr>
        <p:spPr>
          <a:xfrm>
            <a:off x="550862" y="3997126"/>
            <a:ext cx="3600451" cy="2168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 </a:t>
            </a:r>
          </a:p>
        </p:txBody>
      </p:sp>
      <p:sp>
        <p:nvSpPr>
          <p:cNvPr id="14" name="Inhaltsplatzhalter 3"/>
          <p:cNvSpPr>
            <a:spLocks noGrp="1"/>
          </p:cNvSpPr>
          <p:nvPr>
            <p:ph sz="quarter" idx="17" hasCustomPrompt="1"/>
          </p:nvPr>
        </p:nvSpPr>
        <p:spPr>
          <a:xfrm>
            <a:off x="4440238" y="3976757"/>
            <a:ext cx="3527425" cy="2168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 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quarter" idx="18" hasCustomPrompt="1"/>
          </p:nvPr>
        </p:nvSpPr>
        <p:spPr>
          <a:xfrm>
            <a:off x="8256588" y="3996136"/>
            <a:ext cx="3600450" cy="2168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 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0"/>
            <a:ext cx="11306175" cy="43234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11306175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2276475"/>
            <a:ext cx="11306174" cy="1440557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1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1772816"/>
            <a:ext cx="11306174" cy="50365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14336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1505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28674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Content Title | Arial 20pt, </a:t>
            </a:r>
            <a:r>
              <a:rPr lang="de-DE" dirty="0" err="1"/>
              <a:t>bold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883579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9" pos="6879">
          <p15:clr>
            <a:srgbClr val="FBAE40"/>
          </p15:clr>
        </p15:guide>
        <p15:guide id="10" orient="horz" pos="1434" userDrawn="1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>
          <p15:clr>
            <a:srgbClr val="FBAE40"/>
          </p15:clr>
        </p15:guide>
        <p15:guide id="15" pos="2797" userDrawn="1">
          <p15:clr>
            <a:srgbClr val="FBAE40"/>
          </p15:clr>
        </p15:guide>
        <p15:guide id="16" pos="2615" userDrawn="1">
          <p15:clr>
            <a:srgbClr val="FBAE40"/>
          </p15:clr>
        </p15:guide>
        <p15:guide id="18" pos="5201" userDrawn="1">
          <p15:clr>
            <a:srgbClr val="FBAE40"/>
          </p15:clr>
        </p15:guide>
        <p15:guide id="19" pos="7469" userDrawn="1">
          <p15:clr>
            <a:srgbClr val="FBAE40"/>
          </p15:clr>
        </p15:guide>
        <p15:guide id="20" pos="501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platzhalt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50865" y="2924944"/>
            <a:ext cx="4537074" cy="504056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dirty="0"/>
              <a:t>Break | 32pt, </a:t>
            </a:r>
            <a:r>
              <a:rPr lang="de-AT" dirty="0" err="1"/>
              <a:t>bold</a:t>
            </a:r>
            <a:endParaRPr lang="de-AT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3429000"/>
            <a:ext cx="4537075" cy="4320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de-DE" dirty="0" err="1"/>
              <a:t>Discussion</a:t>
            </a:r>
            <a:r>
              <a:rPr lang="de-DE" dirty="0"/>
              <a:t> | 24pt</a:t>
            </a:r>
          </a:p>
        </p:txBody>
      </p:sp>
    </p:spTree>
    <p:extLst>
      <p:ext uri="{BB962C8B-B14F-4D97-AF65-F5344CB8AC3E}">
        <p14:creationId xmlns:p14="http://schemas.microsoft.com/office/powerpoint/2010/main" val="12368595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20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1773239"/>
            <a:ext cx="11269662" cy="4392612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0"/>
            <a:ext cx="11306175" cy="43234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11306175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84962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9" pos="7446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 |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1773239"/>
            <a:ext cx="5545137" cy="4392612"/>
          </a:xfrm>
          <a:prstGeom prst="rect">
            <a:avLst/>
          </a:prstGeom>
        </p:spPr>
        <p:txBody>
          <a:bodyPr lIns="0" tIns="0" rIns="0" bIns="0"/>
          <a:lstStyle>
            <a:lvl1pPr marL="182563" indent="-18256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6088" indent="-188913">
              <a:buSzPct val="10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50" indent="-2032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87425" indent="-215900">
              <a:buSzPct val="100000"/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8888" indent="-230188">
              <a:buSzPct val="100000"/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Bullet Point 1</a:t>
            </a:r>
          </a:p>
          <a:p>
            <a:pPr lvl="1"/>
            <a:r>
              <a:rPr lang="de-DE" dirty="0"/>
              <a:t>Bullet Point 2</a:t>
            </a:r>
          </a:p>
          <a:p>
            <a:pPr lvl="2"/>
            <a:r>
              <a:rPr lang="de-DE" dirty="0"/>
              <a:t>Bullet Point 3</a:t>
            </a:r>
          </a:p>
          <a:p>
            <a:pPr lvl="3"/>
            <a:r>
              <a:rPr lang="de-DE" dirty="0"/>
              <a:t>Bullet Point 4</a:t>
            </a:r>
          </a:p>
          <a:p>
            <a:pPr lvl="4"/>
            <a:r>
              <a:rPr lang="de-DE" dirty="0"/>
              <a:t>Bullet Point 5</a:t>
            </a:r>
            <a:endParaRPr lang="de-AT" dirty="0"/>
          </a:p>
        </p:txBody>
      </p:sp>
      <p:sp>
        <p:nvSpPr>
          <p:cNvPr id="6" name="Inhaltsplatzhalter 3"/>
          <p:cNvSpPr>
            <a:spLocks noGrp="1"/>
          </p:cNvSpPr>
          <p:nvPr>
            <p:ph sz="quarter" idx="17" hasCustomPrompt="1"/>
          </p:nvPr>
        </p:nvSpPr>
        <p:spPr>
          <a:xfrm>
            <a:off x="6456042" y="1773239"/>
            <a:ext cx="5040634" cy="43926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AT" dirty="0"/>
              <a:t>    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0350"/>
            <a:ext cx="11306175" cy="43234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Main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32pt, </a:t>
            </a:r>
            <a:r>
              <a:rPr lang="de-DE" dirty="0" err="1"/>
              <a:t>bold</a:t>
            </a:r>
            <a:endParaRPr lang="de-AT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692697"/>
            <a:ext cx="11306175" cy="35981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de-AT" sz="2400" baseline="0" dirty="0">
                <a:latin typeface="+mj-lt"/>
                <a:cs typeface="Times New Roman" panose="02020603050405020304" pitchFamily="18" charset="0"/>
              </a:defRPr>
            </a:lvl1pPr>
          </a:lstStyle>
          <a:p>
            <a:pPr marL="228600" lvl="0" indent="-228600"/>
            <a:r>
              <a:rPr lang="de-DE" dirty="0"/>
              <a:t>Second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Slide | Arial 24pt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97510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8" orient="horz" pos="436" userDrawn="1">
          <p15:clr>
            <a:srgbClr val="FBAE40"/>
          </p15:clr>
        </p15:guide>
        <p15:guide id="9" pos="7242">
          <p15:clr>
            <a:srgbClr val="FBAE40"/>
          </p15:clr>
        </p15:guide>
        <p15:guide id="11" orient="horz" pos="164" userDrawn="1">
          <p15:clr>
            <a:srgbClr val="FBAE40"/>
          </p15:clr>
        </p15:guide>
        <p15:guide id="13" orient="horz" pos="1117" userDrawn="1">
          <p15:clr>
            <a:srgbClr val="FBAE40"/>
          </p15:clr>
        </p15:guide>
        <p15:guide id="14" orient="horz" pos="3884">
          <p15:clr>
            <a:srgbClr val="FBAE40"/>
          </p15:clr>
        </p15:guide>
        <p15:guide id="15" pos="3840">
          <p15:clr>
            <a:srgbClr val="FBAE40"/>
          </p15:clr>
        </p15:guide>
        <p15:guide id="16" pos="4067">
          <p15:clr>
            <a:srgbClr val="FBAE40"/>
          </p15:clr>
        </p15:guide>
        <p15:guide id="17" pos="746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25720"/>
            <a:ext cx="12192000" cy="359664"/>
          </a:xfrm>
          <a:prstGeom prst="rect">
            <a:avLst/>
          </a:prstGeom>
        </p:spPr>
      </p:pic>
      <p:sp>
        <p:nvSpPr>
          <p:cNvPr id="3" name="Textfeld 2"/>
          <p:cNvSpPr txBox="1"/>
          <p:nvPr userDrawn="1"/>
        </p:nvSpPr>
        <p:spPr>
          <a:xfrm>
            <a:off x="582566" y="6515303"/>
            <a:ext cx="5876925" cy="38049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de-AT" sz="1000" dirty="0">
                <a:solidFill>
                  <a:schemeClr val="bg1"/>
                </a:solidFill>
              </a:rPr>
              <a:t>ENGEL AUSTRIA GmbH | 10.2016</a:t>
            </a:r>
            <a:r>
              <a:rPr lang="de-AT" sz="1000" baseline="0" dirty="0">
                <a:solidFill>
                  <a:schemeClr val="bg1"/>
                </a:solidFill>
              </a:rPr>
              <a:t> | </a:t>
            </a:r>
            <a:fld id="{55C7F28A-BDE7-49B2-84D9-ACE65F90FB5C}" type="slidenum">
              <a:rPr lang="de-AT" sz="1000" baseline="0" smtClean="0">
                <a:solidFill>
                  <a:schemeClr val="bg1"/>
                </a:solidFill>
              </a:rPr>
              <a:t>‹#›</a:t>
            </a:fld>
            <a:endParaRPr lang="de-AT" sz="1000" dirty="0">
              <a:solidFill>
                <a:schemeClr val="bg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0576" y="6494547"/>
            <a:ext cx="596924" cy="42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50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6" r:id="rId3"/>
    <p:sldLayoutId id="2147483667" r:id="rId4"/>
    <p:sldLayoutId id="2147483672" r:id="rId5"/>
    <p:sldLayoutId id="2147483673" r:id="rId6"/>
    <p:sldLayoutId id="2147483651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663" userDrawn="1">
          <p15:clr>
            <a:srgbClr val="F26B43"/>
          </p15:clr>
        </p15:guide>
        <p15:guide id="4" pos="3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Proces materiálového toku v ERP systému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50097" y="3789040"/>
            <a:ext cx="6985000" cy="360040"/>
          </a:xfrm>
        </p:spPr>
        <p:txBody>
          <a:bodyPr/>
          <a:lstStyle/>
          <a:p>
            <a:r>
              <a:rPr lang="cs-CZ" dirty="0"/>
              <a:t>Milan Břečka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9416" y="4869160"/>
            <a:ext cx="4532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Vedoucí práce : </a:t>
            </a:r>
            <a:r>
              <a:rPr lang="cs-CZ" dirty="0">
                <a:solidFill>
                  <a:schemeClr val="bg1"/>
                </a:solidFill>
              </a:rPr>
              <a:t>doc. Ing. Petr Hrubý, CSc.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Oponent: </a:t>
            </a:r>
            <a:r>
              <a:rPr lang="cs-CZ" dirty="0">
                <a:solidFill>
                  <a:schemeClr val="bg1"/>
                </a:solidFill>
              </a:rPr>
              <a:t>Ing. Martin Podařil, Ph.D.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97" y="188640"/>
            <a:ext cx="1028844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61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Balení a expedice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err="1"/>
              <a:t>Zadanáí</a:t>
            </a:r>
            <a:r>
              <a:rPr lang="cs-CZ" dirty="0"/>
              <a:t> druhu přepravní jednotky do systému</a:t>
            </a:r>
          </a:p>
          <a:p>
            <a:r>
              <a:rPr lang="cs-CZ" dirty="0"/>
              <a:t>Jednokroková expedice</a:t>
            </a:r>
          </a:p>
          <a:p>
            <a:r>
              <a:rPr lang="cs-CZ" dirty="0"/>
              <a:t>Účtování odeslání ve chvíli expedice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631" y="2251156"/>
            <a:ext cx="6163442" cy="388897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04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296707"/>
            <a:ext cx="11253210" cy="431502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Proces se podařilo zanalyzovat</a:t>
            </a:r>
          </a:p>
          <a:p>
            <a:r>
              <a:rPr lang="cs-CZ" dirty="0"/>
              <a:t>Návrhy a opatření byly implementovány</a:t>
            </a:r>
          </a:p>
          <a:p>
            <a:r>
              <a:rPr lang="cs-CZ" dirty="0"/>
              <a:t>Práce byla přínosem jak pro mne tak pro firmu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880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25" y="2780504"/>
            <a:ext cx="11253210" cy="43150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55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řešení daného problému</a:t>
            </a:r>
            <a:endParaRPr lang="de-AT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Zlepšení celého procesu</a:t>
            </a:r>
          </a:p>
          <a:p>
            <a:r>
              <a:rPr lang="cs-CZ" dirty="0"/>
              <a:t>Zanalyzovaní celého procesu</a:t>
            </a:r>
          </a:p>
          <a:p>
            <a:r>
              <a:rPr lang="cs-CZ" dirty="0"/>
              <a:t>Zdokonalení se v oblasti ERP systémů</a:t>
            </a:r>
            <a:endParaRPr lang="de-AT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5123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Zanalyzovat tok řezaného materiálu</a:t>
            </a:r>
          </a:p>
          <a:p>
            <a:r>
              <a:rPr lang="cs-CZ" dirty="0"/>
              <a:t>Zhodnotit silné a slabé stránky </a:t>
            </a:r>
          </a:p>
          <a:p>
            <a:r>
              <a:rPr lang="cs-CZ" dirty="0"/>
              <a:t>Případně najít řešení pro inovaci procesu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Analýza toku v SAP systému </a:t>
            </a:r>
          </a:p>
          <a:p>
            <a:r>
              <a:rPr lang="cs-CZ" dirty="0"/>
              <a:t>Návrhy na zlepšení procesu</a:t>
            </a:r>
          </a:p>
          <a:p>
            <a:r>
              <a:rPr lang="cs-CZ" dirty="0"/>
              <a:t>Provozní testy v testovacím systému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1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Analyzování celého toku</a:t>
            </a:r>
          </a:p>
          <a:p>
            <a:r>
              <a:rPr lang="cs-CZ" dirty="0"/>
              <a:t>Definování potenciálu pro zlepšení </a:t>
            </a:r>
          </a:p>
          <a:p>
            <a:r>
              <a:rPr lang="cs-CZ" dirty="0"/>
              <a:t>Využití systémových nástrojů pro zlepšení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58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28301" y="1484015"/>
            <a:ext cx="11492224" cy="4681835"/>
          </a:xfrm>
        </p:spPr>
        <p:txBody>
          <a:bodyPr/>
          <a:lstStyle/>
          <a:p>
            <a:r>
              <a:rPr lang="cs-CZ" dirty="0"/>
              <a:t>Detailní analýza procesu</a:t>
            </a:r>
          </a:p>
          <a:p>
            <a:r>
              <a:rPr lang="cs-CZ" dirty="0"/>
              <a:t>Využití mobilních zařízení pro zlepšení a zrychlení procesu</a:t>
            </a:r>
          </a:p>
          <a:p>
            <a:r>
              <a:rPr lang="cs-CZ" dirty="0"/>
              <a:t>Příjem pomocí čtečky</a:t>
            </a:r>
          </a:p>
          <a:p>
            <a:r>
              <a:rPr lang="cs-CZ" dirty="0"/>
              <a:t>Vychystávání pomocí čtečky</a:t>
            </a:r>
          </a:p>
          <a:p>
            <a:r>
              <a:rPr lang="cs-CZ" dirty="0"/>
              <a:t>Balení </a:t>
            </a:r>
          </a:p>
          <a:p>
            <a:r>
              <a:rPr lang="cs-CZ" dirty="0"/>
              <a:t>Expedice pomocí čtečky</a:t>
            </a:r>
          </a:p>
          <a:p>
            <a:r>
              <a:rPr lang="cs-CZ" dirty="0"/>
              <a:t>Zavedením procesních změn došlo k transparentnosti procesu a k možnostem jeho živého sledování </a:t>
            </a:r>
          </a:p>
          <a:p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01" y="4348019"/>
            <a:ext cx="11698333" cy="203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7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Detailní analýza celého toku 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Zlepšení transparentnosti procesu</a:t>
            </a:r>
          </a:p>
          <a:p>
            <a:r>
              <a:rPr lang="cs-CZ" dirty="0"/>
              <a:t>Lepší porozumění daným souvislostem</a:t>
            </a:r>
          </a:p>
          <a:p>
            <a:r>
              <a:rPr lang="cs-CZ" dirty="0"/>
              <a:t>Možnost inovace procesů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 pomocí čtečky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EDI</a:t>
            </a:r>
          </a:p>
          <a:p>
            <a:r>
              <a:rPr lang="cs-CZ" dirty="0" err="1"/>
              <a:t>Inbound</a:t>
            </a:r>
            <a:r>
              <a:rPr lang="cs-CZ" dirty="0"/>
              <a:t> </a:t>
            </a:r>
            <a:r>
              <a:rPr lang="cs-CZ" dirty="0" err="1"/>
              <a:t>delivery</a:t>
            </a:r>
            <a:endParaRPr lang="cs-CZ" dirty="0"/>
          </a:p>
          <a:p>
            <a:r>
              <a:rPr lang="cs-CZ" dirty="0"/>
              <a:t>1krok Příjem plus zaskladnění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527" y="2573500"/>
            <a:ext cx="7802593" cy="323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665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Vychystávání pomocí čtečky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433" y="2245495"/>
            <a:ext cx="4687381" cy="392035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Odbourání chybovosti </a:t>
            </a:r>
          </a:p>
          <a:p>
            <a:r>
              <a:rPr lang="cs-CZ" dirty="0"/>
              <a:t>Zlepšení kondice skladu</a:t>
            </a:r>
          </a:p>
          <a:p>
            <a:r>
              <a:rPr lang="cs-CZ" dirty="0"/>
              <a:t>Online přehled o stavu zásobování či expedice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203952"/>
      </p:ext>
    </p:extLst>
  </p:cSld>
  <p:clrMapOvr>
    <a:masterClrMapping/>
  </p:clrMapOvr>
</p:sld>
</file>

<file path=ppt/theme/theme1.xml><?xml version="1.0" encoding="utf-8"?>
<a:theme xmlns:a="http://schemas.openxmlformats.org/drawingml/2006/main" name="ENGEL Corporate Design">
  <a:themeElements>
    <a:clrScheme name="ENGEL Corporate Colours">
      <a:dk1>
        <a:sysClr val="windowText" lastClr="000000"/>
      </a:dk1>
      <a:lt1>
        <a:srgbClr val="FFFFFF"/>
      </a:lt1>
      <a:dk2>
        <a:srgbClr val="58585A"/>
      </a:dk2>
      <a:lt2>
        <a:srgbClr val="F1F1F1"/>
      </a:lt2>
      <a:accent1>
        <a:srgbClr val="96C03A"/>
      </a:accent1>
      <a:accent2>
        <a:srgbClr val="58585A"/>
      </a:accent2>
      <a:accent3>
        <a:srgbClr val="DADADA"/>
      </a:accent3>
      <a:accent4>
        <a:srgbClr val="D9E7B9"/>
      </a:accent4>
      <a:accent5>
        <a:srgbClr val="E2007A"/>
      </a:accent5>
      <a:accent6>
        <a:srgbClr val="009EE0"/>
      </a:accent6>
      <a:hlink>
        <a:srgbClr val="96C03A"/>
      </a:hlink>
      <a:folHlink>
        <a:srgbClr val="96C03A"/>
      </a:folHlink>
    </a:clrScheme>
    <a:fontScheme name="ENGEL Corporat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3F574F61-0D0E-4DA9-A934-0F2BF7305852}" vid="{8D612096-FDDE-4633-B5E9-089BBBBEF7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210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ENGEL Corporate Design</vt:lpstr>
      <vt:lpstr>PowerPoint Presentation</vt:lpstr>
      <vt:lpstr>Motivace k řešení daného problému</vt:lpstr>
      <vt:lpstr>Cíl práce</vt:lpstr>
      <vt:lpstr>Výzkumný problém</vt:lpstr>
      <vt:lpstr>Dosažené výsledky a přínosy</vt:lpstr>
      <vt:lpstr>Dosažené výsledky </vt:lpstr>
      <vt:lpstr>Detailní analýza celého toku  </vt:lpstr>
      <vt:lpstr>Příjem pomocí čtečky </vt:lpstr>
      <vt:lpstr>Vychystávání pomocí čtečky</vt:lpstr>
      <vt:lpstr>Balení a expedice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Brecka Milan</dc:creator>
  <cp:lastModifiedBy>Brecka Milan</cp:lastModifiedBy>
  <cp:revision>11</cp:revision>
  <dcterms:created xsi:type="dcterms:W3CDTF">2018-01-22T17:31:02Z</dcterms:created>
  <dcterms:modified xsi:type="dcterms:W3CDTF">2018-01-22T19:33:41Z</dcterms:modified>
</cp:coreProperties>
</file>