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1" r:id="rId9"/>
    <p:sldId id="264" r:id="rId10"/>
    <p:sldId id="266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48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22.01.2018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22.01.2018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22.01.2018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22.01.2018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22.01.2018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22.01.2018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22.01.2018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22.01.2018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22.01.2018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22.01.2018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22.01.2018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accent1">
                <a:lumMod val="75000"/>
                <a:alpha val="9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22.01.2018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71472" y="571480"/>
            <a:ext cx="7915276" cy="147002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Vysoká škola technická a ekonomická v Českých Budějovicích</a:t>
            </a:r>
            <a:r>
              <a:rPr lang="cs-CZ" sz="2700" dirty="0" smtClean="0"/>
              <a:t/>
            </a:r>
            <a:br>
              <a:rPr lang="cs-CZ" sz="2700" dirty="0" smtClean="0"/>
            </a:br>
            <a:r>
              <a:rPr lang="cs-CZ" sz="2700" dirty="0" smtClean="0"/>
              <a:t>Ústav </a:t>
            </a:r>
            <a:r>
              <a:rPr lang="cs-CZ" sz="2700" dirty="0" err="1" smtClean="0"/>
              <a:t>technicko</a:t>
            </a:r>
            <a:r>
              <a:rPr lang="cs-CZ" sz="2700" dirty="0" smtClean="0"/>
              <a:t> - technologický</a:t>
            </a:r>
            <a:endParaRPr lang="cs-CZ" sz="27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2976" y="2928934"/>
            <a:ext cx="6400800" cy="1752600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Návrh, konstrukce a umístění koloběžky v zavazadlovém prostoru automobilu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928662" y="5643578"/>
            <a:ext cx="3357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Autor bakalářské práce:</a:t>
            </a:r>
          </a:p>
          <a:p>
            <a:r>
              <a:rPr lang="cs-CZ" sz="2000" dirty="0" smtClean="0"/>
              <a:t>Vedoucí </a:t>
            </a:r>
            <a:r>
              <a:rPr lang="cs-CZ" sz="2000" dirty="0" smtClean="0"/>
              <a:t>bakalářské práce:</a:t>
            </a:r>
            <a:endParaRPr lang="cs-CZ" sz="2000" dirty="0" smtClean="0"/>
          </a:p>
          <a:p>
            <a:r>
              <a:rPr lang="cs-CZ" sz="2000" dirty="0" smtClean="0"/>
              <a:t>Oponent </a:t>
            </a:r>
            <a:r>
              <a:rPr lang="cs-CZ" sz="2000" dirty="0" smtClean="0"/>
              <a:t>bakalářské práce:</a:t>
            </a:r>
            <a:endParaRPr lang="cs-CZ" sz="2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5857884" y="5643578"/>
            <a:ext cx="30718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Vojtěch Hrdina</a:t>
            </a:r>
          </a:p>
          <a:p>
            <a:r>
              <a:rPr lang="cs-CZ" sz="2000" dirty="0" smtClean="0"/>
              <a:t>Ing. Martin Podařil, </a:t>
            </a:r>
            <a:r>
              <a:rPr lang="cs-CZ" sz="2000" dirty="0" err="1" smtClean="0"/>
              <a:t>Ph.D</a:t>
            </a:r>
            <a:r>
              <a:rPr lang="cs-CZ" sz="2000" dirty="0" smtClean="0"/>
              <a:t>.</a:t>
            </a:r>
            <a:endParaRPr lang="cs-CZ" sz="2000" dirty="0" smtClean="0"/>
          </a:p>
          <a:p>
            <a:r>
              <a:rPr lang="cs-CZ" sz="2000" dirty="0" smtClean="0"/>
              <a:t>Ing. Marcel </a:t>
            </a:r>
            <a:r>
              <a:rPr lang="cs-CZ" sz="2000" dirty="0" err="1" smtClean="0"/>
              <a:t>Gause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Shrnutí výsledků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Požadavky na výslednou konstrukci: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dostatečná pevnost, pro jezdce s hmotností 110 kg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dostatek místa pro umístění elektromotoru a baterie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možnost složení do malých rozměrů</a:t>
            </a:r>
          </a:p>
          <a:p>
            <a:r>
              <a:rPr lang="cs-CZ" dirty="0" smtClean="0"/>
              <a:t>Efektivní umístění </a:t>
            </a:r>
            <a:r>
              <a:rPr lang="cs-CZ" dirty="0" err="1" smtClean="0"/>
              <a:t>elekrokoloběžky</a:t>
            </a:r>
            <a:r>
              <a:rPr lang="cs-CZ" dirty="0" smtClean="0"/>
              <a:t> a rezervy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Přínos práce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14422"/>
            <a:ext cx="8472518" cy="5429288"/>
          </a:xfrm>
        </p:spPr>
        <p:txBody>
          <a:bodyPr/>
          <a:lstStyle/>
          <a:p>
            <a:r>
              <a:rPr lang="cs-CZ" dirty="0" smtClean="0"/>
              <a:t>Pro mě: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Nové znalosti strojírenské technologie (ložiska, materiály, baterie..)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Zlepšení schopností v programu </a:t>
            </a:r>
            <a:r>
              <a:rPr lang="cs-CZ" dirty="0" err="1" smtClean="0"/>
              <a:t>AutoDesk</a:t>
            </a:r>
            <a:r>
              <a:rPr lang="cs-CZ" dirty="0" smtClean="0"/>
              <a:t> </a:t>
            </a:r>
            <a:r>
              <a:rPr lang="cs-CZ" dirty="0" err="1" smtClean="0"/>
              <a:t>Inventor</a:t>
            </a:r>
            <a:endParaRPr lang="cs-CZ" dirty="0" smtClean="0"/>
          </a:p>
          <a:p>
            <a:r>
              <a:rPr lang="cs-CZ" dirty="0" smtClean="0"/>
              <a:t>Pro praxi: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Výsledný návrh umístění je optimální a mohl by být použitelný pro automobilky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 algn="ctr">
              <a:buNone/>
            </a:pPr>
            <a:r>
              <a:rPr lang="cs-CZ" dirty="0" smtClean="0"/>
              <a:t>Přidávání výkonu tlačítkem</a:t>
            </a:r>
          </a:p>
          <a:p>
            <a:pPr algn="ctr">
              <a:buNone/>
            </a:pPr>
            <a:r>
              <a:rPr lang="cs-CZ" dirty="0" smtClean="0"/>
              <a:t>x</a:t>
            </a:r>
            <a:endParaRPr lang="cs-CZ" dirty="0" smtClean="0"/>
          </a:p>
          <a:p>
            <a:pPr algn="ctr">
              <a:buNone/>
            </a:pPr>
            <a:r>
              <a:rPr lang="cs-CZ" dirty="0" smtClean="0"/>
              <a:t>Brzda pomocí zadního blatníku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Řešení: </a:t>
            </a:r>
          </a:p>
          <a:p>
            <a:pPr>
              <a:buNone/>
            </a:pPr>
            <a:r>
              <a:rPr lang="cs-CZ" dirty="0" smtClean="0"/>
              <a:t>T</a:t>
            </a:r>
            <a:r>
              <a:rPr lang="cs-CZ" dirty="0" smtClean="0"/>
              <a:t>lačítko není typu vypnout/zapnout</a:t>
            </a:r>
          </a:p>
          <a:p>
            <a:pPr>
              <a:buNone/>
            </a:pPr>
            <a:r>
              <a:rPr lang="cs-CZ" dirty="0" smtClean="0"/>
              <a:t>Elektronika koloběžky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2786058"/>
            <a:ext cx="8229600" cy="1143000"/>
          </a:xfrm>
        </p:spPr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Motivace </a:t>
            </a:r>
            <a:r>
              <a:rPr lang="cs-CZ" b="1" dirty="0" smtClean="0"/>
              <a:t>a důvody k</a:t>
            </a:r>
            <a:br>
              <a:rPr lang="cs-CZ" b="1" dirty="0" smtClean="0"/>
            </a:br>
            <a:r>
              <a:rPr lang="cs-CZ" b="1" dirty="0" smtClean="0"/>
              <a:t>řešení daného problému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525963"/>
          </a:xfrm>
        </p:spPr>
        <p:txBody>
          <a:bodyPr>
            <a:normAutofit/>
          </a:bodyPr>
          <a:lstStyle/>
          <a:p>
            <a:r>
              <a:rPr lang="cs-CZ" dirty="0" smtClean="0"/>
              <a:t>Kladný vztah k </a:t>
            </a:r>
            <a:r>
              <a:rPr lang="cs-CZ" dirty="0" smtClean="0"/>
              <a:t>konstruování</a:t>
            </a:r>
          </a:p>
          <a:p>
            <a:r>
              <a:rPr lang="cs-CZ" dirty="0" smtClean="0"/>
              <a:t>Zlepšení schopností v programu Autodesk </a:t>
            </a:r>
            <a:r>
              <a:rPr lang="cs-CZ" dirty="0" err="1" smtClean="0"/>
              <a:t>Inventor</a:t>
            </a:r>
            <a:endParaRPr lang="cs-CZ" dirty="0" smtClean="0"/>
          </a:p>
          <a:p>
            <a:r>
              <a:rPr lang="cs-CZ" dirty="0" smtClean="0"/>
              <a:t>Sympatie k tématu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Cíl práce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Cílem bakalářské práce je návrh a konstrukce koloběžky s elektrickým pohonem a její umístění v zavazadlovém prostoru automobilu tak, aby zabírala co nejméně místa. Práce obsahuje pevnostní analýzu a kompletní výkresovou dokumentaci.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Výzkumný </a:t>
            </a:r>
            <a:r>
              <a:rPr lang="cs-CZ" b="1" dirty="0" smtClean="0"/>
              <a:t>problém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525963"/>
          </a:xfrm>
        </p:spPr>
        <p:txBody>
          <a:bodyPr/>
          <a:lstStyle/>
          <a:p>
            <a:r>
              <a:rPr lang="cs-CZ" dirty="0" smtClean="0"/>
              <a:t>Požadavky na výslednou konstrukci: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dostatečná pevnost, pro jezdce s hmotností 110 kg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dostatek místa pro umístění elektromotoru a </a:t>
            </a:r>
            <a:r>
              <a:rPr lang="cs-CZ" dirty="0" smtClean="0"/>
              <a:t>baterie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možnost složení do malých rozměrů</a:t>
            </a:r>
          </a:p>
          <a:p>
            <a:r>
              <a:rPr lang="cs-CZ" dirty="0" smtClean="0"/>
              <a:t>Efektivní umístění </a:t>
            </a:r>
            <a:r>
              <a:rPr lang="cs-CZ" dirty="0" err="1" smtClean="0"/>
              <a:t>elekrokoloběžky</a:t>
            </a:r>
            <a:r>
              <a:rPr lang="cs-CZ" dirty="0" smtClean="0"/>
              <a:t> a rezervy</a:t>
            </a:r>
            <a:endParaRPr lang="cs-CZ" dirty="0" smtClean="0"/>
          </a:p>
          <a:p>
            <a:pPr lvl="1">
              <a:buFont typeface="Courier New" pitchFamily="49" charset="0"/>
              <a:buChar char="o"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Metodika </a:t>
            </a:r>
            <a:r>
              <a:rPr lang="cs-CZ" b="1" dirty="0" smtClean="0"/>
              <a:t>práce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2910" y="1600200"/>
            <a:ext cx="8286808" cy="4525963"/>
          </a:xfrm>
        </p:spPr>
        <p:txBody>
          <a:bodyPr/>
          <a:lstStyle/>
          <a:p>
            <a:r>
              <a:rPr lang="cs-CZ" dirty="0" smtClean="0"/>
              <a:t>Rešerše dostupných materiálů, funkčních prvků </a:t>
            </a:r>
          </a:p>
          <a:p>
            <a:r>
              <a:rPr lang="cs-CZ" dirty="0" smtClean="0"/>
              <a:t>Analýza trhu</a:t>
            </a:r>
          </a:p>
          <a:p>
            <a:r>
              <a:rPr lang="cs-CZ" dirty="0" smtClean="0"/>
              <a:t>Tvorba modelu v programu Autodesk </a:t>
            </a:r>
            <a:r>
              <a:rPr lang="cs-CZ" dirty="0" err="1" smtClean="0"/>
              <a:t>Inventor</a:t>
            </a:r>
            <a:r>
              <a:rPr lang="cs-CZ" dirty="0" smtClean="0"/>
              <a:t> 2018</a:t>
            </a:r>
          </a:p>
          <a:p>
            <a:r>
              <a:rPr lang="cs-CZ" dirty="0" smtClean="0"/>
              <a:t>Pevnostní analýza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Dosažené výsledky</a:t>
            </a:r>
            <a:endParaRPr lang="cs-CZ" b="1" dirty="0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714348" y="1081808"/>
            <a:ext cx="4040043" cy="5847654"/>
            <a:chOff x="3233" y="8079"/>
            <a:chExt cx="4933" cy="7286"/>
          </a:xfrm>
        </p:grpSpPr>
        <p:pic>
          <p:nvPicPr>
            <p:cNvPr id="1029" name="Picture 5" descr="FIN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33" y="8079"/>
              <a:ext cx="4933" cy="6627"/>
            </a:xfrm>
            <a:prstGeom prst="rect">
              <a:avLst/>
            </a:prstGeom>
            <a:noFill/>
          </p:spPr>
        </p:pic>
        <p:sp>
          <p:nvSpPr>
            <p:cNvPr id="1030" name="Text Box 6"/>
            <p:cNvSpPr txBox="1">
              <a:spLocks noChangeArrowheads="1"/>
            </p:cNvSpPr>
            <p:nvPr/>
          </p:nvSpPr>
          <p:spPr bwMode="auto">
            <a:xfrm>
              <a:off x="3464" y="14875"/>
              <a:ext cx="4702" cy="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Zdroj: Vlastní zpracování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9" name="Tabulka 8"/>
          <p:cNvGraphicFramePr>
            <a:graphicFrameLocks noGrp="1"/>
          </p:cNvGraphicFramePr>
          <p:nvPr/>
        </p:nvGraphicFramePr>
        <p:xfrm>
          <a:off x="5214942" y="1643051"/>
          <a:ext cx="3643338" cy="2786081"/>
        </p:xfrm>
        <a:graphic>
          <a:graphicData uri="http://schemas.openxmlformats.org/drawingml/2006/table">
            <a:tbl>
              <a:tblPr/>
              <a:tblGrid>
                <a:gridCol w="1781187"/>
                <a:gridCol w="1862151"/>
              </a:tblGrid>
              <a:tr h="566223"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</a:pPr>
                      <a:r>
                        <a:rPr lang="cs-CZ" sz="2000" dirty="0">
                          <a:latin typeface="+mn-lt"/>
                          <a:ea typeface="Calibri"/>
                          <a:cs typeface="Times New Roman"/>
                        </a:rPr>
                        <a:t>délka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</a:pPr>
                      <a:r>
                        <a:rPr lang="cs-CZ" sz="2000" dirty="0">
                          <a:latin typeface="+mn-lt"/>
                          <a:ea typeface="Calibri"/>
                          <a:cs typeface="Times New Roman"/>
                        </a:rPr>
                        <a:t>1103 mm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223"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</a:pPr>
                      <a:r>
                        <a:rPr lang="cs-CZ" sz="2000" dirty="0">
                          <a:latin typeface="+mn-lt"/>
                          <a:ea typeface="Calibri"/>
                          <a:cs typeface="Times New Roman"/>
                        </a:rPr>
                        <a:t>šířka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</a:pPr>
                      <a:r>
                        <a:rPr lang="cs-CZ" sz="2000" dirty="0">
                          <a:latin typeface="+mn-lt"/>
                          <a:ea typeface="Calibri"/>
                          <a:cs typeface="Times New Roman"/>
                        </a:rPr>
                        <a:t>330 mm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223"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</a:pPr>
                      <a:r>
                        <a:rPr lang="cs-CZ" sz="2000">
                          <a:latin typeface="+mn-lt"/>
                          <a:ea typeface="Calibri"/>
                          <a:cs typeface="Times New Roman"/>
                        </a:rPr>
                        <a:t>výška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</a:pPr>
                      <a:r>
                        <a:rPr lang="cs-CZ" sz="2000">
                          <a:latin typeface="+mn-lt"/>
                          <a:ea typeface="Calibri"/>
                          <a:cs typeface="Times New Roman"/>
                        </a:rPr>
                        <a:t>1116 mm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7412">
                <a:tc>
                  <a:txBody>
                    <a:bodyPr/>
                    <a:lstStyle/>
                    <a:p>
                      <a:pPr indent="540385" algn="l">
                        <a:lnSpc>
                          <a:spcPct val="150000"/>
                        </a:lnSpc>
                      </a:pPr>
                      <a:r>
                        <a:rPr lang="cs-CZ" sz="2000" dirty="0" smtClean="0">
                          <a:latin typeface="+mn-lt"/>
                          <a:ea typeface="Calibri"/>
                          <a:cs typeface="Times New Roman"/>
                        </a:rPr>
                        <a:t>hmotnost</a:t>
                      </a:r>
                      <a:endParaRPr lang="cs-CZ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</a:pPr>
                      <a:r>
                        <a:rPr lang="cs-CZ" sz="2000" dirty="0">
                          <a:latin typeface="+mn-lt"/>
                          <a:ea typeface="Calibri"/>
                          <a:cs typeface="Times New Roman"/>
                        </a:rPr>
                        <a:t>10 kg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cs-CZ" b="1" dirty="0" smtClean="0"/>
              <a:t>Dosažené výsledky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4525963"/>
          </a:xfrm>
        </p:spPr>
        <p:txBody>
          <a:bodyPr/>
          <a:lstStyle/>
          <a:p>
            <a:r>
              <a:rPr lang="cs-CZ" dirty="0" smtClean="0"/>
              <a:t>Prostor ⌀ 137 mm x 18 mm pro elektromotor (250-500w)</a:t>
            </a:r>
          </a:p>
          <a:p>
            <a:r>
              <a:rPr lang="cs-CZ" dirty="0" smtClean="0"/>
              <a:t>Složení do rozměrů 1103 x 110 x 446 mm</a:t>
            </a:r>
          </a:p>
          <a:p>
            <a:endParaRPr lang="cs-CZ" dirty="0"/>
          </a:p>
        </p:txBody>
      </p:sp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1714480" y="2500306"/>
            <a:ext cx="4965214" cy="4315148"/>
            <a:chOff x="3460" y="2649"/>
            <a:chExt cx="5818" cy="5057"/>
          </a:xfrm>
        </p:grpSpPr>
        <p:pic>
          <p:nvPicPr>
            <p:cNvPr id="2052" name="Picture 4" descr="slozeno_fin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60" y="2649"/>
              <a:ext cx="5468" cy="5057"/>
            </a:xfrm>
            <a:prstGeom prst="rect">
              <a:avLst/>
            </a:prstGeom>
            <a:noFill/>
          </p:spPr>
        </p:pic>
        <p:sp>
          <p:nvSpPr>
            <p:cNvPr id="2053" name="Text Box 5"/>
            <p:cNvSpPr txBox="1">
              <a:spLocks noChangeArrowheads="1"/>
            </p:cNvSpPr>
            <p:nvPr/>
          </p:nvSpPr>
          <p:spPr bwMode="auto">
            <a:xfrm>
              <a:off x="5050" y="7170"/>
              <a:ext cx="4228" cy="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Zdroj: Vlastní zpracování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Dosažené výsledky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/>
          <a:lstStyle/>
          <a:p>
            <a:r>
              <a:rPr lang="cs-CZ" dirty="0" smtClean="0"/>
              <a:t>Dle analýzy v </a:t>
            </a:r>
            <a:r>
              <a:rPr lang="cs-CZ" dirty="0" err="1" smtClean="0"/>
              <a:t>AutoDesk</a:t>
            </a:r>
            <a:r>
              <a:rPr lang="cs-CZ" dirty="0" smtClean="0"/>
              <a:t> </a:t>
            </a:r>
            <a:r>
              <a:rPr lang="cs-CZ" dirty="0" err="1" smtClean="0"/>
              <a:t>Inventor</a:t>
            </a:r>
            <a:r>
              <a:rPr lang="cs-CZ" dirty="0" smtClean="0"/>
              <a:t> dostatečná pevnost pro 110 kg jezdce</a:t>
            </a:r>
          </a:p>
          <a:p>
            <a:r>
              <a:rPr lang="cs-CZ" dirty="0" smtClean="0"/>
              <a:t>Prostor 1,5 litru pro baterie (cca 800Wh)</a:t>
            </a:r>
          </a:p>
        </p:txBody>
      </p:sp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1714480" y="3000372"/>
            <a:ext cx="6070559" cy="4071966"/>
            <a:chOff x="2415" y="9768"/>
            <a:chExt cx="8606" cy="5772"/>
          </a:xfrm>
        </p:grpSpPr>
        <p:pic>
          <p:nvPicPr>
            <p:cNvPr id="3076" name="Picture 4" descr="bateriee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15" y="9768"/>
              <a:ext cx="8606" cy="4517"/>
            </a:xfrm>
            <a:prstGeom prst="rect">
              <a:avLst/>
            </a:prstGeom>
            <a:noFill/>
          </p:spPr>
        </p:pic>
        <p:sp>
          <p:nvSpPr>
            <p:cNvPr id="3077" name="Text Box 5"/>
            <p:cNvSpPr txBox="1">
              <a:spLocks noChangeArrowheads="1"/>
            </p:cNvSpPr>
            <p:nvPr/>
          </p:nvSpPr>
          <p:spPr bwMode="auto">
            <a:xfrm>
              <a:off x="3165" y="14745"/>
              <a:ext cx="3993" cy="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Zdroj: Vlastní zpracování</a:t>
              </a:r>
              <a:endPara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alpha val="99000"/>
              </a:schemeClr>
            </a:gs>
            <a:gs pos="8000">
              <a:schemeClr val="tx2">
                <a:alpha val="45000"/>
              </a:schemeClr>
            </a:gs>
            <a:gs pos="70000">
              <a:schemeClr val="bg1"/>
            </a:gs>
            <a:gs pos="100000">
              <a:schemeClr val="bg1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cs-CZ" b="1" dirty="0" smtClean="0"/>
              <a:t>Dosažené výsledky</a:t>
            </a:r>
            <a:endParaRPr lang="cs-CZ" b="1" dirty="0"/>
          </a:p>
        </p:txBody>
      </p:sp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3643306" y="2857496"/>
            <a:ext cx="5357818" cy="4251014"/>
            <a:chOff x="2330" y="9838"/>
            <a:chExt cx="7831" cy="6212"/>
          </a:xfrm>
        </p:grpSpPr>
        <p:pic>
          <p:nvPicPr>
            <p:cNvPr id="21508" name="Picture 4" descr="fin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30" y="9838"/>
              <a:ext cx="7831" cy="5477"/>
            </a:xfrm>
            <a:prstGeom prst="rect">
              <a:avLst/>
            </a:prstGeom>
            <a:noFill/>
          </p:spPr>
        </p:pic>
        <p:sp>
          <p:nvSpPr>
            <p:cNvPr id="21510" name="Text Box 6"/>
            <p:cNvSpPr txBox="1">
              <a:spLocks noChangeArrowheads="1"/>
            </p:cNvSpPr>
            <p:nvPr/>
          </p:nvSpPr>
          <p:spPr bwMode="auto">
            <a:xfrm>
              <a:off x="4680" y="15135"/>
              <a:ext cx="5070" cy="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Zdroj: Vlastní zpracování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1511" name="Picture 7" descr="hu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857232"/>
            <a:ext cx="5613400" cy="3717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269</Words>
  <PresentationFormat>Předvádění na obrazovce (4:3)</PresentationFormat>
  <Paragraphs>66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sady Office</vt:lpstr>
      <vt:lpstr>Vysoká škola technická a ekonomická v Českých Budějovicích Ústav technicko - technologický</vt:lpstr>
      <vt:lpstr>Motivace a důvody k řešení daného problému</vt:lpstr>
      <vt:lpstr>Cíl práce</vt:lpstr>
      <vt:lpstr>Výzkumný problém</vt:lpstr>
      <vt:lpstr>Metodika práce</vt:lpstr>
      <vt:lpstr>Dosažené výsledky</vt:lpstr>
      <vt:lpstr>Dosažené výsledky</vt:lpstr>
      <vt:lpstr>Dosažené výsledky</vt:lpstr>
      <vt:lpstr>Dosažené výsledky</vt:lpstr>
      <vt:lpstr>Shrnutí výsledků</vt:lpstr>
      <vt:lpstr>Přínos práce</vt:lpstr>
      <vt:lpstr>Snímek 12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Vysoká škola technická a ekonomická v Českých Budějovicích Ústav technicko - technologický</dc:title>
  <dc:creator>Spimhero</dc:creator>
  <cp:lastModifiedBy>Uživatel systému Windows</cp:lastModifiedBy>
  <cp:revision>32</cp:revision>
  <dcterms:created xsi:type="dcterms:W3CDTF">2018-01-22T16:47:29Z</dcterms:created>
  <dcterms:modified xsi:type="dcterms:W3CDTF">2018-01-22T20:04:04Z</dcterms:modified>
</cp:coreProperties>
</file>