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5"/>
  </p:notesMasterIdLst>
  <p:sldIdLst>
    <p:sldId id="256" r:id="rId2"/>
    <p:sldId id="262" r:id="rId3"/>
    <p:sldId id="258" r:id="rId4"/>
    <p:sldId id="259" r:id="rId5"/>
    <p:sldId id="268" r:id="rId6"/>
    <p:sldId id="260" r:id="rId7"/>
    <p:sldId id="263" r:id="rId8"/>
    <p:sldId id="264" r:id="rId9"/>
    <p:sldId id="267" r:id="rId10"/>
    <p:sldId id="265" r:id="rId11"/>
    <p:sldId id="266" r:id="rId12"/>
    <p:sldId id="269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udy\Desktop\E\BP%20m&#283;&#345;en&#237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Tom\Desktop\BP%20m&#283;&#345;en&#23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/>
            </a:pPr>
            <a:r>
              <a:rPr lang="cs-CZ"/>
              <a:t>Křivky průtoků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1591425169827763"/>
          <c:y val="0.16133020244127477"/>
          <c:w val="0.53995827152427078"/>
          <c:h val="0.66131631509542421"/>
        </c:manualLayout>
      </c:layout>
      <c:scatterChart>
        <c:scatterStyle val="lineMarker"/>
        <c:ser>
          <c:idx val="0"/>
          <c:order val="0"/>
          <c:tx>
            <c:v>dp1 protiproud</c:v>
          </c:tx>
          <c:spPr>
            <a:ln w="28575">
              <a:noFill/>
            </a:ln>
          </c:spPr>
          <c:trendline>
            <c:trendlineType val="power"/>
            <c:dispEq val="1"/>
            <c:trendlineLbl>
              <c:layout>
                <c:manualLayout>
                  <c:x val="0.17890976774093911"/>
                  <c:y val="0.10349011608529292"/>
                </c:manualLayout>
              </c:layout>
              <c:numFmt formatCode="General" sourceLinked="0"/>
            </c:trendlineLbl>
          </c:trendline>
          <c:xVal>
            <c:numRef>
              <c:f>'C:\Users\Loudy\Desktop\E\[Měření 15.2..xlsx]List1'!$F$3:$F$7</c:f>
              <c:numCache>
                <c:formatCode>General</c:formatCode>
                <c:ptCount val="5"/>
                <c:pt idx="0">
                  <c:v>3.6320000000000005E-2</c:v>
                </c:pt>
                <c:pt idx="1">
                  <c:v>4.3520000000000003E-2</c:v>
                </c:pt>
                <c:pt idx="2">
                  <c:v>5.3400000000000024E-2</c:v>
                </c:pt>
                <c:pt idx="3">
                  <c:v>6.3900000000000012E-2</c:v>
                </c:pt>
                <c:pt idx="4">
                  <c:v>8.3740000000000384E-2</c:v>
                </c:pt>
              </c:numCache>
            </c:numRef>
          </c:xVal>
          <c:yVal>
            <c:numRef>
              <c:f>'C:\Users\Loudy\Desktop\E\[Měření 15.2..xlsx]List1'!$E$3:$E$7</c:f>
              <c:numCache>
                <c:formatCode>General</c:formatCode>
                <c:ptCount val="5"/>
                <c:pt idx="0">
                  <c:v>0.24500000000000041</c:v>
                </c:pt>
                <c:pt idx="1">
                  <c:v>0.48000000000000032</c:v>
                </c:pt>
                <c:pt idx="2">
                  <c:v>0.9</c:v>
                </c:pt>
                <c:pt idx="3">
                  <c:v>1.3900000000000001</c:v>
                </c:pt>
                <c:pt idx="4">
                  <c:v>2.62</c:v>
                </c:pt>
              </c:numCache>
            </c:numRef>
          </c:yVal>
        </c:ser>
        <c:ser>
          <c:idx val="1"/>
          <c:order val="1"/>
          <c:tx>
            <c:v>dp2 studená</c:v>
          </c:tx>
          <c:spPr>
            <a:ln w="28575">
              <a:noFill/>
            </a:ln>
          </c:spPr>
          <c:trendline>
            <c:trendlineType val="power"/>
            <c:dispEq val="1"/>
            <c:trendlineLbl>
              <c:layout>
                <c:manualLayout>
                  <c:x val="8.9686953808232286E-2"/>
                  <c:y val="-5.5428272827566988E-2"/>
                </c:manualLayout>
              </c:layout>
              <c:numFmt formatCode="General" sourceLinked="0"/>
            </c:trendlineLbl>
          </c:trendline>
          <c:xVal>
            <c:numRef>
              <c:f>'C:\Users\Loudy\Desktop\E\[Měření 15.2..xlsx]List1'!$L$3:$L$6</c:f>
              <c:numCache>
                <c:formatCode>General</c:formatCode>
                <c:ptCount val="4"/>
                <c:pt idx="0">
                  <c:v>4.9990000000000305E-2</c:v>
                </c:pt>
                <c:pt idx="1">
                  <c:v>7.7549999999999994E-2</c:v>
                </c:pt>
                <c:pt idx="2">
                  <c:v>0.10877000000000039</c:v>
                </c:pt>
                <c:pt idx="3">
                  <c:v>0.14882000000000001</c:v>
                </c:pt>
              </c:numCache>
            </c:numRef>
          </c:xVal>
          <c:yVal>
            <c:numRef>
              <c:f>'C:\Users\Loudy\Desktop\E\[Měření 15.2..xlsx]List1'!$K$3:$K$6</c:f>
              <c:numCache>
                <c:formatCode>General</c:formatCode>
                <c:ptCount val="4"/>
                <c:pt idx="0">
                  <c:v>7.0000000000000034E-2</c:v>
                </c:pt>
                <c:pt idx="1">
                  <c:v>0.21600000000000041</c:v>
                </c:pt>
                <c:pt idx="2">
                  <c:v>0.45</c:v>
                </c:pt>
                <c:pt idx="3">
                  <c:v>0.86500000000000254</c:v>
                </c:pt>
              </c:numCache>
            </c:numRef>
          </c:yVal>
        </c:ser>
        <c:ser>
          <c:idx val="2"/>
          <c:order val="2"/>
          <c:tx>
            <c:v>dp3 souproud</c:v>
          </c:tx>
          <c:spPr>
            <a:ln w="28575">
              <a:noFill/>
            </a:ln>
          </c:spPr>
          <c:trendline>
            <c:trendlineType val="power"/>
            <c:dispEq val="1"/>
            <c:trendlineLbl>
              <c:layout>
                <c:manualLayout>
                  <c:x val="-6.7337712586307214E-3"/>
                  <c:y val="6.8359975506597462E-2"/>
                </c:manualLayout>
              </c:layout>
              <c:numFmt formatCode="General" sourceLinked="0"/>
            </c:trendlineLbl>
          </c:trendline>
          <c:xVal>
            <c:numRef>
              <c:f>'C:\Users\Loudy\Desktop\E\[Měření 15.2..xlsx]List1'!$R$3:$R$8</c:f>
              <c:numCache>
                <c:formatCode>General</c:formatCode>
                <c:ptCount val="6"/>
                <c:pt idx="0">
                  <c:v>2.308000000000001E-2</c:v>
                </c:pt>
                <c:pt idx="1">
                  <c:v>3.814E-2</c:v>
                </c:pt>
                <c:pt idx="2">
                  <c:v>4.4770000000000178E-2</c:v>
                </c:pt>
                <c:pt idx="3">
                  <c:v>5.4590000000000347E-2</c:v>
                </c:pt>
                <c:pt idx="4">
                  <c:v>6.727000000000001E-2</c:v>
                </c:pt>
                <c:pt idx="5">
                  <c:v>8.3990000000000453E-2</c:v>
                </c:pt>
              </c:numCache>
            </c:numRef>
          </c:xVal>
          <c:yVal>
            <c:numRef>
              <c:f>'C:\Users\Loudy\Desktop\E\[Měření 15.2..xlsx]List1'!$Q$3:$Q$8</c:f>
              <c:numCache>
                <c:formatCode>General</c:formatCode>
                <c:ptCount val="6"/>
                <c:pt idx="0">
                  <c:v>4.0000000000000112E-2</c:v>
                </c:pt>
                <c:pt idx="1">
                  <c:v>0.43000000000000038</c:v>
                </c:pt>
                <c:pt idx="2">
                  <c:v>0.6400000000000029</c:v>
                </c:pt>
                <c:pt idx="3">
                  <c:v>1.07</c:v>
                </c:pt>
                <c:pt idx="4">
                  <c:v>1.7200000000000026</c:v>
                </c:pt>
                <c:pt idx="5">
                  <c:v>2.8200000000000003</c:v>
                </c:pt>
              </c:numCache>
            </c:numRef>
          </c:yVal>
        </c:ser>
        <c:axId val="103440384"/>
        <c:axId val="103442304"/>
      </c:scatterChart>
      <c:valAx>
        <c:axId val="1034403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Q [kg.s</a:t>
                </a:r>
                <a:r>
                  <a:rPr lang="cs-CZ" baseline="30000"/>
                  <a:t>-1</a:t>
                </a:r>
                <a:r>
                  <a:rPr lang="cs-CZ"/>
                  <a:t>]</a:t>
                </a:r>
              </a:p>
            </c:rich>
          </c:tx>
          <c:layout/>
        </c:title>
        <c:numFmt formatCode="General" sourceLinked="1"/>
        <c:tickLblPos val="nextTo"/>
        <c:crossAx val="103442304"/>
        <c:crosses val="autoZero"/>
        <c:crossBetween val="midCat"/>
      </c:valAx>
      <c:valAx>
        <c:axId val="10344230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/>
                  <a:t>dp [kPa]</a:t>
                </a:r>
              </a:p>
            </c:rich>
          </c:tx>
          <c:layout/>
        </c:title>
        <c:numFmt formatCode="General" sourceLinked="1"/>
        <c:tickLblPos val="nextTo"/>
        <c:crossAx val="10344038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6595328706483503"/>
          <c:y val="0.35138487028011411"/>
          <c:w val="0.3200293004391388"/>
          <c:h val="0.30114677180571692"/>
        </c:manualLayout>
      </c:layout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/>
            </a:pPr>
            <a:r>
              <a:rPr lang="en-US"/>
              <a:t>Mapa bodů měření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4706587964765208"/>
          <c:y val="0.12330412550143625"/>
          <c:w val="0.81024973066929873"/>
          <c:h val="0.7193744628075337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circle"/>
            <c:size val="1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dLbls>
            <c:dLbl>
              <c:idx val="0"/>
              <c:layout>
                <c:manualLayout>
                  <c:x val="-2.0125790947545627E-3"/>
                  <c:y val="2.9304029304029311E-2"/>
                </c:manualLayout>
              </c:layout>
              <c:tx>
                <c:rich>
                  <a:bodyPr/>
                  <a:lstStyle/>
                  <a:p>
                    <a:pPr>
                      <a:defRPr sz="1100" baseline="0"/>
                    </a:pPr>
                    <a:r>
                      <a:rPr lang="en-US" sz="1100" baseline="0"/>
                      <a:t>1</a:t>
                    </a:r>
                  </a:p>
                </c:rich>
              </c:tx>
              <c:spPr/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6896857168192862E-17"/>
                  <c:y val="3.2234432234432245E-2"/>
                </c:manualLayout>
              </c:layout>
              <c:tx>
                <c:rich>
                  <a:bodyPr/>
                  <a:lstStyle/>
                  <a:p>
                    <a:r>
                      <a:rPr lang="en-US" sz="1100"/>
                      <a:t>6</a:t>
                    </a:r>
                  </a:p>
                </c:rich>
              </c:tx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6896857168192862E-17"/>
                  <c:y val="3.516460442444694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11</a:t>
                    </a:r>
                  </a:p>
                </c:rich>
              </c:tx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0125790947546377E-3"/>
                  <c:y val="3.516483516483511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16</a:t>
                    </a:r>
                  </a:p>
                </c:rich>
              </c:tx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'Protiproud 15.3.'!$AB$53:$AB$57</c:f>
              <c:numCache>
                <c:formatCode>General</c:formatCode>
                <c:ptCount val="5"/>
                <c:pt idx="0">
                  <c:v>2.0000000000000011E-2</c:v>
                </c:pt>
                <c:pt idx="1">
                  <c:v>2.0000000000000011E-2</c:v>
                </c:pt>
                <c:pt idx="2">
                  <c:v>2.0000000000000011E-2</c:v>
                </c:pt>
                <c:pt idx="3">
                  <c:v>2.0000000000000011E-2</c:v>
                </c:pt>
                <c:pt idx="4">
                  <c:v>2.0000000000000011E-2</c:v>
                </c:pt>
              </c:numCache>
            </c:numRef>
          </c:xVal>
          <c:yVal>
            <c:numRef>
              <c:f>'Protiproud 15.3.'!$AC$53:$AC$57</c:f>
              <c:numCache>
                <c:formatCode>General</c:formatCode>
                <c:ptCount val="5"/>
                <c:pt idx="0">
                  <c:v>4.0000000000000022E-2</c:v>
                </c:pt>
                <c:pt idx="1">
                  <c:v>8.0000000000000043E-2</c:v>
                </c:pt>
                <c:pt idx="2">
                  <c:v>0.12000000000000002</c:v>
                </c:pt>
                <c:pt idx="3">
                  <c:v>0.16000000000000003</c:v>
                </c:pt>
                <c:pt idx="4">
                  <c:v>0.2</c:v>
                </c:pt>
              </c:numCache>
            </c:numRef>
          </c:yVal>
        </c:ser>
        <c:ser>
          <c:idx val="1"/>
          <c:order val="1"/>
          <c:spPr>
            <a:ln>
              <a:noFill/>
            </a:ln>
          </c:spPr>
          <c:marker>
            <c:symbol val="circle"/>
            <c:size val="10"/>
            <c:spPr>
              <a:solidFill>
                <a:srgbClr val="00B0F0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2.0125790947545987E-3"/>
                  <c:y val="3.2234432234432245E-2"/>
                </c:manualLayout>
              </c:layout>
              <c:tx>
                <c:rich>
                  <a:bodyPr/>
                  <a:lstStyle/>
                  <a:p>
                    <a:r>
                      <a:rPr lang="en-US" sz="1100" baseline="0"/>
                      <a:t>2</a:t>
                    </a:r>
                  </a:p>
                </c:rich>
              </c:tx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0125790947545987E-3"/>
                  <c:y val="3.5164835164835179E-2"/>
                </c:manualLayout>
              </c:layout>
              <c:tx>
                <c:rich>
                  <a:bodyPr/>
                  <a:lstStyle/>
                  <a:p>
                    <a:r>
                      <a:rPr lang="en-US" sz="1100"/>
                      <a:t>7</a:t>
                    </a:r>
                  </a:p>
                </c:rich>
              </c:tx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3.51648351648351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</a:t>
                    </a:r>
                  </a:p>
                </c:rich>
              </c:tx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3.223443223443228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17</a:t>
                    </a:r>
                  </a:p>
                </c:rich>
              </c:tx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'Protiproud 15.3.'!$AE$53:$AE$57</c:f>
              <c:numCache>
                <c:formatCode>General</c:formatCode>
                <c:ptCount val="5"/>
                <c:pt idx="0">
                  <c:v>4.0000000000000022E-2</c:v>
                </c:pt>
                <c:pt idx="1">
                  <c:v>4.0000000000000022E-2</c:v>
                </c:pt>
                <c:pt idx="2">
                  <c:v>4.0000000000000022E-2</c:v>
                </c:pt>
                <c:pt idx="3">
                  <c:v>4.0000000000000022E-2</c:v>
                </c:pt>
                <c:pt idx="4">
                  <c:v>4.0000000000000022E-2</c:v>
                </c:pt>
              </c:numCache>
            </c:numRef>
          </c:xVal>
          <c:yVal>
            <c:numRef>
              <c:f>'Protiproud 15.3.'!$AF$53:$AF$57</c:f>
              <c:numCache>
                <c:formatCode>General</c:formatCode>
                <c:ptCount val="5"/>
                <c:pt idx="0">
                  <c:v>4.0000000000000022E-2</c:v>
                </c:pt>
                <c:pt idx="1">
                  <c:v>8.0000000000000043E-2</c:v>
                </c:pt>
                <c:pt idx="2">
                  <c:v>0.12000000000000002</c:v>
                </c:pt>
                <c:pt idx="3">
                  <c:v>0.16000000000000003</c:v>
                </c:pt>
                <c:pt idx="4">
                  <c:v>0.2</c:v>
                </c:pt>
              </c:numCache>
            </c:numRef>
          </c:yVal>
        </c:ser>
        <c:ser>
          <c:idx val="2"/>
          <c:order val="2"/>
          <c:spPr>
            <a:ln w="28575">
              <a:noFill/>
            </a:ln>
          </c:spPr>
          <c:marker>
            <c:symbol val="circle"/>
            <c:size val="10"/>
            <c:spPr>
              <a:solidFill>
                <a:srgbClr val="00B0F0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2.0125790947545987E-3"/>
                  <c:y val="2.9304029304029311E-2"/>
                </c:manualLayout>
              </c:layout>
              <c:tx>
                <c:rich>
                  <a:bodyPr/>
                  <a:lstStyle/>
                  <a:p>
                    <a:r>
                      <a:rPr lang="en-US" sz="1100"/>
                      <a:t>3</a:t>
                    </a:r>
                  </a:p>
                </c:rich>
              </c:tx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0125790947545987E-3"/>
                  <c:y val="3.8095238095238099E-2"/>
                </c:manualLayout>
              </c:layout>
              <c:tx>
                <c:rich>
                  <a:bodyPr/>
                  <a:lstStyle/>
                  <a:p>
                    <a:r>
                      <a:rPr lang="en-US" sz="1100"/>
                      <a:t>8</a:t>
                    </a:r>
                  </a:p>
                </c:rich>
              </c:tx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9876887968998803E-3"/>
                  <c:y val="2.930379856364111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13</a:t>
                    </a:r>
                  </a:p>
                </c:rich>
              </c:tx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3.516483516483523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18</a:t>
                    </a:r>
                  </a:p>
                </c:rich>
              </c:tx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'Protiproud 15.3.'!$AH$53:$AH$57</c:f>
              <c:numCache>
                <c:formatCode>General</c:formatCode>
                <c:ptCount val="5"/>
                <c:pt idx="0">
                  <c:v>6.0000000000000032E-2</c:v>
                </c:pt>
                <c:pt idx="1">
                  <c:v>6.0000000000000032E-2</c:v>
                </c:pt>
                <c:pt idx="2">
                  <c:v>6.0000000000000032E-2</c:v>
                </c:pt>
                <c:pt idx="3">
                  <c:v>6.0000000000000032E-2</c:v>
                </c:pt>
                <c:pt idx="4">
                  <c:v>6.0000000000000032E-2</c:v>
                </c:pt>
              </c:numCache>
            </c:numRef>
          </c:xVal>
          <c:yVal>
            <c:numRef>
              <c:f>'Protiproud 15.3.'!$AI$53:$AI$57</c:f>
              <c:numCache>
                <c:formatCode>General</c:formatCode>
                <c:ptCount val="5"/>
                <c:pt idx="0">
                  <c:v>4.0000000000000022E-2</c:v>
                </c:pt>
                <c:pt idx="1">
                  <c:v>8.0000000000000043E-2</c:v>
                </c:pt>
                <c:pt idx="2">
                  <c:v>0.12000000000000002</c:v>
                </c:pt>
                <c:pt idx="3">
                  <c:v>0.16000000000000003</c:v>
                </c:pt>
                <c:pt idx="4">
                  <c:v>0.2</c:v>
                </c:pt>
              </c:numCache>
            </c:numRef>
          </c:yVal>
        </c:ser>
        <c:ser>
          <c:idx val="3"/>
          <c:order val="3"/>
          <c:spPr>
            <a:ln w="28575">
              <a:noFill/>
            </a:ln>
          </c:spPr>
          <c:marker>
            <c:symbol val="circle"/>
            <c:size val="10"/>
            <c:spPr>
              <a:solidFill>
                <a:srgbClr val="00B0F0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4.0001546593903085E-3"/>
                  <c:y val="3.2234432234432245E-2"/>
                </c:manualLayout>
              </c:layout>
              <c:tx>
                <c:rich>
                  <a:bodyPr/>
                  <a:lstStyle/>
                  <a:p>
                    <a:r>
                      <a:rPr lang="en-US" sz="1100"/>
                      <a:t>4</a:t>
                    </a:r>
                  </a:p>
                </c:rich>
              </c:tx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0125790947545987E-3"/>
                  <c:y val="3.8095238095238099E-2"/>
                </c:manualLayout>
              </c:layout>
              <c:tx>
                <c:rich>
                  <a:bodyPr/>
                  <a:lstStyle/>
                  <a:p>
                    <a:r>
                      <a:rPr lang="en-US" sz="1100"/>
                      <a:t>9</a:t>
                    </a:r>
                  </a:p>
                </c:rich>
              </c:tx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001546593903085E-3"/>
                  <c:y val="3.223443223443224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14</a:t>
                    </a:r>
                  </a:p>
                </c:rich>
              </c:tx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0125790947545987E-3"/>
                  <c:y val="2.930402930402935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19</a:t>
                    </a:r>
                  </a:p>
                </c:rich>
              </c:tx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'Protiproud 15.3.'!$AK$53:$AK$57</c:f>
              <c:numCache>
                <c:formatCode>General</c:formatCode>
                <c:ptCount val="5"/>
                <c:pt idx="0">
                  <c:v>8.0000000000000043E-2</c:v>
                </c:pt>
                <c:pt idx="1">
                  <c:v>8.0000000000000043E-2</c:v>
                </c:pt>
                <c:pt idx="2">
                  <c:v>8.0000000000000043E-2</c:v>
                </c:pt>
                <c:pt idx="3">
                  <c:v>8.0000000000000043E-2</c:v>
                </c:pt>
                <c:pt idx="4">
                  <c:v>8.0000000000000043E-2</c:v>
                </c:pt>
              </c:numCache>
            </c:numRef>
          </c:xVal>
          <c:yVal>
            <c:numRef>
              <c:f>'Protiproud 15.3.'!$AL$53:$AL$57</c:f>
              <c:numCache>
                <c:formatCode>General</c:formatCode>
                <c:ptCount val="5"/>
                <c:pt idx="0">
                  <c:v>4.0000000000000022E-2</c:v>
                </c:pt>
                <c:pt idx="1">
                  <c:v>8.0000000000000043E-2</c:v>
                </c:pt>
                <c:pt idx="2">
                  <c:v>0.12000000000000002</c:v>
                </c:pt>
                <c:pt idx="3">
                  <c:v>0.16000000000000003</c:v>
                </c:pt>
                <c:pt idx="4">
                  <c:v>0.2</c:v>
                </c:pt>
              </c:numCache>
            </c:numRef>
          </c:yVal>
        </c:ser>
        <c:ser>
          <c:idx val="4"/>
          <c:order val="4"/>
          <c:spPr>
            <a:ln w="28575">
              <a:noFill/>
            </a:ln>
          </c:spPr>
          <c:marker>
            <c:symbol val="circle"/>
            <c:size val="10"/>
            <c:spPr>
              <a:solidFill>
                <a:srgbClr val="00B0F0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4.0085188917234381E-3"/>
                  <c:y val="3.2234432234432245E-2"/>
                </c:manualLayout>
              </c:layout>
              <c:tx>
                <c:rich>
                  <a:bodyPr/>
                  <a:lstStyle/>
                  <a:p>
                    <a:r>
                      <a:rPr lang="en-US" sz="1100"/>
                      <a:t>5</a:t>
                    </a:r>
                  </a:p>
                </c:rich>
              </c:tx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0211425699182794E-3"/>
                  <c:y val="3.5164835164835179E-2"/>
                </c:manualLayout>
              </c:layout>
              <c:tx>
                <c:rich>
                  <a:bodyPr/>
                  <a:lstStyle/>
                  <a:p>
                    <a:r>
                      <a:rPr lang="en-US" sz="1100"/>
                      <a:t>10</a:t>
                    </a:r>
                  </a:p>
                </c:rich>
              </c:tx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0042594458617191E-3"/>
                  <c:y val="3.223443223443224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15</a:t>
                    </a:r>
                  </a:p>
                </c:rich>
              </c:tx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0085188917234381E-3"/>
                  <c:y val="3.516483516483523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20</a:t>
                    </a:r>
                  </a:p>
                </c:rich>
              </c:tx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'Protiproud 15.3.'!$AN$53:$AN$57</c:f>
              <c:numCache>
                <c:formatCode>General</c:formatCode>
                <c:ptCount val="5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</c:numCache>
            </c:numRef>
          </c:xVal>
          <c:yVal>
            <c:numRef>
              <c:f>'Protiproud 15.3.'!$AO$53:$AO$57</c:f>
              <c:numCache>
                <c:formatCode>General</c:formatCode>
                <c:ptCount val="5"/>
                <c:pt idx="0">
                  <c:v>4.0000000000000022E-2</c:v>
                </c:pt>
                <c:pt idx="1">
                  <c:v>8.0000000000000043E-2</c:v>
                </c:pt>
                <c:pt idx="2">
                  <c:v>0.12000000000000002</c:v>
                </c:pt>
                <c:pt idx="3">
                  <c:v>0.16000000000000003</c:v>
                </c:pt>
                <c:pt idx="4">
                  <c:v>0.2</c:v>
                </c:pt>
              </c:numCache>
            </c:numRef>
          </c:yVal>
        </c:ser>
        <c:dLbls>
          <c:showVal val="1"/>
        </c:dLbls>
        <c:axId val="127159680"/>
        <c:axId val="127231488"/>
      </c:scatterChart>
      <c:valAx>
        <c:axId val="127159680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q </a:t>
                </a:r>
                <a:r>
                  <a:rPr lang="cs-CZ" baseline="-25000"/>
                  <a:t>teplá</a:t>
                </a:r>
                <a:r>
                  <a:rPr lang="cs-CZ"/>
                  <a:t> [kg.s</a:t>
                </a:r>
                <a:r>
                  <a:rPr lang="cs-CZ" baseline="30000"/>
                  <a:t>-1</a:t>
                </a:r>
                <a:r>
                  <a:rPr lang="cs-CZ"/>
                  <a:t>]</a:t>
                </a:r>
              </a:p>
            </c:rich>
          </c:tx>
          <c:layout/>
        </c:title>
        <c:numFmt formatCode="General" sourceLinked="1"/>
        <c:tickLblPos val="nextTo"/>
        <c:crossAx val="127231488"/>
        <c:crosses val="autoZero"/>
        <c:crossBetween val="midCat"/>
        <c:majorUnit val="2.0000000000000014E-2"/>
      </c:valAx>
      <c:valAx>
        <c:axId val="12723148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/>
                  <a:t>q </a:t>
                </a:r>
                <a:r>
                  <a:rPr lang="cs-CZ" baseline="-25000"/>
                  <a:t>studená</a:t>
                </a:r>
                <a:r>
                  <a:rPr lang="cs-CZ"/>
                  <a:t> [kg.s</a:t>
                </a:r>
                <a:r>
                  <a:rPr lang="cs-CZ" baseline="30000"/>
                  <a:t>-1</a:t>
                </a:r>
                <a:r>
                  <a:rPr lang="cs-CZ"/>
                  <a:t>]</a:t>
                </a:r>
              </a:p>
            </c:rich>
          </c:tx>
          <c:layout/>
        </c:title>
        <c:numFmt formatCode="General" sourceLinked="1"/>
        <c:tickLblPos val="nextTo"/>
        <c:crossAx val="127159680"/>
        <c:crosses val="autoZero"/>
        <c:crossBetween val="midCat"/>
        <c:majorUnit val="4.0000000000000029E-2"/>
      </c:valAx>
    </c:plotArea>
    <c:plotVisOnly val="1"/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0.26954</cdr:x>
      <cdr:y>0.24098</cdr:y>
    </cdr:from>
    <cdr:to>
      <cdr:x>0.36671</cdr:x>
      <cdr:y>0.33659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1152128" y="720080"/>
          <a:ext cx="415329" cy="285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cs-CZ" sz="1100" dirty="0"/>
            <a:t>21</a:t>
          </a:r>
        </a:p>
      </cdr:txBody>
    </cdr:sp>
  </cdr:relSizeAnchor>
  <cdr:relSizeAnchor xmlns:cdr="http://schemas.openxmlformats.org/drawingml/2006/chartDrawing">
    <cdr:from>
      <cdr:x>0.39776</cdr:x>
      <cdr:y>0.23572</cdr:y>
    </cdr:from>
    <cdr:to>
      <cdr:x>0.48362</cdr:x>
      <cdr:y>0.30297</cdr:y>
    </cdr:to>
    <cdr:sp macro="" textlink="">
      <cdr:nvSpPr>
        <cdr:cNvPr id="3" name="TextovéPole 2"/>
        <cdr:cNvSpPr txBox="1"/>
      </cdr:nvSpPr>
      <cdr:spPr>
        <a:xfrm xmlns:a="http://schemas.openxmlformats.org/drawingml/2006/main">
          <a:off x="2013325" y="815195"/>
          <a:ext cx="434600" cy="2325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cs-CZ" sz="1100"/>
            <a:t>22</a:t>
          </a:r>
        </a:p>
      </cdr:txBody>
    </cdr:sp>
  </cdr:relSizeAnchor>
  <cdr:relSizeAnchor xmlns:cdr="http://schemas.openxmlformats.org/drawingml/2006/chartDrawing">
    <cdr:from>
      <cdr:x>0.53889</cdr:x>
      <cdr:y>0.23792</cdr:y>
    </cdr:from>
    <cdr:to>
      <cdr:x>0.6356</cdr:x>
      <cdr:y>0.33737</cdr:y>
    </cdr:to>
    <cdr:sp macro="" textlink="">
      <cdr:nvSpPr>
        <cdr:cNvPr id="4" name="TextovéPole 3"/>
        <cdr:cNvSpPr txBox="1"/>
      </cdr:nvSpPr>
      <cdr:spPr>
        <a:xfrm xmlns:a="http://schemas.openxmlformats.org/drawingml/2006/main">
          <a:off x="2381010" y="710934"/>
          <a:ext cx="427302" cy="2971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cs-CZ" sz="1100" dirty="0"/>
            <a:t>23</a:t>
          </a:r>
        </a:p>
      </cdr:txBody>
    </cdr:sp>
  </cdr:relSizeAnchor>
  <cdr:relSizeAnchor xmlns:cdr="http://schemas.openxmlformats.org/drawingml/2006/chartDrawing">
    <cdr:from>
      <cdr:x>0.67701</cdr:x>
      <cdr:y>0.23956</cdr:y>
    </cdr:from>
    <cdr:to>
      <cdr:x>0.76598</cdr:x>
      <cdr:y>0.33737</cdr:y>
    </cdr:to>
    <cdr:sp macro="" textlink="">
      <cdr:nvSpPr>
        <cdr:cNvPr id="5" name="TextovéPole 4"/>
        <cdr:cNvSpPr txBox="1"/>
      </cdr:nvSpPr>
      <cdr:spPr>
        <a:xfrm xmlns:a="http://schemas.openxmlformats.org/drawingml/2006/main">
          <a:off x="2991274" y="715836"/>
          <a:ext cx="393102" cy="292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cs-CZ" sz="1100" dirty="0"/>
            <a:t>24</a:t>
          </a:r>
        </a:p>
      </cdr:txBody>
    </cdr:sp>
  </cdr:relSizeAnchor>
  <cdr:relSizeAnchor xmlns:cdr="http://schemas.openxmlformats.org/drawingml/2006/chartDrawing">
    <cdr:from>
      <cdr:x>0.82229</cdr:x>
      <cdr:y>0.23901</cdr:y>
    </cdr:from>
    <cdr:to>
      <cdr:x>0.91266</cdr:x>
      <cdr:y>0.33737</cdr:y>
    </cdr:to>
    <cdr:sp macro="" textlink="">
      <cdr:nvSpPr>
        <cdr:cNvPr id="6" name="TextovéPole 5"/>
        <cdr:cNvSpPr txBox="1"/>
      </cdr:nvSpPr>
      <cdr:spPr>
        <a:xfrm xmlns:a="http://schemas.openxmlformats.org/drawingml/2006/main">
          <a:off x="3633172" y="714192"/>
          <a:ext cx="399275" cy="2939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cs-CZ" sz="1100" dirty="0"/>
            <a:t>25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B31180-2E6D-40F9-82CB-AA6769D20E2E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9B248-5A90-44D3-B0E9-8CDB4652514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9B248-5A90-44D3-B0E9-8CDB4652514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19FAB-90F5-4C23-A0E9-5AC08FCD62C4}" type="datetime1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1F2A-3428-495F-960F-A3B74087F9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A3BF4-BCBD-430F-BAAD-1C71535761BC}" type="datetime1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1F2A-3428-495F-960F-A3B74087F9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1A17-DF14-4BAF-AD4B-D154E06F42F8}" type="datetime1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1F2A-3428-495F-960F-A3B74087F9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E99E6-E3B1-4FC8-A3CB-31118B2DB809}" type="datetime1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1F2A-3428-495F-960F-A3B74087F9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D4806-61EA-4DC4-A603-335E9DD96676}" type="datetime1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1F2A-3428-495F-960F-A3B74087F9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C6D9-2948-43B6-B7B3-DFA6215C1AF1}" type="datetime1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1F2A-3428-495F-960F-A3B74087F9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EEC67-254B-4A59-B707-4678AE849A5C}" type="datetime1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1F2A-3428-495F-960F-A3B74087F9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CD20-3EB2-4BA6-815E-054EF61C55A7}" type="datetime1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1F2A-3428-495F-960F-A3B74087F9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FB46A-8DB7-429B-8D9D-CC176613B115}" type="datetime1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1F2A-3428-495F-960F-A3B74087F9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6C74-1213-4540-B6D2-F9502CCA2516}" type="datetime1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1F2A-3428-495F-960F-A3B74087F9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E24D-F809-4EAF-A1C8-6B0D2579A5E6}" type="datetime1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1F2A-3428-495F-960F-A3B74087F9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5009D-E880-478B-88E9-3BF1D2F7C9F2}" type="datetime1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01F2A-3428-495F-960F-A3B74087F9C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Výkonová charakteristika tepelného výměníku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4869160"/>
            <a:ext cx="7016824" cy="1512168"/>
          </a:xfrm>
        </p:spPr>
        <p:txBody>
          <a:bodyPr>
            <a:normAutofit/>
          </a:bodyPr>
          <a:lstStyle/>
          <a:p>
            <a:pPr algn="l"/>
            <a:r>
              <a:rPr lang="cs-CZ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Autor práce: Tomáš </a:t>
            </a:r>
            <a:r>
              <a:rPr lang="cs-CZ" sz="20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Loudín</a:t>
            </a:r>
            <a:endParaRPr lang="cs-CZ" sz="20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cs-CZ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Vedoucí práce: Ing. Jan Kolínský, </a:t>
            </a:r>
            <a:r>
              <a:rPr lang="cs-CZ" sz="20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Ph.D</a:t>
            </a:r>
            <a:r>
              <a:rPr lang="cs-CZ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l"/>
            <a:r>
              <a:rPr lang="cs-CZ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Oponent práce: Ing. Miloš Kašpárek</a:t>
            </a:r>
          </a:p>
          <a:p>
            <a:pPr algn="l"/>
            <a:endParaRPr lang="cs-CZ" sz="2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Obrázek 3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4725144"/>
            <a:ext cx="1512168" cy="1512168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1F2A-3428-495F-960F-A3B74087F9CA}" type="slidenum">
              <a:rPr lang="cs-CZ" smtClean="0"/>
              <a:pPr/>
              <a:t>1</a:t>
            </a:fld>
            <a:r>
              <a:rPr lang="cs-CZ" dirty="0" smtClean="0"/>
              <a:t>/13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Výkonová charakteristika teplé vody - souproud</a:t>
            </a: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Obrázek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971600" y="1405620"/>
            <a:ext cx="7200800" cy="4666586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1F2A-3428-495F-960F-A3B74087F9CA}" type="slidenum">
              <a:rPr lang="cs-CZ" smtClean="0"/>
              <a:pPr/>
              <a:t>10</a:t>
            </a:fld>
            <a:r>
              <a:rPr lang="cs-CZ" dirty="0" smtClean="0"/>
              <a:t>/13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Rešerše tepelných výměníků</a:t>
            </a:r>
          </a:p>
          <a:p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Popis výkonové charakteristiky</a:t>
            </a:r>
          </a:p>
          <a:p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Ověření funkčnosti trati a vlastní kalibrace</a:t>
            </a:r>
          </a:p>
          <a:p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Měření a výpočet hodnot</a:t>
            </a:r>
          </a:p>
          <a:p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Vytvoření grafů výkonových charakteristik</a:t>
            </a:r>
          </a:p>
          <a:p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Diskuze výsledků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1F2A-3428-495F-960F-A3B74087F9CA}" type="slidenum">
              <a:rPr lang="cs-CZ" smtClean="0"/>
              <a:pPr/>
              <a:t>11</a:t>
            </a:fld>
            <a:r>
              <a:rPr lang="cs-CZ" dirty="0" smtClean="0"/>
              <a:t>/13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Otázka oponenta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Jaká teplotní čidla a tlakové snímače byly použity při experimentu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</a:p>
          <a:p>
            <a:pPr lvl="1"/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Snímač teploty </a:t>
            </a:r>
            <a:r>
              <a:rPr lang="cs-CZ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Sensit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NS 720</a:t>
            </a:r>
          </a:p>
          <a:p>
            <a:pPr lvl="1"/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Snímač diferenčního tlaku </a:t>
            </a:r>
            <a:r>
              <a:rPr lang="cs-CZ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Cressto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SHD 431</a:t>
            </a: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1F2A-3428-495F-960F-A3B74087F9CA}" type="slidenum">
              <a:rPr lang="cs-CZ" smtClean="0"/>
              <a:pPr/>
              <a:t>12</a:t>
            </a:fld>
            <a:r>
              <a:rPr lang="cs-CZ" dirty="0" smtClean="0"/>
              <a:t>/13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/>
          <a:lstStyle/>
          <a:p>
            <a:r>
              <a:rPr lang="cs-CZ" dirty="0" smtClean="0"/>
              <a:t>Děkuji Vám za pozornost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1F2A-3428-495F-960F-A3B74087F9CA}" type="slidenum">
              <a:rPr lang="cs-CZ" smtClean="0"/>
              <a:pPr/>
              <a:t>13</a:t>
            </a:fld>
            <a:r>
              <a:rPr lang="cs-CZ" dirty="0" smtClean="0"/>
              <a:t>/13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Motivace a důvody k řešení daného problému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Měření tepelných výměníků je aktuální téma</a:t>
            </a:r>
          </a:p>
          <a:p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Vyhodnocování naměřených dat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1F2A-3428-495F-960F-A3B74087F9CA}" type="slidenum">
              <a:rPr lang="cs-CZ" smtClean="0"/>
              <a:pPr/>
              <a:t>2</a:t>
            </a:fld>
            <a:r>
              <a:rPr lang="cs-CZ" dirty="0" smtClean="0"/>
              <a:t>/13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Cíl práce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Cílem práce je provést popis funkce a rozdělení tepelných výměníků podle využití a konstrukce. Dalším cílem je popsání významu výkonové charakteristiky výměníku. </a:t>
            </a:r>
          </a:p>
          <a:p>
            <a:pPr algn="just"/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Cílem aplikační části práce je popsat experimentální trať pro měření výkonové charakteristiky tepelného výměníku. Bude popsán průběh experimentu, dále budou výsledky zpracovány a provedena jejich diskuze. </a:t>
            </a: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1F2A-3428-495F-960F-A3B74087F9CA}" type="slidenum">
              <a:rPr lang="cs-CZ" smtClean="0"/>
              <a:pPr/>
              <a:t>3</a:t>
            </a:fld>
            <a:r>
              <a:rPr lang="cs-CZ" dirty="0" smtClean="0"/>
              <a:t>/13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Výzkumné otázky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Provedení měření na měřicí trati trubkového tepelného výměníku</a:t>
            </a:r>
          </a:p>
          <a:p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Stanovení výkonové charakteristiky výměníku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1F2A-3428-495F-960F-A3B74087F9CA}" type="slidenum">
              <a:rPr lang="cs-CZ" smtClean="0"/>
              <a:pPr/>
              <a:t>4</a:t>
            </a:fld>
            <a:r>
              <a:rPr lang="cs-CZ" dirty="0" smtClean="0"/>
              <a:t>/13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Měřicí trať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Zástupný symbol pro obsah 4" descr="Měřící trať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9830" y="1341438"/>
            <a:ext cx="7164339" cy="4784725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1F2A-3428-495F-960F-A3B74087F9CA}" type="slidenum">
              <a:rPr lang="cs-CZ" smtClean="0"/>
              <a:pPr/>
              <a:t>5</a:t>
            </a:fld>
            <a:r>
              <a:rPr lang="cs-CZ" dirty="0" smtClean="0"/>
              <a:t>/13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Aplikační část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Stanovení průtoku a určení měřicích bodů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Graf 4"/>
          <p:cNvGraphicFramePr/>
          <p:nvPr/>
        </p:nvGraphicFramePr>
        <p:xfrm>
          <a:off x="0" y="2204864"/>
          <a:ext cx="4788024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/>
          <p:cNvGraphicFramePr/>
          <p:nvPr/>
        </p:nvGraphicFramePr>
        <p:xfrm>
          <a:off x="4644008" y="2348880"/>
          <a:ext cx="4274344" cy="2988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1F2A-3428-495F-960F-A3B74087F9CA}" type="slidenum">
              <a:rPr lang="cs-CZ" smtClean="0"/>
              <a:pPr/>
              <a:t>6</a:t>
            </a:fld>
            <a:r>
              <a:rPr lang="cs-CZ" dirty="0" smtClean="0"/>
              <a:t>/13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měření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Výkonová charakteristika studené vody - protiproud</a:t>
            </a: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Obrázek 20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403648" y="1988840"/>
            <a:ext cx="6480720" cy="4536504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1F2A-3428-495F-960F-A3B74087F9CA}" type="slidenum">
              <a:rPr lang="cs-CZ" smtClean="0"/>
              <a:pPr/>
              <a:t>7</a:t>
            </a:fld>
            <a:r>
              <a:rPr lang="cs-CZ" dirty="0" smtClean="0"/>
              <a:t>/13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Výkonová charakteristika teplé vody - protiproud</a:t>
            </a: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Obrázek 2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259632" y="1428736"/>
            <a:ext cx="6624736" cy="4665600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1F2A-3428-495F-960F-A3B74087F9CA}" type="slidenum">
              <a:rPr lang="cs-CZ" smtClean="0"/>
              <a:pPr/>
              <a:t>8</a:t>
            </a:fld>
            <a:r>
              <a:rPr lang="cs-CZ" dirty="0" smtClean="0"/>
              <a:t>/13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Výkonová charakteristika studené vody – souproud</a:t>
            </a:r>
          </a:p>
          <a:p>
            <a:pPr>
              <a:buNone/>
            </a:pP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Obrázek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972361" y="1484784"/>
            <a:ext cx="7199279" cy="4665600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1F2A-3428-495F-960F-A3B74087F9CA}" type="slidenum">
              <a:rPr lang="cs-CZ" smtClean="0"/>
              <a:pPr/>
              <a:t>9</a:t>
            </a:fld>
            <a:r>
              <a:rPr lang="cs-CZ" dirty="0" smtClean="0"/>
              <a:t>/13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260</Words>
  <Application>Microsoft Office PowerPoint</Application>
  <PresentationFormat>Předvádění na obrazovce (4:3)</PresentationFormat>
  <Paragraphs>78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Výkonová charakteristika tepelného výměníku</vt:lpstr>
      <vt:lpstr>Motivace a důvody k řešení daného problému</vt:lpstr>
      <vt:lpstr>Cíl práce</vt:lpstr>
      <vt:lpstr>Výzkumné otázky</vt:lpstr>
      <vt:lpstr>Měřicí trať</vt:lpstr>
      <vt:lpstr>Aplikační část</vt:lpstr>
      <vt:lpstr>Výsledky měření</vt:lpstr>
      <vt:lpstr>Snímek 8</vt:lpstr>
      <vt:lpstr>Snímek 9</vt:lpstr>
      <vt:lpstr>Snímek 10</vt:lpstr>
      <vt:lpstr>Závěr</vt:lpstr>
      <vt:lpstr>Otázka oponenta</vt:lpstr>
      <vt:lpstr>Děkuji Vám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</dc:creator>
  <cp:lastModifiedBy>Loudy</cp:lastModifiedBy>
  <cp:revision>33</cp:revision>
  <dcterms:created xsi:type="dcterms:W3CDTF">2018-01-06T14:35:57Z</dcterms:created>
  <dcterms:modified xsi:type="dcterms:W3CDTF">2018-01-22T18:51:27Z</dcterms:modified>
</cp:coreProperties>
</file>