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6" r:id="rId7"/>
    <p:sldId id="267" r:id="rId8"/>
    <p:sldId id="268" r:id="rId9"/>
    <p:sldId id="269" r:id="rId10"/>
    <p:sldId id="270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/>
      <c:lineChart>
        <c:grouping val="standard"/>
        <c:ser>
          <c:idx val="0"/>
          <c:order val="0"/>
          <c:val>
            <c:numRef>
              <c:f>List1!$A$11:$G$11</c:f>
              <c:numCache>
                <c:formatCode>General</c:formatCode>
                <c:ptCount val="7"/>
                <c:pt idx="0">
                  <c:v>41.000100000000003</c:v>
                </c:pt>
                <c:pt idx="1">
                  <c:v>41.352400000000003</c:v>
                </c:pt>
                <c:pt idx="2">
                  <c:v>41.395000228882012</c:v>
                </c:pt>
                <c:pt idx="3">
                  <c:v>41.379999542236149</c:v>
                </c:pt>
                <c:pt idx="4">
                  <c:v>41.575000000000003</c:v>
                </c:pt>
                <c:pt idx="5">
                  <c:v>42.225000000000172</c:v>
                </c:pt>
                <c:pt idx="6">
                  <c:v>45.644999694824222</c:v>
                </c:pt>
              </c:numCache>
            </c:numRef>
          </c:val>
        </c:ser>
        <c:hiLowLines/>
        <c:marker val="1"/>
        <c:axId val="84093952"/>
        <c:axId val="91698304"/>
      </c:lineChart>
      <c:catAx>
        <c:axId val="84093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Číslo šarže</a:t>
                </a:r>
              </a:p>
            </c:rich>
          </c:tx>
          <c:layout/>
        </c:title>
        <c:majorTickMark val="none"/>
        <c:tickLblPos val="nextTo"/>
        <c:crossAx val="91698304"/>
        <c:crosses val="autoZero"/>
        <c:auto val="1"/>
        <c:lblAlgn val="ctr"/>
        <c:lblOffset val="100"/>
      </c:catAx>
      <c:valAx>
        <c:axId val="91698304"/>
        <c:scaling>
          <c:orientation val="minMax"/>
          <c:min val="4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Napětí na mezi kluzu σy [MPa]</a:t>
                </a:r>
              </a:p>
            </c:rich>
          </c:tx>
          <c:layout/>
        </c:title>
        <c:numFmt formatCode="General" sourceLinked="1"/>
        <c:tickLblPos val="nextTo"/>
        <c:crossAx val="84093952"/>
        <c:crosses val="autoZero"/>
        <c:crossBetween val="between"/>
        <c:majorUnit val="0.5"/>
        <c:minorUnit val="0.2"/>
      </c:valAx>
    </c:plotArea>
    <c:plotVisOnly val="1"/>
    <c:dispBlanksAs val="gap"/>
  </c:chart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lineChart>
        <c:grouping val="standard"/>
        <c:ser>
          <c:idx val="0"/>
          <c:order val="0"/>
          <c:val>
            <c:numRef>
              <c:f>List2!$A$11:$G$11</c:f>
              <c:numCache>
                <c:formatCode>0.000</c:formatCode>
                <c:ptCount val="7"/>
                <c:pt idx="0">
                  <c:v>4.7520000000000007</c:v>
                </c:pt>
                <c:pt idx="1">
                  <c:v>4.7627999999999995</c:v>
                </c:pt>
                <c:pt idx="2">
                  <c:v>4.7933014869689954</c:v>
                </c:pt>
                <c:pt idx="3">
                  <c:v>4.876555013656616</c:v>
                </c:pt>
                <c:pt idx="4">
                  <c:v>4.8831286903381423</c:v>
                </c:pt>
                <c:pt idx="5">
                  <c:v>5.2181818485259601</c:v>
                </c:pt>
                <c:pt idx="6">
                  <c:v>5.2185071487426784</c:v>
                </c:pt>
              </c:numCache>
            </c:numRef>
          </c:val>
        </c:ser>
        <c:marker val="1"/>
        <c:axId val="92893952"/>
        <c:axId val="92895872"/>
      </c:lineChart>
      <c:catAx>
        <c:axId val="92893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Číslo šarže</a:t>
                </a:r>
              </a:p>
            </c:rich>
          </c:tx>
          <c:layout/>
        </c:title>
        <c:majorTickMark val="none"/>
        <c:tickLblPos val="nextTo"/>
        <c:crossAx val="92895872"/>
        <c:crosses val="autoZero"/>
        <c:auto val="1"/>
        <c:lblAlgn val="ctr"/>
        <c:lblOffset val="100"/>
      </c:catAx>
      <c:valAx>
        <c:axId val="92895872"/>
        <c:scaling>
          <c:orientation val="minMax"/>
          <c:max val="5.3000000000000007"/>
          <c:min val="4.7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Jmenovitého poměrného</a:t>
                </a:r>
                <a:br>
                  <a:rPr lang="cs-CZ" dirty="0"/>
                </a:br>
                <a:r>
                  <a:rPr lang="cs-CZ" dirty="0"/>
                  <a:t> prodloužení </a:t>
                </a:r>
                <a:r>
                  <a:rPr lang="cs-CZ" dirty="0" err="1"/>
                  <a:t>εt</a:t>
                </a:r>
                <a:r>
                  <a:rPr lang="cs-CZ" dirty="0"/>
                  <a:t> [%] </a:t>
                </a:r>
              </a:p>
            </c:rich>
          </c:tx>
          <c:layout/>
        </c:title>
        <c:numFmt formatCode="0.0" sourceLinked="0"/>
        <c:tickLblPos val="nextTo"/>
        <c:crossAx val="92893952"/>
        <c:crosses val="autoZero"/>
        <c:crossBetween val="between"/>
        <c:minorUnit val="1.0000000000000041E-3"/>
      </c:valAx>
    </c:plotArea>
    <c:plotVisOnly val="1"/>
    <c:dispBlanksAs val="gap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lineChart>
        <c:grouping val="standard"/>
        <c:ser>
          <c:idx val="0"/>
          <c:order val="0"/>
          <c:val>
            <c:numRef>
              <c:f>List5!$A$11:$G$11</c:f>
              <c:numCache>
                <c:formatCode>General</c:formatCode>
                <c:ptCount val="7"/>
                <c:pt idx="0">
                  <c:v>41</c:v>
                </c:pt>
                <c:pt idx="1">
                  <c:v>41.876000000000005</c:v>
                </c:pt>
                <c:pt idx="2">
                  <c:v>41.97</c:v>
                </c:pt>
                <c:pt idx="3">
                  <c:v>41.942</c:v>
                </c:pt>
                <c:pt idx="4">
                  <c:v>41.873999999999995</c:v>
                </c:pt>
                <c:pt idx="5">
                  <c:v>42.925000000000011</c:v>
                </c:pt>
                <c:pt idx="6">
                  <c:v>45.230000000000011</c:v>
                </c:pt>
              </c:numCache>
            </c:numRef>
          </c:val>
        </c:ser>
        <c:marker val="1"/>
        <c:axId val="93579520"/>
        <c:axId val="93581696"/>
      </c:lineChart>
      <c:catAx>
        <c:axId val="93579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Číslo šarže</a:t>
                </a:r>
              </a:p>
            </c:rich>
          </c:tx>
          <c:layout>
            <c:manualLayout>
              <c:xMode val="edge"/>
              <c:yMode val="edge"/>
              <c:x val="0.51120253718285158"/>
              <c:y val="0.88331000291630157"/>
            </c:manualLayout>
          </c:layout>
        </c:title>
        <c:majorTickMark val="none"/>
        <c:tickLblPos val="nextTo"/>
        <c:crossAx val="93581696"/>
        <c:crosses val="autoZero"/>
        <c:auto val="1"/>
        <c:lblAlgn val="ctr"/>
        <c:lblOffset val="100"/>
      </c:catAx>
      <c:valAx>
        <c:axId val="93581696"/>
        <c:scaling>
          <c:orientation val="minMax"/>
          <c:min val="4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Napětí na mezi kluzu σy [MPa]</a:t>
                </a:r>
              </a:p>
            </c:rich>
          </c:tx>
          <c:layout/>
        </c:title>
        <c:numFmt formatCode="General" sourceLinked="1"/>
        <c:tickLblPos val="nextTo"/>
        <c:crossAx val="93579520"/>
        <c:crosses val="autoZero"/>
        <c:crossBetween val="between"/>
        <c:majorUnit val="0.5"/>
      </c:valAx>
    </c:plotArea>
    <c:plotVisOnly val="1"/>
    <c:dispBlanksAs val="gap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lineChart>
        <c:grouping val="standard"/>
        <c:ser>
          <c:idx val="0"/>
          <c:order val="0"/>
          <c:val>
            <c:numRef>
              <c:f>List6!$A$11:$G$11</c:f>
              <c:numCache>
                <c:formatCode>General</c:formatCode>
                <c:ptCount val="7"/>
                <c:pt idx="0">
                  <c:v>4.7519999999999998</c:v>
                </c:pt>
                <c:pt idx="1">
                  <c:v>4.7780000000000014</c:v>
                </c:pt>
                <c:pt idx="2">
                  <c:v>4.8690000000000007</c:v>
                </c:pt>
                <c:pt idx="3">
                  <c:v>5.0830000000000002</c:v>
                </c:pt>
                <c:pt idx="4">
                  <c:v>5.1059999999999945</c:v>
                </c:pt>
                <c:pt idx="5">
                  <c:v>5.1450000000000005</c:v>
                </c:pt>
                <c:pt idx="6">
                  <c:v>5.3649999999999771</c:v>
                </c:pt>
              </c:numCache>
            </c:numRef>
          </c:val>
        </c:ser>
        <c:marker val="1"/>
        <c:axId val="94109696"/>
        <c:axId val="94111616"/>
      </c:lineChart>
      <c:catAx>
        <c:axId val="94109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 dirty="0"/>
                  <a:t>Číslo šarže</a:t>
                </a:r>
              </a:p>
            </c:rich>
          </c:tx>
          <c:layout>
            <c:manualLayout>
              <c:xMode val="edge"/>
              <c:yMode val="edge"/>
              <c:x val="0.44860542432195977"/>
              <c:y val="0.87868037328667592"/>
            </c:manualLayout>
          </c:layout>
        </c:title>
        <c:majorTickMark val="none"/>
        <c:tickLblPos val="nextTo"/>
        <c:crossAx val="94111616"/>
        <c:crosses val="autoZero"/>
        <c:auto val="1"/>
        <c:lblAlgn val="ctr"/>
        <c:lblOffset val="100"/>
      </c:catAx>
      <c:valAx>
        <c:axId val="94111616"/>
        <c:scaling>
          <c:orientation val="minMax"/>
          <c:min val="4.7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 dirty="0"/>
                  <a:t>Jmenovitého poměrného</a:t>
                </a:r>
                <a:br>
                  <a:rPr lang="cs-CZ" sz="1200" dirty="0"/>
                </a:br>
                <a:r>
                  <a:rPr lang="cs-CZ" sz="1200" dirty="0"/>
                  <a:t> prodloužení </a:t>
                </a:r>
                <a:r>
                  <a:rPr lang="cs-CZ" sz="1200" dirty="0" err="1"/>
                  <a:t>εt</a:t>
                </a:r>
                <a:r>
                  <a:rPr lang="cs-CZ" sz="1200" dirty="0"/>
                  <a:t> [%] </a:t>
                </a:r>
              </a:p>
            </c:rich>
          </c:tx>
          <c:layout>
            <c:manualLayout>
              <c:xMode val="edge"/>
              <c:yMode val="edge"/>
              <c:x val="1.6666625354697682E-2"/>
              <c:y val="0.24622954185152665"/>
            </c:manualLayout>
          </c:layout>
        </c:title>
        <c:numFmt formatCode="General" sourceLinked="1"/>
        <c:tickLblPos val="nextTo"/>
        <c:crossAx val="941096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1/21/2018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" y="1866901"/>
            <a:ext cx="8382000" cy="2730500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latin typeface="+mj-lt"/>
              </a:rPr>
              <a:t>Determinace tahových vlastností termoplastického granulátu s příměsemi regranulovaného a recyklovaného materiálu</a:t>
            </a:r>
            <a:endParaRPr lang="en-US" sz="4000" dirty="0">
              <a:latin typeface="+mj-lt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54000" y="5019675"/>
            <a:ext cx="5715000" cy="1230313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algn="l"/>
            <a:r>
              <a:rPr lang="cs-CZ" dirty="0" smtClean="0"/>
              <a:t>Autor: David </a:t>
            </a:r>
            <a:r>
              <a:rPr lang="cs-CZ" dirty="0" err="1" smtClean="0"/>
              <a:t>Friedl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Vedoucí práce: Ing. Ján </a:t>
            </a:r>
            <a:r>
              <a:rPr lang="cs-CZ" dirty="0" err="1" smtClean="0"/>
              <a:t>Majerník</a:t>
            </a:r>
            <a:r>
              <a:rPr lang="cs-CZ" dirty="0" smtClean="0"/>
              <a:t>, PhD.</a:t>
            </a:r>
            <a:br>
              <a:rPr lang="cs-CZ" dirty="0" smtClean="0"/>
            </a:br>
            <a:r>
              <a:rPr lang="cs-CZ" dirty="0" smtClean="0"/>
              <a:t>Oponent práce: Ing. Monika </a:t>
            </a:r>
            <a:r>
              <a:rPr lang="cs-CZ" dirty="0" err="1" smtClean="0"/>
              <a:t>Karková</a:t>
            </a:r>
            <a:r>
              <a:rPr lang="cs-CZ" dirty="0" smtClean="0"/>
              <a:t>, PhD.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18400" y="0"/>
            <a:ext cx="1625600" cy="1625600"/>
          </a:xfrm>
          <a:prstGeom prst="rect">
            <a:avLst/>
          </a:prstGeom>
        </p:spPr>
      </p:pic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203200" y="783870"/>
            <a:ext cx="7349721" cy="1057629"/>
          </a:xfrm>
        </p:spPr>
        <p:txBody>
          <a:bodyPr>
            <a:noAutofit/>
          </a:bodyPr>
          <a:lstStyle/>
          <a:p>
            <a:pPr algn="l"/>
            <a:r>
              <a:rPr lang="cs-CZ" sz="2200" b="1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Vysoká škola technická a ekonomická</a:t>
            </a:r>
            <a:br>
              <a:rPr lang="cs-CZ" sz="2200" b="1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</a:br>
            <a:r>
              <a:rPr lang="cs-CZ" sz="2200" b="1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Ústav technicko - technologický</a:t>
            </a:r>
            <a:endParaRPr lang="cs-CZ" sz="2200" b="1" dirty="0">
              <a:ln w="5000" cmpd="sng">
                <a:noFill/>
                <a:prstDash val="solid"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43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24743"/>
            <a:ext cx="7467600" cy="410142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Regranulovaný materiál má lepší vlastnosti</a:t>
            </a:r>
          </a:p>
          <a:p>
            <a:r>
              <a:rPr lang="cs-CZ" dirty="0" smtClean="0"/>
              <a:t>Možnost nahrazení prvotního materiálu novým materiálem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od vedoucího a oponenta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94000"/>
            <a:ext cx="7467600" cy="3332163"/>
          </a:xfrm>
        </p:spPr>
        <p:txBody>
          <a:bodyPr/>
          <a:lstStyle/>
          <a:p>
            <a:r>
              <a:rPr lang="cs-CZ" dirty="0" smtClean="0"/>
              <a:t>Z jakého důvodu má příměs složky PMMA v základní matrici ABS vliv na zvýšení mechanických vlastností?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7341" y="3078797"/>
            <a:ext cx="5016500" cy="11350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Nějaké dotazy?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6000"/>
            <a:ext cx="7467600" cy="3840163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+mj-lt"/>
              </a:rPr>
              <a:t>Cíl práce</a:t>
            </a:r>
          </a:p>
          <a:p>
            <a:r>
              <a:rPr lang="cs-CZ" sz="2800" dirty="0" smtClean="0">
                <a:latin typeface="+mj-lt"/>
              </a:rPr>
              <a:t>Teoreticko – metodologická část</a:t>
            </a:r>
          </a:p>
          <a:p>
            <a:r>
              <a:rPr lang="cs-CZ" sz="2800" dirty="0" smtClean="0">
                <a:latin typeface="+mj-lt"/>
              </a:rPr>
              <a:t>Aplikační část</a:t>
            </a:r>
          </a:p>
          <a:p>
            <a:r>
              <a:rPr lang="cs-CZ" sz="2800" dirty="0" smtClean="0">
                <a:latin typeface="+mj-lt"/>
              </a:rPr>
              <a:t>Výsledky </a:t>
            </a:r>
            <a:endParaRPr lang="cs-CZ" sz="2800" dirty="0" smtClean="0">
              <a:latin typeface="+mj-lt"/>
            </a:endParaRPr>
          </a:p>
          <a:p>
            <a:r>
              <a:rPr lang="cs-CZ" sz="2800" dirty="0" smtClean="0">
                <a:latin typeface="+mj-lt"/>
              </a:rPr>
              <a:t>Závěr</a:t>
            </a:r>
            <a:endParaRPr lang="cs-CZ" sz="2800" dirty="0" smtClean="0">
              <a:latin typeface="+mj-lt"/>
            </a:endParaRPr>
          </a:p>
          <a:p>
            <a:r>
              <a:rPr lang="cs-CZ" sz="2800" dirty="0" smtClean="0">
                <a:latin typeface="+mj-lt"/>
              </a:rPr>
              <a:t>Otázky od vedoucího a oponenta</a:t>
            </a:r>
          </a:p>
          <a:p>
            <a:pPr>
              <a:buNone/>
            </a:pPr>
            <a:endParaRPr lang="cs-CZ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7400"/>
            <a:ext cx="7467600" cy="4068763"/>
          </a:xfrm>
        </p:spPr>
        <p:txBody>
          <a:bodyPr/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Určení a srovnání tahových vlastností zvoleného granulátu s příměsemi recyklovaného a regranulovaného termoplastického materiálu </a:t>
            </a:r>
          </a:p>
          <a:p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Teoreticko – metodologická část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52700"/>
            <a:ext cx="8001000" cy="3573463"/>
          </a:xfrm>
        </p:spPr>
        <p:txBody>
          <a:bodyPr/>
          <a:lstStyle/>
          <a:p>
            <a:r>
              <a:rPr lang="cs-CZ" dirty="0" smtClean="0"/>
              <a:t>Sběr plastového odpadu</a:t>
            </a:r>
          </a:p>
          <a:p>
            <a:r>
              <a:rPr lang="cs-CZ" dirty="0" smtClean="0"/>
              <a:t>Třídění plastového odpadu</a:t>
            </a:r>
          </a:p>
          <a:p>
            <a:r>
              <a:rPr lang="cs-CZ" dirty="0" smtClean="0"/>
              <a:t>Recyklace plastů</a:t>
            </a:r>
          </a:p>
          <a:p>
            <a:r>
              <a:rPr lang="cs-CZ" dirty="0" smtClean="0"/>
              <a:t>Vstřikování plastů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74900"/>
            <a:ext cx="7467600" cy="3751263"/>
          </a:xfrm>
        </p:spPr>
        <p:txBody>
          <a:bodyPr/>
          <a:lstStyle/>
          <a:p>
            <a:r>
              <a:rPr lang="cs-CZ" dirty="0" smtClean="0"/>
              <a:t>Volba materiálu</a:t>
            </a:r>
          </a:p>
          <a:p>
            <a:r>
              <a:rPr lang="cs-CZ" dirty="0" smtClean="0"/>
              <a:t>Tvorba zkušebních těles</a:t>
            </a:r>
          </a:p>
          <a:p>
            <a:r>
              <a:rPr lang="cs-CZ" dirty="0" smtClean="0"/>
              <a:t>Zkoušení zkušebních těles</a:t>
            </a:r>
          </a:p>
          <a:p>
            <a:r>
              <a:rPr lang="cs-CZ" dirty="0" smtClean="0"/>
              <a:t>Vyhodnocení zkoušek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9140"/>
            <a:ext cx="7467600" cy="1143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Výsledky tahových zkoušek</a:t>
            </a:r>
            <a:br>
              <a:rPr lang="cs-CZ" sz="4000" dirty="0" smtClean="0"/>
            </a:br>
            <a:r>
              <a:rPr lang="cs-CZ" sz="2200" dirty="0" err="1" smtClean="0"/>
              <a:t>Starex</a:t>
            </a:r>
            <a:r>
              <a:rPr lang="cs-CZ" sz="2200" dirty="0" smtClean="0"/>
              <a:t> HF-0660I s přidáním regranulátu </a:t>
            </a:r>
            <a:r>
              <a:rPr lang="cs-CZ" sz="2200" dirty="0" err="1" smtClean="0"/>
              <a:t>Senosan</a:t>
            </a:r>
            <a:r>
              <a:rPr lang="cs-CZ" sz="2200" dirty="0" smtClean="0"/>
              <a:t>® 3000X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endParaRPr lang="cs-CZ" sz="24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18454" y="1463036"/>
          <a:ext cx="7432768" cy="4256217"/>
        </p:xfrm>
        <a:graphic>
          <a:graphicData uri="http://schemas.openxmlformats.org/drawingml/2006/table">
            <a:tbl>
              <a:tblPr/>
              <a:tblGrid>
                <a:gridCol w="844773"/>
                <a:gridCol w="844773"/>
                <a:gridCol w="820019"/>
                <a:gridCol w="820019"/>
                <a:gridCol w="820019"/>
                <a:gridCol w="820019"/>
                <a:gridCol w="1231573"/>
                <a:gridCol w="1231573"/>
              </a:tblGrid>
              <a:tr h="35270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Calibri"/>
                          <a:cs typeface="Times New Roman"/>
                        </a:rPr>
                        <a:t>Vzorky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Calibri"/>
                          <a:cs typeface="Times New Roman"/>
                        </a:rPr>
                        <a:t>Číslo šarže – Procentuální zastoupení regranulátu ve zkušebních tělesech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52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1 – 0%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– 10%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– 20%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 – 30%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 – 50%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6 – 70%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7 – 100%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41,001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41,3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42,45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45,65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40,789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41,41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41,55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45,55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40,988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41,15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41,45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46,1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41,102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41,35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41,55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41,057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41,451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40,95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40,75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45,15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40,976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41,051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41,35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41,05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45,6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41,126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41,259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41,55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45,6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41,005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41,275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41,95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41,65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42,35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45,5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40,987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42,015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41,75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45,5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40,97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41,263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41,85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41,6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42,25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45,45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Calibri"/>
                          <a:cs typeface="Times New Roman"/>
                        </a:rPr>
                        <a:t>Průměr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Calibri"/>
                          <a:cs typeface="Times New Roman"/>
                        </a:rPr>
                        <a:t>41,000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Calibri"/>
                          <a:cs typeface="Times New Roman"/>
                        </a:rPr>
                        <a:t>41,352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Calibri"/>
                          <a:cs typeface="Times New Roman"/>
                        </a:rPr>
                        <a:t>41,395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Calibri"/>
                          <a:cs typeface="Times New Roman"/>
                        </a:rPr>
                        <a:t>41,38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Calibri"/>
                          <a:cs typeface="Times New Roman"/>
                        </a:rPr>
                        <a:t>41,575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Calibri"/>
                          <a:cs typeface="Times New Roman"/>
                        </a:rPr>
                        <a:t>42,225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Calibri"/>
                          <a:cs typeface="Times New Roman"/>
                        </a:rPr>
                        <a:t>45,645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23" marR="68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730138" y="5969726"/>
            <a:ext cx="3316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j-lt"/>
              </a:rPr>
              <a:t>Napětí na mezi kluzu </a:t>
            </a:r>
            <a:r>
              <a:rPr lang="en-US" sz="2000" dirty="0" smtClean="0">
                <a:latin typeface="+mj-lt"/>
              </a:rPr>
              <a:t>[</a:t>
            </a:r>
            <a:r>
              <a:rPr lang="cs-CZ" sz="2000" dirty="0" err="1" smtClean="0">
                <a:latin typeface="+mj-lt"/>
              </a:rPr>
              <a:t>MPa</a:t>
            </a:r>
            <a:r>
              <a:rPr lang="en-US" sz="2000" dirty="0" smtClean="0">
                <a:latin typeface="+mj-lt"/>
              </a:rPr>
              <a:t>]</a:t>
            </a:r>
            <a:endParaRPr lang="cs-CZ" sz="2000" dirty="0">
              <a:latin typeface="+mj-lt"/>
            </a:endParaRPr>
          </a:p>
        </p:txBody>
      </p:sp>
      <p:graphicFrame>
        <p:nvGraphicFramePr>
          <p:cNvPr id="9" name="Graf 8"/>
          <p:cNvGraphicFramePr/>
          <p:nvPr/>
        </p:nvGraphicFramePr>
        <p:xfrm>
          <a:off x="705395" y="1449977"/>
          <a:ext cx="7458892" cy="4362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619795" y="5917474"/>
            <a:ext cx="6324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j-lt"/>
              </a:rPr>
              <a:t>Graf závislosti </a:t>
            </a:r>
            <a:r>
              <a:rPr lang="cs-CZ" sz="2000" dirty="0" err="1" smtClean="0">
                <a:latin typeface="+mj-lt"/>
              </a:rPr>
              <a:t>σ</a:t>
            </a:r>
            <a:r>
              <a:rPr lang="cs-CZ" sz="2000" baseline="-25000" dirty="0" err="1" smtClean="0">
                <a:latin typeface="+mj-lt"/>
              </a:rPr>
              <a:t>y</a:t>
            </a:r>
            <a:r>
              <a:rPr lang="cs-CZ" sz="2000" dirty="0" smtClean="0">
                <a:latin typeface="+mj-lt"/>
              </a:rPr>
              <a:t> [</a:t>
            </a:r>
            <a:r>
              <a:rPr lang="cs-CZ" sz="2000" dirty="0" err="1" smtClean="0">
                <a:latin typeface="+mj-lt"/>
              </a:rPr>
              <a:t>MPa</a:t>
            </a:r>
            <a:r>
              <a:rPr lang="cs-CZ" sz="2000" dirty="0" smtClean="0">
                <a:latin typeface="+mj-lt"/>
              </a:rPr>
              <a:t>] na složení jednotlivých vzorků</a:t>
            </a:r>
            <a:endParaRPr lang="cs-CZ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Graphic spid="9" grpId="0">
        <p:bldAsOne/>
      </p:bldGraphic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Výsledky tahových zkoušek</a:t>
            </a:r>
            <a:br>
              <a:rPr lang="cs-CZ" sz="4000" dirty="0" smtClean="0"/>
            </a:br>
            <a:r>
              <a:rPr lang="cs-CZ" sz="2200" dirty="0" err="1" smtClean="0"/>
              <a:t>Starex</a:t>
            </a:r>
            <a:r>
              <a:rPr lang="cs-CZ" sz="2200" dirty="0" smtClean="0"/>
              <a:t> HF-0660I s přidáním regranulátu </a:t>
            </a:r>
            <a:r>
              <a:rPr lang="cs-CZ" sz="2200" dirty="0" err="1" smtClean="0"/>
              <a:t>Senosan</a:t>
            </a:r>
            <a:r>
              <a:rPr lang="cs-CZ" sz="2200" dirty="0" smtClean="0"/>
              <a:t>® 3000X</a:t>
            </a: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09897" y="1541411"/>
          <a:ext cx="7328266" cy="4139124"/>
        </p:xfrm>
        <a:graphic>
          <a:graphicData uri="http://schemas.openxmlformats.org/drawingml/2006/table">
            <a:tbl>
              <a:tblPr/>
              <a:tblGrid>
                <a:gridCol w="826172"/>
                <a:gridCol w="794128"/>
                <a:gridCol w="857519"/>
                <a:gridCol w="857519"/>
                <a:gridCol w="857519"/>
                <a:gridCol w="857519"/>
                <a:gridCol w="1138945"/>
                <a:gridCol w="1138945"/>
              </a:tblGrid>
              <a:tr h="35462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Vzorky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Číslo šarže – Procentuální zastoupení regranulátu ve zkušebních tělesech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5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 – 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2 – 10%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3 – 20%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 – 30%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 – 50%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6 – 70%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7 – 100%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5,072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4,555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4,593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4,976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5,474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4,593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5,435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5,053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4,876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5,311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5,359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4,593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5,282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4,789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5,598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4,823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4,708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4,478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5,053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5,502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4,785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4,832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5,096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5,167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5,206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5,091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5,359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4,969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4,928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5,263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4,517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5,359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4,658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5,512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5,053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4,593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4,793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5,263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4,976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4,45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5,091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5,206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4,555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4,545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4,833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5,129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Průměr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4,752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4,763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4,793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4,877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4,883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5,218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5,219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751" marR="657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207623" y="6048103"/>
            <a:ext cx="4495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j-lt"/>
              </a:rPr>
              <a:t>Jmenovité poměrné prodloužení </a:t>
            </a:r>
            <a:r>
              <a:rPr lang="cs-CZ" sz="2000" dirty="0" err="1" smtClean="0">
                <a:latin typeface="+mj-lt"/>
              </a:rPr>
              <a:t>ε</a:t>
            </a:r>
            <a:r>
              <a:rPr lang="cs-CZ" sz="2000" baseline="-25000" dirty="0" err="1" smtClean="0">
                <a:latin typeface="+mj-lt"/>
              </a:rPr>
              <a:t>t</a:t>
            </a:r>
            <a:r>
              <a:rPr lang="cs-CZ" sz="2000" baseline="-25000" dirty="0" smtClean="0">
                <a:latin typeface="+mj-lt"/>
              </a:rPr>
              <a:t> </a:t>
            </a:r>
            <a:r>
              <a:rPr lang="cs-CZ" sz="2000" dirty="0" smtClean="0">
                <a:latin typeface="+mj-lt"/>
              </a:rPr>
              <a:t>[%]</a:t>
            </a:r>
            <a:endParaRPr lang="cs-CZ" sz="2000" dirty="0">
              <a:latin typeface="+mj-lt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773782" y="1547564"/>
          <a:ext cx="7341326" cy="4467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777317" y="6019287"/>
            <a:ext cx="5965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j-lt"/>
              </a:rPr>
              <a:t>Graf závislosti </a:t>
            </a:r>
            <a:r>
              <a:rPr lang="cs-CZ" sz="2000" dirty="0" err="1" smtClean="0">
                <a:latin typeface="+mj-lt"/>
              </a:rPr>
              <a:t>εt</a:t>
            </a:r>
            <a:r>
              <a:rPr lang="cs-CZ" sz="2000" dirty="0" smtClean="0">
                <a:latin typeface="+mj-lt"/>
              </a:rPr>
              <a:t> [%] na složení jednotlivých vzorků</a:t>
            </a:r>
            <a:endParaRPr lang="cs-CZ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Graphic spid="6" grpId="0">
        <p:bldAsOne/>
      </p:bldGraphic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Výsledky tahových zkoušek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200" dirty="0" err="1" smtClean="0"/>
              <a:t>Starex</a:t>
            </a:r>
            <a:r>
              <a:rPr lang="cs-CZ" sz="2200" dirty="0" smtClean="0"/>
              <a:t> HF-0660I s přidáním recyklátu </a:t>
            </a:r>
            <a:r>
              <a:rPr lang="cs-CZ" sz="2200" dirty="0" err="1" smtClean="0"/>
              <a:t>Senosan</a:t>
            </a:r>
            <a:r>
              <a:rPr lang="cs-CZ" sz="2200" dirty="0" smtClean="0"/>
              <a:t>® 3000X</a:t>
            </a:r>
            <a:endParaRPr lang="cs-CZ" sz="22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7647" y="1604112"/>
          <a:ext cx="7249886" cy="4214837"/>
        </p:xfrm>
        <a:graphic>
          <a:graphicData uri="http://schemas.openxmlformats.org/drawingml/2006/table">
            <a:tbl>
              <a:tblPr/>
              <a:tblGrid>
                <a:gridCol w="846880"/>
                <a:gridCol w="879012"/>
                <a:gridCol w="879012"/>
                <a:gridCol w="879012"/>
                <a:gridCol w="879012"/>
                <a:gridCol w="879012"/>
                <a:gridCol w="1003973"/>
                <a:gridCol w="1003973"/>
              </a:tblGrid>
              <a:tr h="39450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Vzorky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Číslo šarže – Procentuální zastoupení regranulátu ve zkušebních tělesech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83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 – 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2 – 10%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3 – 20%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 – 30%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 – 50%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Arial"/>
                          <a:ea typeface="Calibri"/>
                          <a:cs typeface="Times New Roman"/>
                        </a:rPr>
                        <a:t>6 – 70%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7 – 100%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41,001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41,94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41,549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42,599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44,7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40,789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41,849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42,049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42,65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44,9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40,988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41,950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42,799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45,4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41,102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41,849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41,65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41,93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41,59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43,099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45,25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41,057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41,959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42,95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45,2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40,976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41,825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42,099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41,95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41,126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41,765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41,715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42,15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42,849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45,25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41,005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41,825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41,95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42,099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43,4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45,7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40,987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42,049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41,899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42,15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45,5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40,97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42,099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42,15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42,125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41,5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45,4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Průměr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41,000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41,876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41,97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41,942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41,874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42,925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45,23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651760" y="5891348"/>
            <a:ext cx="3631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j-lt"/>
              </a:rPr>
              <a:t>Napětí na mezi kluzu </a:t>
            </a:r>
            <a:r>
              <a:rPr lang="cs-CZ" sz="2000" dirty="0" err="1" smtClean="0">
                <a:latin typeface="+mj-lt"/>
              </a:rPr>
              <a:t>σ</a:t>
            </a:r>
            <a:r>
              <a:rPr lang="cs-CZ" sz="2000" baseline="-25000" dirty="0" err="1" smtClean="0">
                <a:latin typeface="+mj-lt"/>
              </a:rPr>
              <a:t>y</a:t>
            </a:r>
            <a:r>
              <a:rPr lang="cs-CZ" sz="2000" dirty="0" smtClean="0">
                <a:latin typeface="+mj-lt"/>
              </a:rPr>
              <a:t> [</a:t>
            </a:r>
            <a:r>
              <a:rPr lang="cs-CZ" sz="2000" dirty="0" err="1" smtClean="0">
                <a:latin typeface="+mj-lt"/>
              </a:rPr>
              <a:t>MPa</a:t>
            </a:r>
            <a:r>
              <a:rPr lang="cs-CZ" sz="2000" dirty="0" smtClean="0">
                <a:latin typeface="+mj-lt"/>
              </a:rPr>
              <a:t>]</a:t>
            </a:r>
            <a:endParaRPr lang="cs-CZ" sz="2000" dirty="0">
              <a:latin typeface="+mj-lt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8777" y="1611901"/>
          <a:ext cx="7248754" cy="42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619794" y="5878286"/>
            <a:ext cx="6367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j-lt"/>
              </a:rPr>
              <a:t>Graf závislosti </a:t>
            </a:r>
            <a:r>
              <a:rPr lang="cs-CZ" sz="2000" dirty="0" err="1" smtClean="0">
                <a:latin typeface="+mj-lt"/>
              </a:rPr>
              <a:t>σy</a:t>
            </a:r>
            <a:r>
              <a:rPr lang="cs-CZ" sz="2000" dirty="0" smtClean="0">
                <a:latin typeface="+mj-lt"/>
              </a:rPr>
              <a:t> [</a:t>
            </a:r>
            <a:r>
              <a:rPr lang="cs-CZ" sz="2000" dirty="0" err="1" smtClean="0">
                <a:latin typeface="+mj-lt"/>
              </a:rPr>
              <a:t>MPa</a:t>
            </a:r>
            <a:r>
              <a:rPr lang="cs-CZ" sz="2000" dirty="0" smtClean="0">
                <a:latin typeface="+mj-lt"/>
              </a:rPr>
              <a:t>] na složení jednotlivých vzorků</a:t>
            </a:r>
            <a:endParaRPr lang="cs-CZ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Graphic spid="7" grpId="0">
        <p:bldAsOne/>
      </p:bldGraphic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Výsledky tahových zkoušek</a:t>
            </a:r>
            <a:br>
              <a:rPr lang="cs-CZ" sz="4000" dirty="0" smtClean="0"/>
            </a:br>
            <a:r>
              <a:rPr lang="cs-CZ" sz="2200" dirty="0" err="1" smtClean="0"/>
              <a:t>Starex</a:t>
            </a:r>
            <a:r>
              <a:rPr lang="cs-CZ" sz="2200" dirty="0" smtClean="0"/>
              <a:t> HF-0660I s přidáním recyklátu </a:t>
            </a:r>
            <a:r>
              <a:rPr lang="cs-CZ" sz="2200" dirty="0" err="1" smtClean="0"/>
              <a:t>Senosan</a:t>
            </a:r>
            <a:r>
              <a:rPr lang="cs-CZ" sz="2200" dirty="0" smtClean="0"/>
              <a:t>® 3000X</a:t>
            </a: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48788" y="1577989"/>
          <a:ext cx="7241178" cy="4362254"/>
        </p:xfrm>
        <a:graphic>
          <a:graphicData uri="http://schemas.openxmlformats.org/drawingml/2006/table">
            <a:tbl>
              <a:tblPr/>
              <a:tblGrid>
                <a:gridCol w="845862"/>
                <a:gridCol w="877956"/>
                <a:gridCol w="877956"/>
                <a:gridCol w="877956"/>
                <a:gridCol w="877956"/>
                <a:gridCol w="877956"/>
                <a:gridCol w="1002768"/>
                <a:gridCol w="1002768"/>
              </a:tblGrid>
              <a:tr h="48594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Vzorky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Číslo šarže – Procentuální zastoupení regranulátu ve zkušebních tělesech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30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 – 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2 – 10%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3 – 20%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 – 30%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 – 50%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6 – 70%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7 – 100%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5,17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6,01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4,48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5,62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5,63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5,63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4,74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5,75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5,21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5,32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5,45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5,18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5,89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5,01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5,09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6,12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4,67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4,89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4,97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5,15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4,75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Arial"/>
                          <a:ea typeface="Calibri"/>
                          <a:cs typeface="Times New Roman"/>
                        </a:rPr>
                        <a:t>4,98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Průměr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4,752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4,778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4,869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5,083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5,106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Arial"/>
                          <a:ea typeface="Calibri"/>
                          <a:cs typeface="Times New Roman"/>
                        </a:rPr>
                        <a:t>5,145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Arial"/>
                          <a:ea typeface="Calibri"/>
                          <a:cs typeface="Times New Roman"/>
                        </a:rPr>
                        <a:t>5,365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880" marR="668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194560" y="6008914"/>
            <a:ext cx="4495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j-lt"/>
              </a:rPr>
              <a:t>Jmenovité poměrné prodloužení </a:t>
            </a:r>
            <a:r>
              <a:rPr lang="cs-CZ" sz="2000" dirty="0" err="1" smtClean="0">
                <a:latin typeface="+mj-lt"/>
              </a:rPr>
              <a:t>ε</a:t>
            </a:r>
            <a:r>
              <a:rPr lang="cs-CZ" sz="2000" baseline="-25000" dirty="0" err="1" smtClean="0">
                <a:latin typeface="+mj-lt"/>
              </a:rPr>
              <a:t>t</a:t>
            </a:r>
            <a:r>
              <a:rPr lang="cs-CZ" sz="2000" baseline="-25000" dirty="0" smtClean="0">
                <a:latin typeface="+mj-lt"/>
              </a:rPr>
              <a:t> </a:t>
            </a:r>
            <a:r>
              <a:rPr lang="cs-CZ" sz="2000" dirty="0" smtClean="0">
                <a:latin typeface="+mj-lt"/>
              </a:rPr>
              <a:t>[%]</a:t>
            </a:r>
            <a:endParaRPr lang="cs-CZ" sz="2000" dirty="0">
              <a:latin typeface="+mj-lt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641211" y="1585776"/>
          <a:ext cx="7261818" cy="438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502229" y="6035041"/>
            <a:ext cx="5965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j-lt"/>
              </a:rPr>
              <a:t>Graf závislosti </a:t>
            </a:r>
            <a:r>
              <a:rPr lang="cs-CZ" sz="2000" dirty="0" err="1" smtClean="0">
                <a:latin typeface="+mj-lt"/>
              </a:rPr>
              <a:t>εt</a:t>
            </a:r>
            <a:r>
              <a:rPr lang="cs-CZ" sz="2000" dirty="0" smtClean="0">
                <a:latin typeface="+mj-lt"/>
              </a:rPr>
              <a:t> [%] na složení jednotlivých vzorků</a:t>
            </a:r>
            <a:endParaRPr lang="cs-CZ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Graphic spid="6" grpId="0">
        <p:bldAsOne/>
      </p:bldGraphic>
      <p:bldP spid="7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3170</TotalTime>
  <Words>724</Words>
  <Application>Microsoft Office PowerPoint</Application>
  <PresentationFormat>Předvádění na obrazovce (4:3)</PresentationFormat>
  <Paragraphs>442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Technic</vt:lpstr>
      <vt:lpstr>Vysoká škola technická a ekonomická Ústav technicko - technologický</vt:lpstr>
      <vt:lpstr>Obsah:</vt:lpstr>
      <vt:lpstr>Cíl práce</vt:lpstr>
      <vt:lpstr>Teoreticko – metodologická část</vt:lpstr>
      <vt:lpstr>Aplikační část</vt:lpstr>
      <vt:lpstr>Výsledky tahových zkoušek Starex HF-0660I s přidáním regranulátu Senosan® 3000X </vt:lpstr>
      <vt:lpstr>Výsledky tahových zkoušek Starex HF-0660I s přidáním regranulátu Senosan® 3000X</vt:lpstr>
      <vt:lpstr>Výsledky tahových zkoušek Starex HF-0660I s přidáním recyklátu Senosan® 3000X</vt:lpstr>
      <vt:lpstr>Výsledky tahových zkoušek Starex HF-0660I s přidáním recyklátu Senosan® 3000X</vt:lpstr>
      <vt:lpstr>Závěr</vt:lpstr>
      <vt:lpstr>Otázky od vedoucího a oponenta 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Miroslav Havel</dc:creator>
  <cp:lastModifiedBy>David</cp:lastModifiedBy>
  <cp:revision>89</cp:revision>
  <dcterms:created xsi:type="dcterms:W3CDTF">2014-09-16T21:40:21Z</dcterms:created>
  <dcterms:modified xsi:type="dcterms:W3CDTF">2018-01-21T16:24:41Z</dcterms:modified>
</cp:coreProperties>
</file>