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6007-AB1C-43A0-A69D-670B7B40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138" y="2474128"/>
            <a:ext cx="9089726" cy="2719981"/>
          </a:xfrm>
        </p:spPr>
        <p:txBody>
          <a:bodyPr/>
          <a:lstStyle/>
          <a:p>
            <a:pPr algn="r"/>
            <a:r>
              <a:rPr lang="cs-CZ" sz="5400" dirty="0">
                <a:solidFill>
                  <a:schemeClr val="tx1"/>
                </a:solidFill>
              </a:rPr>
              <a:t>ENERGETICKÉ </a:t>
            </a:r>
            <a:br>
              <a:rPr lang="cs-CZ" sz="5400" dirty="0">
                <a:solidFill>
                  <a:schemeClr val="tx1"/>
                </a:solidFill>
              </a:rPr>
            </a:br>
            <a:r>
              <a:rPr lang="cs-CZ" sz="5400" dirty="0">
                <a:solidFill>
                  <a:schemeClr val="tx1"/>
                </a:solidFill>
              </a:rPr>
              <a:t>A ENVIRONMENTÁLNÍ HODNOCENÍ OBJEKTU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C61649-435E-426A-91F7-0A8B0FB338E5}"/>
              </a:ext>
            </a:extLst>
          </p:cNvPr>
          <p:cNvSpPr txBox="1">
            <a:spLocks/>
          </p:cNvSpPr>
          <p:nvPr/>
        </p:nvSpPr>
        <p:spPr>
          <a:xfrm>
            <a:off x="2250017" y="5194109"/>
            <a:ext cx="7691965" cy="584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2800" dirty="0">
                <a:solidFill>
                  <a:schemeClr val="tx1"/>
                </a:solidFill>
              </a:rPr>
              <a:t>Vedoucí práce: Ing. Michal Kraus, Ph.D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6D5D20-A584-49F3-9E65-F8D7AB20313D}"/>
              </a:ext>
            </a:extLst>
          </p:cNvPr>
          <p:cNvSpPr txBox="1">
            <a:spLocks/>
          </p:cNvSpPr>
          <p:nvPr/>
        </p:nvSpPr>
        <p:spPr>
          <a:xfrm>
            <a:off x="6487459" y="1776644"/>
            <a:ext cx="3452405" cy="584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sz="2800" dirty="0">
                <a:solidFill>
                  <a:schemeClr val="tx1"/>
                </a:solidFill>
              </a:rPr>
              <a:t>Adéla Zelenková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49933-6AD5-46AA-AE44-01C65B817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38" y="724916"/>
            <a:ext cx="1636460" cy="1636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472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B4D3-BE88-4FA2-B82D-89F88BA9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781" y="4814362"/>
            <a:ext cx="6040438" cy="846394"/>
          </a:xfrm>
        </p:spPr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Děkuji za pozornost.....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ECE50F-B107-48C9-B698-F0189C353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757" y="833438"/>
            <a:ext cx="3569493" cy="3569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503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C7A7-B0AC-4682-B325-75C6CA3FD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76" y="514905"/>
            <a:ext cx="8735627" cy="1429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Proč téma energetické a environmentální hodnocení budovy?</a:t>
            </a:r>
            <a:endParaRPr lang="cs-CZ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/>
              <a:t>Proč právě zvolený objekt?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F728B-5793-4CDE-A4A0-419415DBAB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19" y="1944210"/>
            <a:ext cx="4588781" cy="211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39BAC-AAB6-44C9-89AA-24286E0A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16" y="1544888"/>
            <a:ext cx="4157708" cy="4937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053161-D302-4228-95B3-A386BAB835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19" y="4381315"/>
            <a:ext cx="4387554" cy="2100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06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6051-7B0D-4AE1-9097-F634C9FF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11" y="577005"/>
            <a:ext cx="9202101" cy="1171896"/>
          </a:xfrm>
        </p:spPr>
        <p:txBody>
          <a:bodyPr/>
          <a:lstStyle/>
          <a:p>
            <a:r>
              <a:rPr lang="cs-CZ" sz="4000" u="sng" dirty="0">
                <a:solidFill>
                  <a:schemeClr val="tx1"/>
                </a:solidFill>
              </a:rPr>
              <a:t>Náplň práce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92EE-74A8-4B21-B699-F7F9A4FC0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11" y="2470170"/>
            <a:ext cx="10382831" cy="34867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Seznámení s problematikou zvoleného tématu.</a:t>
            </a:r>
          </a:p>
          <a:p>
            <a:pPr>
              <a:lnSpc>
                <a:spcPct val="150000"/>
              </a:lnSpc>
            </a:pPr>
            <a:r>
              <a:rPr lang="cs-CZ" dirty="0"/>
              <a:t>Podrobný popis objektu a lokality.</a:t>
            </a:r>
          </a:p>
          <a:p>
            <a:pPr>
              <a:lnSpc>
                <a:spcPct val="150000"/>
              </a:lnSpc>
            </a:pPr>
            <a:r>
              <a:rPr lang="cs-CZ" dirty="0"/>
              <a:t>Stručný popis použité metodiky a struktur hodnocení.</a:t>
            </a:r>
          </a:p>
          <a:p>
            <a:pPr>
              <a:lnSpc>
                <a:spcPct val="150000"/>
              </a:lnSpc>
            </a:pPr>
            <a:r>
              <a:rPr lang="cs-CZ" dirty="0"/>
              <a:t>Shrnutí a porovnání výsledků energetických a environmentálních parametrů.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47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50EE-477D-4B6E-B5E1-3FCEEFF8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43" y="656926"/>
            <a:ext cx="9305757" cy="790156"/>
          </a:xfrm>
        </p:spPr>
        <p:txBody>
          <a:bodyPr/>
          <a:lstStyle/>
          <a:p>
            <a:r>
              <a:rPr lang="cs-CZ" sz="4000" u="sng" dirty="0">
                <a:solidFill>
                  <a:schemeClr val="tx1"/>
                </a:solidFill>
              </a:rPr>
              <a:t>Výzkumný problém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2D5D-BF63-4510-ABC1-A1D530E9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44918"/>
            <a:ext cx="9989338" cy="356107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dirty="0"/>
              <a:t>Zpracování průkazu energetické náročnosti budovy původní části haly </a:t>
            </a:r>
            <a:br>
              <a:rPr lang="cs-CZ" dirty="0"/>
            </a:br>
            <a:r>
              <a:rPr lang="cs-CZ" dirty="0"/>
              <a:t>– následné porovnání s expanzí.</a:t>
            </a:r>
          </a:p>
          <a:p>
            <a:pPr>
              <a:lnSpc>
                <a:spcPct val="160000"/>
              </a:lnSpc>
            </a:pPr>
            <a:r>
              <a:rPr lang="cs-CZ" dirty="0"/>
              <a:t>Porovnání reálných spotřeb energií obou částí objektu na základě podružného měření.</a:t>
            </a:r>
          </a:p>
          <a:p>
            <a:pPr>
              <a:lnSpc>
                <a:spcPct val="160000"/>
              </a:lnSpc>
            </a:pPr>
            <a:r>
              <a:rPr lang="cs-CZ" dirty="0"/>
              <a:t>Výpočet a porovnání provozních emisí CO</a:t>
            </a:r>
            <a:r>
              <a:rPr lang="cs-CZ" cap="small" baseline="-25000" dirty="0"/>
              <a:t>2</a:t>
            </a:r>
            <a:r>
              <a:rPr lang="cs-CZ" dirty="0"/>
              <a:t>, SO</a:t>
            </a:r>
            <a:r>
              <a:rPr lang="cs-CZ" baseline="-25000" dirty="0"/>
              <a:t>2</a:t>
            </a:r>
            <a:r>
              <a:rPr lang="cs-CZ" dirty="0"/>
              <a:t>, NO</a:t>
            </a:r>
            <a:r>
              <a:rPr lang="cs-CZ" baseline="-25000" dirty="0"/>
              <a:t>x </a:t>
            </a:r>
            <a:r>
              <a:rPr lang="cs-CZ" dirty="0"/>
              <a:t> a spotřeba primární energie z neobnovitelných zdrojů.</a:t>
            </a:r>
            <a:endParaRPr lang="cs-CZ" baseline="-25000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4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B065-BF57-4FAF-92B7-3F543F5C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17" y="621394"/>
            <a:ext cx="6803235" cy="949954"/>
          </a:xfrm>
        </p:spPr>
        <p:txBody>
          <a:bodyPr/>
          <a:lstStyle/>
          <a:p>
            <a:r>
              <a:rPr lang="cs-CZ" sz="4000" u="sng" dirty="0">
                <a:solidFill>
                  <a:schemeClr val="tx1"/>
                </a:solidFill>
              </a:rPr>
              <a:t>Použité metody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33B78-29D1-4E00-A6DF-67ADB1952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470169"/>
            <a:ext cx="9795010" cy="3690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PENB – program Protech.</a:t>
            </a:r>
          </a:p>
          <a:p>
            <a:pPr>
              <a:lnSpc>
                <a:spcPct val="150000"/>
              </a:lnSpc>
            </a:pPr>
            <a:r>
              <a:rPr lang="cs-CZ" dirty="0"/>
              <a:t>Porovnání reálných spotřeb a přepočet na m</a:t>
            </a:r>
            <a:r>
              <a:rPr lang="cs-CZ" baseline="30000" dirty="0"/>
              <a:t>2 </a:t>
            </a:r>
            <a:r>
              <a:rPr lang="cs-CZ" dirty="0"/>
              <a:t>dle účelu využití prostoru pomocí dat z dálkových odečtů systému podružného měření.</a:t>
            </a:r>
            <a:endParaRPr lang="cs-CZ" baseline="30000" dirty="0"/>
          </a:p>
          <a:p>
            <a:pPr>
              <a:lnSpc>
                <a:spcPct val="150000"/>
              </a:lnSpc>
            </a:pPr>
            <a:r>
              <a:rPr lang="cs-CZ" dirty="0"/>
              <a:t>Emise – pomocí systému certifikace SBToolCZ (E – environmentální kritéria).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4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A403-3F73-4CFB-9454-C07F2D7F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54" y="483303"/>
            <a:ext cx="9404723" cy="814107"/>
          </a:xfrm>
        </p:spPr>
        <p:txBody>
          <a:bodyPr/>
          <a:lstStyle/>
          <a:p>
            <a:r>
              <a:rPr lang="cs-CZ" sz="4000" u="sng" dirty="0">
                <a:solidFill>
                  <a:schemeClr val="tx1"/>
                </a:solidFill>
              </a:rPr>
              <a:t>Výsledky výzkumu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8C3C3-22DA-4659-8354-3C1724DF72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4" y="2152704"/>
            <a:ext cx="2518299" cy="2552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2275D6-2493-4BC3-A5A9-079BE0700E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52703"/>
            <a:ext cx="2518299" cy="2552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BCA448A-09B1-4AF1-B9DE-918ADEE1C5A9}"/>
              </a:ext>
            </a:extLst>
          </p:cNvPr>
          <p:cNvSpPr txBox="1">
            <a:spLocks/>
          </p:cNvSpPr>
          <p:nvPr/>
        </p:nvSpPr>
        <p:spPr>
          <a:xfrm>
            <a:off x="700254" y="1514780"/>
            <a:ext cx="4868541" cy="420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Porovnání výsledků PENB obou částí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B0627F-FC07-494E-A50D-8BB4F8F250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30" y="2152702"/>
            <a:ext cx="4418334" cy="2552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6D3A71-8EB8-4935-830C-42C2F40BA100}"/>
              </a:ext>
            </a:extLst>
          </p:cNvPr>
          <p:cNvSpPr txBox="1">
            <a:spLocks/>
          </p:cNvSpPr>
          <p:nvPr/>
        </p:nvSpPr>
        <p:spPr>
          <a:xfrm>
            <a:off x="6623207" y="1514780"/>
            <a:ext cx="4868541" cy="420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Porovnání reálných spotřeb elektřiny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7D500D-66A9-4F6A-A159-7AEC6EFD7F0D}"/>
              </a:ext>
            </a:extLst>
          </p:cNvPr>
          <p:cNvSpPr txBox="1">
            <a:spLocks/>
          </p:cNvSpPr>
          <p:nvPr/>
        </p:nvSpPr>
        <p:spPr>
          <a:xfrm>
            <a:off x="866434" y="5075787"/>
            <a:ext cx="10124121" cy="1023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1 m</a:t>
            </a:r>
            <a:r>
              <a:rPr lang="cs-CZ" sz="2000" baseline="30000" dirty="0">
                <a:solidFill>
                  <a:schemeClr val="tx1"/>
                </a:solidFill>
              </a:rPr>
              <a:t>2 </a:t>
            </a:r>
            <a:r>
              <a:rPr lang="cs-CZ" sz="2000" dirty="0">
                <a:solidFill>
                  <a:schemeClr val="tx1"/>
                </a:solidFill>
              </a:rPr>
              <a:t> původní část – sklad: 72,18 Kč / 39,42 kWh, admin.: 52,04 Kč / 28,42 kWh</a:t>
            </a:r>
            <a:endParaRPr lang="en-U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</a:rPr>
              <a:t>1 m</a:t>
            </a:r>
            <a:r>
              <a:rPr lang="cs-CZ" sz="2000" baseline="30000" dirty="0">
                <a:solidFill>
                  <a:schemeClr val="tx1"/>
                </a:solidFill>
              </a:rPr>
              <a:t>2 </a:t>
            </a:r>
            <a:r>
              <a:rPr lang="cs-CZ" sz="2000" dirty="0">
                <a:solidFill>
                  <a:schemeClr val="tx1"/>
                </a:solidFill>
              </a:rPr>
              <a:t>expanze –  sklad: 12,29 Kč / 6,82 kWh, admin.: 182,78 Kč / 101,44 kWh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7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F6E6-9E40-4CDE-A8FD-627DD937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68286"/>
            <a:ext cx="5159885" cy="852299"/>
          </a:xfrm>
        </p:spPr>
        <p:txBody>
          <a:bodyPr/>
          <a:lstStyle/>
          <a:p>
            <a:r>
              <a:rPr lang="cs-CZ" sz="4000" u="sng" dirty="0">
                <a:solidFill>
                  <a:schemeClr val="tx1"/>
                </a:solidFill>
              </a:rPr>
              <a:t>Výsledky výzkumu</a:t>
            </a:r>
            <a:endParaRPr lang="en-US" sz="40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D6DF1-5428-459A-B22E-7DDF45F6F5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2073997"/>
            <a:ext cx="4396407" cy="245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0AF5C-4587-410B-86AF-956BE9AAF5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97" y="2073997"/>
            <a:ext cx="4619347" cy="256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4BD8A94-513C-4876-839A-A4303A439A59}"/>
              </a:ext>
            </a:extLst>
          </p:cNvPr>
          <p:cNvSpPr txBox="1">
            <a:spLocks/>
          </p:cNvSpPr>
          <p:nvPr/>
        </p:nvSpPr>
        <p:spPr>
          <a:xfrm>
            <a:off x="646110" y="1431538"/>
            <a:ext cx="6472903" cy="420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Celkové náklady zjištěné pomocí dálkových odečtů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2FDD18-736A-4978-98B4-C358EE9550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4749516"/>
            <a:ext cx="4396407" cy="17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20B4E9A-6DEA-4448-858C-BB3B3F48CD41}"/>
              </a:ext>
            </a:extLst>
          </p:cNvPr>
          <p:cNvSpPr txBox="1">
            <a:spLocks/>
          </p:cNvSpPr>
          <p:nvPr/>
        </p:nvSpPr>
        <p:spPr>
          <a:xfrm>
            <a:off x="5421297" y="5178909"/>
            <a:ext cx="4891597" cy="1180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Výsledky hodnocení provozních emisí </a:t>
            </a:r>
          </a:p>
          <a:p>
            <a:r>
              <a:rPr lang="cs-CZ" sz="2000" dirty="0">
                <a:solidFill>
                  <a:schemeClr val="tx1"/>
                </a:solidFill>
              </a:rPr>
              <a:t>a roční spotřeby primární energie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ADB2-FBAD-41BA-9C58-9F53472D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94783"/>
            <a:ext cx="9404723" cy="807911"/>
          </a:xfrm>
        </p:spPr>
        <p:txBody>
          <a:bodyPr/>
          <a:lstStyle/>
          <a:p>
            <a:r>
              <a:rPr lang="cs-CZ" sz="4000" u="sng" dirty="0">
                <a:solidFill>
                  <a:schemeClr val="tx1"/>
                </a:solidFill>
              </a:rPr>
              <a:t>Závěrečné shrnutí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FAC1-60FD-4CCE-AD13-98B1C3E7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717936"/>
            <a:ext cx="9146940" cy="4141325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sz="2800" dirty="0"/>
              <a:t>Návrhy opatření </a:t>
            </a:r>
          </a:p>
          <a:p>
            <a:pPr>
              <a:lnSpc>
                <a:spcPct val="170000"/>
              </a:lnSpc>
              <a:buFont typeface="Century Gothic" panose="020B0502020202020204" pitchFamily="34" charset="0"/>
              <a:buChar char="►"/>
            </a:pPr>
            <a:r>
              <a:rPr lang="cs-CZ" dirty="0"/>
              <a:t>Správný způsob návrhu budovy a volba materiálů.</a:t>
            </a:r>
          </a:p>
          <a:p>
            <a:pPr>
              <a:lnSpc>
                <a:spcPct val="170000"/>
              </a:lnSpc>
              <a:buFont typeface="Century Gothic" panose="020B0502020202020204" pitchFamily="34" charset="0"/>
              <a:buChar char="►"/>
            </a:pPr>
            <a:r>
              <a:rPr lang="cs-CZ" dirty="0"/>
              <a:t>Vhodná volba systémů pro vytápění, ohřev TV a osvětlení.</a:t>
            </a:r>
          </a:p>
          <a:p>
            <a:pPr>
              <a:lnSpc>
                <a:spcPct val="170000"/>
              </a:lnSpc>
              <a:buFont typeface="Century Gothic" panose="020B0502020202020204" pitchFamily="34" charset="0"/>
              <a:buChar char="►"/>
            </a:pPr>
            <a:r>
              <a:rPr lang="cs-CZ" dirty="0"/>
              <a:t>Způsob větrání, výměna vzduchu.</a:t>
            </a:r>
          </a:p>
          <a:p>
            <a:pPr>
              <a:lnSpc>
                <a:spcPct val="170000"/>
              </a:lnSpc>
              <a:buFont typeface="Century Gothic" panose="020B0502020202020204" pitchFamily="34" charset="0"/>
              <a:buChar char="►"/>
            </a:pPr>
            <a:r>
              <a:rPr lang="cs-CZ" dirty="0"/>
              <a:t>Instalace kontrolních systémů pro přehled provozu budovy.</a:t>
            </a:r>
          </a:p>
          <a:p>
            <a:pPr>
              <a:lnSpc>
                <a:spcPct val="170000"/>
              </a:lnSpc>
              <a:buFont typeface="Century Gothic" panose="020B0502020202020204" pitchFamily="34" charset="0"/>
              <a:buChar char="►"/>
            </a:pPr>
            <a:r>
              <a:rPr lang="cs-CZ" dirty="0"/>
              <a:t>Hospodaření s dešťovou vodou, nakládání s odpady, doprava,...</a:t>
            </a:r>
          </a:p>
          <a:p>
            <a:pPr>
              <a:lnSpc>
                <a:spcPct val="170000"/>
              </a:lnSpc>
              <a:buFont typeface="Century Gothic" panose="020B0502020202020204" pitchFamily="34" charset="0"/>
              <a:buChar char="►"/>
            </a:pPr>
            <a:endParaRPr lang="cs-CZ" sz="2100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9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8941-9553-48A2-BB37-C0CB5DAB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98" y="701293"/>
            <a:ext cx="6447147" cy="1136385"/>
          </a:xfrm>
        </p:spPr>
        <p:txBody>
          <a:bodyPr/>
          <a:lstStyle/>
          <a:p>
            <a:r>
              <a:rPr lang="cs-CZ" sz="4000" u="sng" dirty="0">
                <a:solidFill>
                  <a:schemeClr val="tx1"/>
                </a:solidFill>
              </a:rPr>
              <a:t>Doplňující otázky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572D9-5FAB-454F-BAC1-20FEF8F2C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37678"/>
            <a:ext cx="10921494" cy="44011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/>
              <a:t>Vedoucí práce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dirty="0"/>
              <a:t>	Jaké hlavní výhody představuje certifikace budov pro jejich majitele, respektive</a:t>
            </a:r>
            <a:r>
              <a:rPr lang="en-US" dirty="0"/>
              <a:t> </a:t>
            </a:r>
            <a:r>
              <a:rPr lang="cs-CZ" dirty="0"/>
              <a:t>investory?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dirty="0"/>
              <a:t>	Jaký ze zmíněných certifikačních systémů preferuji a proč?</a:t>
            </a:r>
          </a:p>
          <a:p>
            <a:r>
              <a:rPr lang="cs-CZ" sz="2800" dirty="0"/>
              <a:t>Oponent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/>
              <a:t>	Jak by se projevila náhrada původního VZT zařízení (přívodní jednotka </a:t>
            </a:r>
            <a:r>
              <a:rPr lang="en-US" dirty="0"/>
              <a:t>+</a:t>
            </a:r>
            <a:r>
              <a:rPr lang="cs-CZ" dirty="0"/>
              <a:t> odtahové 	ventilátory) za úspornější řešení (rekuperační VZT jednotky) v provozních nákladech, 	popřípadě energetickém hodnocení?</a:t>
            </a:r>
          </a:p>
        </p:txBody>
      </p:sp>
    </p:spTree>
    <p:extLst>
      <p:ext uri="{BB962C8B-B14F-4D97-AF65-F5344CB8AC3E}">
        <p14:creationId xmlns:p14="http://schemas.microsoft.com/office/powerpoint/2010/main" val="4186271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409</TotalTime>
  <Words>230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Tahoma</vt:lpstr>
      <vt:lpstr>Wingdings</vt:lpstr>
      <vt:lpstr>Wingdings 3</vt:lpstr>
      <vt:lpstr>Ion</vt:lpstr>
      <vt:lpstr>ENERGETICKÉ  A ENVIRONMENTÁLNÍ HODNOCENÍ OBJEKTU</vt:lpstr>
      <vt:lpstr>PowerPoint Presentation</vt:lpstr>
      <vt:lpstr>Náplň práce</vt:lpstr>
      <vt:lpstr>Výzkumný problém</vt:lpstr>
      <vt:lpstr>Použité metody</vt:lpstr>
      <vt:lpstr>Výsledky výzkumu</vt:lpstr>
      <vt:lpstr>Výsledky výzkumu</vt:lpstr>
      <vt:lpstr>Závěrečné shrnutí</vt:lpstr>
      <vt:lpstr>Doplňující otázky</vt:lpstr>
      <vt:lpstr>Děkuji za pozornost.....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ENERGETICKÉ  A ENVIRONMENTÁLNÍ HODNOCENÍ OBJEKTU</dc:title>
  <dc:creator>Zelenkova, Adela</dc:creator>
  <cp:lastModifiedBy>Zelenkova, Adela</cp:lastModifiedBy>
  <cp:revision>29</cp:revision>
  <dcterms:created xsi:type="dcterms:W3CDTF">2018-01-21T08:56:01Z</dcterms:created>
  <dcterms:modified xsi:type="dcterms:W3CDTF">2018-01-21T15:51:43Z</dcterms:modified>
</cp:coreProperties>
</file>