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69" r:id="rId5"/>
    <p:sldId id="271" r:id="rId6"/>
    <p:sldId id="272" r:id="rId7"/>
    <p:sldId id="274" r:id="rId8"/>
    <p:sldId id="275" r:id="rId9"/>
    <p:sldId id="276" r:id="rId10"/>
    <p:sldId id="277" r:id="rId11"/>
    <p:sldId id="278" r:id="rId12"/>
    <p:sldId id="281" r:id="rId13"/>
    <p:sldId id="279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B29166-2610-48CF-A3E7-E4EE64B2BD55}" type="datetimeFigureOut">
              <a:rPr lang="cs-CZ" smtClean="0"/>
              <a:pPr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B90A10E-B0EC-45C4-822A-E71EADD8BC2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458200" cy="2262113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 smtClean="0">
                <a:latin typeface="Arial" pitchFamily="34" charset="0"/>
                <a:cs typeface="Arial" pitchFamily="34" charset="0"/>
              </a:rPr>
              <a:t>Řešení vnitřního prostředí nízkoenergetického bytového domu</a:t>
            </a:r>
            <a:endParaRPr lang="cs-CZ" sz="40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581128"/>
            <a:ext cx="8136904" cy="1872208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Autor práce: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Pavel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Putz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Vedoucí práce: 		Ing.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</a:t>
            </a: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Ing. Petra Nováková</a:t>
            </a:r>
          </a:p>
          <a:p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Oponent práce: 	Ing. Martin Mach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600" dirty="0" smtClean="0">
                <a:latin typeface="Arial" pitchFamily="34" charset="0"/>
                <a:cs typeface="Arial" pitchFamily="34" charset="0"/>
              </a:rPr>
              <a:t>České Budějovice, leden 2018</a:t>
            </a:r>
          </a:p>
        </p:txBody>
      </p:sp>
    </p:spTree>
    <p:extLst>
      <p:ext uri="{BB962C8B-B14F-4D97-AF65-F5344CB8AC3E}">
        <p14:creationId xmlns="" xmlns:p14="http://schemas.microsoft.com/office/powerpoint/2010/main" val="314590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Energetické zhodnocení celkového návrhu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756084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Objekt po stavebních úpravách splňuje kritéria nízkoenergetického domu</a:t>
            </a:r>
          </a:p>
          <a:p>
            <a:pPr algn="just">
              <a:lnSpc>
                <a:spcPct val="200000"/>
              </a:lnSpc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Měrná potřeba tepla na vytápění budovy: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33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kWh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/(m2.a)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783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Přínos práce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Bohaté rozšíření znalostí o nízkoenergetických domech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Získání zájmu o tuto problematiku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Zvýšení kvalifikace pro budoucí zaměstnání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Rozšíření znalostí v programech stavební fyziky</a:t>
            </a:r>
          </a:p>
        </p:txBody>
      </p:sp>
    </p:spTree>
    <p:extLst>
      <p:ext uri="{BB962C8B-B14F-4D97-AF65-F5344CB8AC3E}">
        <p14:creationId xmlns="" xmlns:p14="http://schemas.microsoft.com/office/powerpoint/2010/main" val="18183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Otázka vedoucí bakalářské práce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176464"/>
          </a:xfrm>
        </p:spPr>
        <p:txBody>
          <a:bodyPr>
            <a:norm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Jaké položky jste započítal do ceny za ”Montáž” a ceny za ”Příslušenství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”?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Proč máte ve výpočtech součinitele prostupu tepla korekci součinitele prostupu tepla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dU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=0 W/m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Jakým způsobem je zahrnuta inflace a v jaké výši?</a:t>
            </a: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Nemohou se v objektu tvořit plísně?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690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Otázky oponenta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bakalářské práce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Jak máte zajištěné větrání objektu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Jak byste posuzoval světelnou složku vnitřního prostředí?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472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0668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pozornost.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230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429000"/>
            <a:ext cx="8229600" cy="223224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Aktuální a pro mne velmi zajímavé téma</a:t>
            </a:r>
          </a:p>
          <a:p>
            <a:pPr algn="just">
              <a:lnSpc>
                <a:spcPct val="20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Rozšíření vlastních znalostí a zkušeností na toto téma</a:t>
            </a:r>
          </a:p>
        </p:txBody>
      </p:sp>
    </p:spTree>
    <p:extLst>
      <p:ext uri="{BB962C8B-B14F-4D97-AF65-F5344CB8AC3E}">
        <p14:creationId xmlns="" xmlns:p14="http://schemas.microsoft.com/office/powerpoint/2010/main" val="32633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marL="109728" indent="0">
              <a:lnSpc>
                <a:spcPct val="200000"/>
              </a:lnSpc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Cílem práce je návrh a cenová kalkulace optimálního způsobu řešení vnitřního prostředí nízkoenergetického bytového domu.</a:t>
            </a:r>
          </a:p>
          <a:p>
            <a:pPr marL="109728" indent="0" algn="just">
              <a:lnSpc>
                <a:spcPct val="200000"/>
              </a:lnSpc>
              <a:buNone/>
            </a:pPr>
            <a:endParaRPr lang="cs-CZ" sz="2400" dirty="0" smtClean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755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Výzkumný problém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8843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Platná legislativa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Nízkoenergetické domy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Zateplování bytových domů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Výběr technické soustavy</a:t>
            </a:r>
          </a:p>
        </p:txBody>
      </p:sp>
    </p:spTree>
    <p:extLst>
      <p:ext uri="{BB962C8B-B14F-4D97-AF65-F5344CB8AC3E}">
        <p14:creationId xmlns="" xmlns:p14="http://schemas.microsoft.com/office/powerpoint/2010/main" val="26799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Aplikační část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Jednoduchý čtyřpodlažní bytový dům s pravidelným půdorysem,</a:t>
            </a:r>
          </a:p>
          <a:p>
            <a:pPr algn="just">
              <a:lnSpc>
                <a:spcPct val="200000"/>
              </a:lnSpc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nacházející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se v Konstantinových Lázních,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11 byty.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Je nepodsklepený s plochou střechou ve vlastnictví Společnosti vlastníků,</a:t>
            </a:r>
          </a:p>
          <a:p>
            <a:pPr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zastavěná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plocha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243 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obestavěný prostor 3208m</a:t>
            </a:r>
            <a:r>
              <a:rPr lang="cs-CZ" sz="20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4830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473459" y="980728"/>
            <a:ext cx="3377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távající stav 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Zástupný symbol pro obsah 7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3846677" cy="232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2060848"/>
            <a:ext cx="383272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293096"/>
            <a:ext cx="2209031" cy="215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597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Zateplení konstrukcí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3068960"/>
            <a:ext cx="8640960" cy="3312368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Podlaha v 1.NP: 	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EPS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100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100mm,</a:t>
            </a:r>
          </a:p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obvodové stěny podélné: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Greywall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Plus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100mm,</a:t>
            </a:r>
          </a:p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obvodové stěny příčné: 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Greywall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Plus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150mm,</a:t>
            </a:r>
          </a:p>
          <a:p>
            <a:pPr algn="just">
              <a:lnSpc>
                <a:spcPct val="200000"/>
              </a:lnSpc>
            </a:pPr>
            <a:r>
              <a:rPr lang="cs-CZ" sz="1900" dirty="0" smtClean="0">
                <a:latin typeface="Arial" pitchFamily="34" charset="0"/>
                <a:cs typeface="Arial" pitchFamily="34" charset="0"/>
              </a:rPr>
              <a:t>střešní konstrukce:		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Isover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EPS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Grey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 100 </a:t>
            </a:r>
            <a:r>
              <a:rPr lang="cs-CZ" sz="1900" dirty="0" err="1" smtClean="0">
                <a:latin typeface="Arial" pitchFamily="34" charset="0"/>
                <a:cs typeface="Arial" pitchFamily="34" charset="0"/>
              </a:rPr>
              <a:t>tl</a:t>
            </a:r>
            <a:r>
              <a:rPr lang="cs-CZ" sz="1900" dirty="0" smtClean="0">
                <a:latin typeface="Arial" pitchFamily="34" charset="0"/>
                <a:cs typeface="Arial" pitchFamily="34" charset="0"/>
              </a:rPr>
              <a:t>. 120mm.</a:t>
            </a:r>
          </a:p>
        </p:txBody>
      </p:sp>
    </p:spTree>
    <p:extLst>
      <p:ext uri="{BB962C8B-B14F-4D97-AF65-F5344CB8AC3E}">
        <p14:creationId xmlns="" xmlns:p14="http://schemas.microsoft.com/office/powerpoint/2010/main" val="83538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Návrh nového tepelného zdroje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64496"/>
          </a:xfrm>
        </p:spPr>
        <p:txBody>
          <a:bodyPr>
            <a:normAutofit/>
          </a:bodyPr>
          <a:lstStyle/>
          <a:p>
            <a:pPr marL="358775" lvl="1" indent="-268288" algn="just">
              <a:lnSpc>
                <a:spcPct val="20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varianta: plynový kondenzační kotel pro bytovou jednotku</a:t>
            </a:r>
          </a:p>
          <a:p>
            <a:pPr marL="358775" lvl="2" indent="-268288" algn="just">
              <a:lnSpc>
                <a:spcPct val="200000"/>
              </a:lnSpc>
              <a:buClr>
                <a:schemeClr val="accent3"/>
              </a:buClr>
              <a:buNone/>
            </a:pP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Pořizovací cena: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577 390 Kč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Provozní náklady: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206 074,88 Kč/rok</a:t>
            </a:r>
          </a:p>
          <a:p>
            <a:pPr marL="358775" lvl="1" indent="-268288" algn="just">
              <a:lnSpc>
                <a:spcPct val="20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varianta: centrální plynový kotel</a:t>
            </a:r>
          </a:p>
          <a:p>
            <a:pPr marL="358775" lvl="2" indent="-268288" algn="just">
              <a:lnSpc>
                <a:spcPct val="200000"/>
              </a:lnSpc>
              <a:buNone/>
            </a:pP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Pořizovací cena: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616 907 Kč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Provozní náklady: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156 598,5 Kč/rok</a:t>
            </a:r>
          </a:p>
          <a:p>
            <a:pPr marL="358775" lvl="2" indent="-268288" algn="just">
              <a:lnSpc>
                <a:spcPct val="200000"/>
              </a:lnSpc>
              <a:buClr>
                <a:schemeClr val="accent3"/>
              </a:buClr>
              <a:buFont typeface="Arial" pitchFamily="34" charset="0"/>
              <a:buChar char="•"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varianta: tepelné čerpadlo vzduch/voda s </a:t>
            </a:r>
            <a:r>
              <a:rPr lang="cs-CZ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elektrokotlem</a:t>
            </a: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58775" lvl="2" indent="-268288" algn="just">
              <a:lnSpc>
                <a:spcPct val="200000"/>
              </a:lnSpc>
              <a:buClr>
                <a:schemeClr val="accent3"/>
              </a:buClr>
              <a:buNone/>
            </a:pPr>
            <a:r>
              <a:rPr lang="cs-C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Pořizovací cena: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1 333 149 Kč</a:t>
            </a:r>
            <a:r>
              <a:rPr lang="cs-CZ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Provozní náklady: </a:t>
            </a:r>
            <a:r>
              <a:rPr lang="cs-CZ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123 511,05 Kč/rok</a:t>
            </a:r>
          </a:p>
          <a:p>
            <a:pPr marL="715963" lvl="2" indent="-268288" algn="just">
              <a:lnSpc>
                <a:spcPct val="200000"/>
              </a:lnSpc>
              <a:buClr>
                <a:schemeClr val="accent3"/>
              </a:buClr>
              <a:buNone/>
            </a:pPr>
            <a:endParaRPr lang="cs-CZ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6732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Vyhodnocení výsledků</a:t>
            </a:r>
            <a:endParaRPr lang="cs-CZ" sz="4000" u="sng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81642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200000"/>
              </a:lnSpc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Tepelné ztráty budovy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sníženy na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59,5kW což je 47% úspora. </a:t>
            </a:r>
          </a:p>
          <a:p>
            <a:pPr marL="109728" indent="0" algn="just">
              <a:lnSpc>
                <a:spcPct val="200000"/>
              </a:lnSpc>
            </a:pPr>
            <a:r>
              <a:rPr lang="cs-CZ" sz="2200" dirty="0" smtClean="0">
                <a:latin typeface="Calibri" panose="020F0502020204030204" pitchFamily="34" charset="0"/>
              </a:rPr>
              <a:t>Nejvhodnější variantou je centrální plynový kotel (varianta č.2).</a:t>
            </a:r>
          </a:p>
          <a:p>
            <a:pPr marL="109728" indent="0" algn="just">
              <a:lnSpc>
                <a:spcPct val="200000"/>
              </a:lnSpc>
            </a:pPr>
            <a:r>
              <a:rPr lang="cs-CZ" sz="2200" dirty="0" smtClean="0">
                <a:latin typeface="Calibri" panose="020F0502020204030204" pitchFamily="34" charset="0"/>
              </a:rPr>
              <a:t>Úspora financí → možná další vylepšení</a:t>
            </a: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  <a:p>
            <a:pPr marL="109728" indent="0" algn="just">
              <a:lnSpc>
                <a:spcPct val="200000"/>
              </a:lnSpc>
              <a:buNone/>
            </a:pPr>
            <a:endParaRPr lang="cs-CZ" sz="22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113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540</TotalTime>
  <Words>243</Words>
  <Application>Microsoft Office PowerPoint</Application>
  <PresentationFormat>Předvádění na obrazovce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Urbanistický</vt:lpstr>
      <vt:lpstr>Řešení vnitřního prostředí nízkoenergetického bytového domu</vt:lpstr>
      <vt:lpstr>Motivace a důvody k řešení daného problému</vt:lpstr>
      <vt:lpstr>Cíl práce</vt:lpstr>
      <vt:lpstr>Výzkumný problém</vt:lpstr>
      <vt:lpstr>Aplikační část</vt:lpstr>
      <vt:lpstr>Snímek 6</vt:lpstr>
      <vt:lpstr>Zateplení konstrukcí</vt:lpstr>
      <vt:lpstr>Návrh nového tepelného zdroje</vt:lpstr>
      <vt:lpstr>Vyhodnocení výsledků</vt:lpstr>
      <vt:lpstr>Energetické zhodnocení celkového návrhu</vt:lpstr>
      <vt:lpstr>Přínos práce</vt:lpstr>
      <vt:lpstr>Otázka vedoucí bakalářské práce</vt:lpstr>
      <vt:lpstr>Otázky oponenta bakalářské práce</vt:lpstr>
      <vt:lpstr>Děkuji za pozornost.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ohně pro výzkum požárů, požární ochrany a složek požární ochrany</dc:title>
  <dc:creator>Filip Stropnický</dc:creator>
  <cp:lastModifiedBy>Uživatel systému Windows</cp:lastModifiedBy>
  <cp:revision>35</cp:revision>
  <dcterms:created xsi:type="dcterms:W3CDTF">2014-12-06T16:07:39Z</dcterms:created>
  <dcterms:modified xsi:type="dcterms:W3CDTF">2018-01-21T18:25:01Z</dcterms:modified>
</cp:coreProperties>
</file>