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75" r:id="rId10"/>
    <p:sldId id="269" r:id="rId11"/>
    <p:sldId id="271" r:id="rId12"/>
    <p:sldId id="270" r:id="rId13"/>
    <p:sldId id="278" r:id="rId14"/>
    <p:sldId id="265" r:id="rId15"/>
    <p:sldId id="273" r:id="rId16"/>
    <p:sldId id="266" r:id="rId17"/>
    <p:sldId id="277" r:id="rId18"/>
    <p:sldId id="272" r:id="rId19"/>
    <p:sldId id="268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0" autoAdjust="0"/>
    <p:restoredTop sz="93004" autoAdjust="0"/>
  </p:normalViewPr>
  <p:slideViewPr>
    <p:cSldViewPr>
      <p:cViewPr varScale="1">
        <p:scale>
          <a:sx n="90" d="100"/>
          <a:sy n="90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5C855C-39EE-44D6-9178-212277F6CFCB}" type="datetimeFigureOut">
              <a:rPr lang="cs-CZ" smtClean="0"/>
              <a:pPr/>
              <a:t>19.01.2018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4A601A-F3BF-4F7F-960F-226B4D9CC9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115381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Polyfunkční dům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3786190"/>
            <a:ext cx="7286644" cy="150019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Autor bakalářské práce:	    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Cempírek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Martin</a:t>
            </a:r>
          </a:p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Vedoucí bakalářské práce:	     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doc. Dr. Ing. Luboš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Podolka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Oponent bakalářské práce:	     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Ing. Karolína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Škrlantová</a:t>
            </a:r>
            <a:endParaRPr lang="cs-CZ" sz="36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České Budějovice, Leden 2018</a:t>
            </a:r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6" name="Picture 2" descr="Vysoká škola technická a ekonomická v &amp;Ccaron;eských Bud&amp;ecaron;jovicí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5688506" cy="6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Dispoziční řešení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340768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2.NP</a:t>
            </a:r>
            <a:endParaRPr lang="cs-CZ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9240" r="33851"/>
          <a:stretch>
            <a:fillRect/>
          </a:stretch>
        </p:blipFill>
        <p:spPr bwMode="auto">
          <a:xfrm>
            <a:off x="1583160" y="1022691"/>
            <a:ext cx="7560840" cy="583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Dispoziční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26876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3.NP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615" t="10920" r="31961" b="5081"/>
          <a:stretch>
            <a:fillRect/>
          </a:stretch>
        </p:blipFill>
        <p:spPr bwMode="auto">
          <a:xfrm>
            <a:off x="1511255" y="1124744"/>
            <a:ext cx="745323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Pohledy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155" t="17858" r="36925" b="30601"/>
          <a:stretch>
            <a:fillRect/>
          </a:stretch>
        </p:blipFill>
        <p:spPr bwMode="auto">
          <a:xfrm>
            <a:off x="323528" y="1484784"/>
            <a:ext cx="39430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3702" t="22680" r="37631" b="25097"/>
          <a:stretch>
            <a:fillRect/>
          </a:stretch>
        </p:blipFill>
        <p:spPr bwMode="auto">
          <a:xfrm>
            <a:off x="395536" y="4365104"/>
            <a:ext cx="3744416" cy="22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6531" t="23120" r="32990" b="25692"/>
          <a:stretch>
            <a:fillRect/>
          </a:stretch>
        </p:blipFill>
        <p:spPr bwMode="auto">
          <a:xfrm>
            <a:off x="4355976" y="1484784"/>
            <a:ext cx="45376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l="11728" t="26480" r="26375" b="18081"/>
          <a:stretch>
            <a:fillRect/>
          </a:stretch>
        </p:blipFill>
        <p:spPr bwMode="auto">
          <a:xfrm>
            <a:off x="4355976" y="4365104"/>
            <a:ext cx="44306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95536" y="1196752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VÝCHODNÍ POHLED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55976" y="1196752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SEVERNÍ POHLED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005064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ZÁPADNÍ POHLED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27984" y="4077072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JIŽNÍ POHLED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Vizualizace 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1268760"/>
            <a:ext cx="322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SEVEROVÝCHODNÍ </a:t>
            </a:r>
            <a:r>
              <a:rPr lang="cs-CZ" dirty="0" smtClean="0"/>
              <a:t>POHLED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3212976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JIHOZÁPADNÍ </a:t>
            </a:r>
            <a:r>
              <a:rPr lang="cs-CZ" dirty="0" smtClean="0"/>
              <a:t>POHLED</a:t>
            </a:r>
            <a:endParaRPr lang="cs-CZ" dirty="0"/>
          </a:p>
        </p:txBody>
      </p:sp>
      <p:pic>
        <p:nvPicPr>
          <p:cNvPr id="1026" name="Picture 2" descr="C:\Users\Martin\Documents\ŠKOLA\6.semestr\SVOČ - CEMPÍREK MARTIN UČO 14477 - 15.5.2016\VIZUALIZACE OBRÁZKY\NA OBRÁZKY1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559810" y="3617640"/>
            <a:ext cx="4584190" cy="3240360"/>
          </a:xfrm>
          <a:prstGeom prst="rect">
            <a:avLst/>
          </a:prstGeom>
          <a:noFill/>
        </p:spPr>
      </p:pic>
      <p:pic>
        <p:nvPicPr>
          <p:cNvPr id="1028" name="Picture 4" descr="C:\Users\Martin\Documents\ŠKOLA\6.semestr\SVOČ - CEMPÍREK MARTIN UČO 14477 - 15.5.2016\VIZUALIZACE OBRÁZKY\NA OBRÁZKY17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628800"/>
            <a:ext cx="4584510" cy="3242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Rozšíření mých znalostí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Spoustu nových informací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Bavilo mě přemýšlet o dispozici tohoto objektu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 bakalářské práce byl splněn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357422" y="3071810"/>
            <a:ext cx="5027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 smtClean="0">
                <a:solidFill>
                  <a:srgbClr val="464646"/>
                </a:solidFill>
                <a:latin typeface="Arial" pitchFamily="34" charset="0"/>
                <a:ea typeface="+mj-ea"/>
                <a:cs typeface="Arial" pitchFamily="34" charset="0"/>
              </a:rPr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algn="just"/>
            <a:r>
              <a:rPr lang="cs-CZ" sz="2200" b="1" dirty="0" smtClean="0">
                <a:latin typeface="Arial" pitchFamily="34" charset="0"/>
                <a:cs typeface="Arial" pitchFamily="34" charset="0"/>
              </a:rPr>
              <a:t>Jak by mělo vypadat řešení konzolově vyložených panelových stropů, které by odstranilo tepelné mosty ? </a:t>
            </a:r>
          </a:p>
          <a:p>
            <a:pPr lvl="1" algn="just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/>
              <a:t>Tepelná izolace kolem balkonů a lodžií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Otázky od vedoucího práce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230" t="21440" r="7476" b="6321"/>
          <a:stretch>
            <a:fillRect/>
          </a:stretch>
        </p:blipFill>
        <p:spPr bwMode="auto">
          <a:xfrm>
            <a:off x="755576" y="3204857"/>
            <a:ext cx="7128792" cy="3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algn="just"/>
            <a:r>
              <a:rPr lang="cs-CZ" sz="2200" b="1" dirty="0" smtClean="0">
                <a:latin typeface="Arial" pitchFamily="34" charset="0"/>
                <a:cs typeface="Arial" pitchFamily="34" charset="0"/>
              </a:rPr>
              <a:t>Jak by mělo vypadat řešení konzolově vyložených panelových stropů, které by odstranilo tepelné mosty ? </a:t>
            </a:r>
          </a:p>
          <a:p>
            <a:pPr lvl="1" algn="just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/>
              <a:t>Izonosník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Otázky od vedoucího práce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2207" t="32239" r="53463" b="36161"/>
          <a:stretch>
            <a:fillRect/>
          </a:stretch>
        </p:blipFill>
        <p:spPr bwMode="auto">
          <a:xfrm>
            <a:off x="0" y="4149080"/>
            <a:ext cx="370790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eálné zobrazení ISO-nosníku firmy Bron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5940152" cy="404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447" t="9240" r="23929" b="1721"/>
          <a:stretch>
            <a:fillRect/>
          </a:stretch>
        </p:blipFill>
        <p:spPr bwMode="auto">
          <a:xfrm>
            <a:off x="0" y="1310024"/>
            <a:ext cx="5940152" cy="55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cs-CZ" sz="2200" b="1" dirty="0" smtClean="0">
                <a:latin typeface="Arial" pitchFamily="34" charset="0"/>
                <a:cs typeface="Arial" pitchFamily="34" charset="0"/>
              </a:rPr>
              <a:t>Jak by vypadal výkres organizace výstavby pro práce PSV ?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Otázky od vedoucího práce</a:t>
            </a:r>
            <a:endParaRPr lang="cs-CZ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85242" b="90275"/>
          <a:stretch>
            <a:fillRect/>
          </a:stretch>
        </p:blipFill>
        <p:spPr bwMode="auto">
          <a:xfrm>
            <a:off x="6012160" y="5445224"/>
            <a:ext cx="7200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8350" t="12600" r="25346" b="4241"/>
          <a:stretch>
            <a:fillRect/>
          </a:stretch>
        </p:blipFill>
        <p:spPr bwMode="auto">
          <a:xfrm>
            <a:off x="6012159" y="2132856"/>
            <a:ext cx="3131841" cy="316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b="1" dirty="0" smtClean="0">
                <a:latin typeface="Arial" pitchFamily="34" charset="0"/>
                <a:cs typeface="Arial" pitchFamily="34" charset="0"/>
              </a:rPr>
              <a:t>Kde konkrétně vzniká tepelný most dle vašeho zákresu v detailu C?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Otázky od oponenta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3" t="13960" r="13301" b="17161"/>
          <a:stretch>
            <a:fillRect/>
          </a:stretch>
        </p:blipFill>
        <p:spPr bwMode="auto">
          <a:xfrm>
            <a:off x="-1016" y="2572906"/>
            <a:ext cx="9145016" cy="428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ravoúhlá spojovací čára 6"/>
          <p:cNvCxnSpPr/>
          <p:nvPr/>
        </p:nvCxnSpPr>
        <p:spPr>
          <a:xfrm>
            <a:off x="3131840" y="4077072"/>
            <a:ext cx="1296144" cy="360040"/>
          </a:xfrm>
          <a:prstGeom prst="bentConnector3">
            <a:avLst>
              <a:gd name="adj1" fmla="val 35303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ovací čára 13"/>
          <p:cNvCxnSpPr/>
          <p:nvPr/>
        </p:nvCxnSpPr>
        <p:spPr>
          <a:xfrm flipV="1">
            <a:off x="3131840" y="4725144"/>
            <a:ext cx="1296144" cy="360040"/>
          </a:xfrm>
          <a:prstGeom prst="bentConnector3">
            <a:avLst>
              <a:gd name="adj1" fmla="val 36283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/>
          <p:nvPr/>
        </p:nvCxnSpPr>
        <p:spPr>
          <a:xfrm flipV="1">
            <a:off x="4860032" y="4077072"/>
            <a:ext cx="1440160" cy="360040"/>
          </a:xfrm>
          <a:prstGeom prst="bentConnector3">
            <a:avLst>
              <a:gd name="adj1" fmla="val 61464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18"/>
          <p:cNvCxnSpPr/>
          <p:nvPr/>
        </p:nvCxnSpPr>
        <p:spPr>
          <a:xfrm>
            <a:off x="4860032" y="4653136"/>
            <a:ext cx="1512168" cy="432048"/>
          </a:xfrm>
          <a:prstGeom prst="bentConnector3">
            <a:avLst>
              <a:gd name="adj1" fmla="val 58399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1763688" y="44371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TEPELNÝ MOST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Motivace a důvody k řešení tématu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 práce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Teoretická část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Popis objektu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Výkresy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Otázky vedoucího a oponenta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Obsah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álné zobrazení ISO-nosníku firmy Bron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6768752" cy="4614033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b="1" dirty="0" smtClean="0">
                <a:latin typeface="Arial" pitchFamily="34" charset="0"/>
                <a:cs typeface="Arial" pitchFamily="34" charset="0"/>
              </a:rPr>
              <a:t>Jak byste řešil konstrukci balkónů, abyste eliminoval tyto tepelné mosty?</a:t>
            </a:r>
          </a:p>
          <a:p>
            <a:pPr algn="just"/>
            <a:endParaRPr lang="cs-CZ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Izonosník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Otázky od oponenta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200" b="1" dirty="0" smtClean="0">
                <a:latin typeface="Arial" pitchFamily="34" charset="0"/>
                <a:cs typeface="Arial" pitchFamily="34" charset="0"/>
              </a:rPr>
              <a:t>Jak byste řešil konstrukci balkónů, abyste eliminoval tyto tepelné mosty?</a:t>
            </a:r>
          </a:p>
          <a:p>
            <a:pPr algn="just"/>
            <a:endParaRPr lang="cs-CZ" sz="2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cs-CZ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Otázky od oponenta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8265" t="29920" r="18498" b="12961"/>
          <a:stretch>
            <a:fillRect/>
          </a:stretch>
        </p:blipFill>
        <p:spPr bwMode="auto">
          <a:xfrm>
            <a:off x="0" y="2846438"/>
            <a:ext cx="9144000" cy="40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Zájem o navrhování a projektování staveb 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Porovnání praxe ze studijním typem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Navržení Polyfunkčního domu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Motivace a důvody k řešení tématu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Navržení polyfunkčního domu jako projekt ke stavebnímu povolení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Teoretická část : vybrat nejvhodnější typ a výrobce schodiště do tohoto objektu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Cíl práce 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Schodiště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Výrobce – </a:t>
            </a:r>
            <a:r>
              <a:rPr lang="cs-CZ" dirty="0" err="1" smtClean="0"/>
              <a:t>Prefa</a:t>
            </a:r>
            <a:r>
              <a:rPr lang="cs-CZ" dirty="0" smtClean="0"/>
              <a:t> </a:t>
            </a:r>
            <a:r>
              <a:rPr lang="cs-CZ" dirty="0" err="1" smtClean="0"/>
              <a:t>brno</a:t>
            </a:r>
            <a:r>
              <a:rPr lang="cs-CZ" dirty="0" smtClean="0"/>
              <a:t> a.s  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Typ schodiště - prefabrikované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200" dirty="0" smtClean="0">
                <a:latin typeface="Arial" pitchFamily="34" charset="0"/>
                <a:cs typeface="Arial" pitchFamily="34" charset="0"/>
              </a:rPr>
              <a:t>Výhody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rychlá a přesná montáž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okamžitě zatížitelné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vysoká odolnost vůči ohni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široké možnosti povrchové úpravy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Teoretická část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 l="25757" t="61471" r="53119" b="9706"/>
          <a:stretch>
            <a:fillRect/>
          </a:stretch>
        </p:blipFill>
        <p:spPr bwMode="auto">
          <a:xfrm>
            <a:off x="5508104" y="548680"/>
            <a:ext cx="338437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2" cstate="print"/>
          <a:srcRect l="47124" t="61471" r="32140" b="9706"/>
          <a:stretch>
            <a:fillRect/>
          </a:stretch>
        </p:blipFill>
        <p:spPr bwMode="auto">
          <a:xfrm>
            <a:off x="5508104" y="3717032"/>
            <a:ext cx="3384376" cy="248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Bytový dům – 3 nadzemní podlaží a 1 podzemní podlaží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Tvar – Obdélník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Zastavěná plocha – 292,3 m2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Zdivo -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Porotherm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stropní konstrukce - panely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Spiroll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Počet bytů – 6 + prodejna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Popis objektu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197" t="19320" r="19204" b="11801"/>
          <a:stretch>
            <a:fillRect/>
          </a:stretch>
        </p:blipFill>
        <p:spPr bwMode="auto">
          <a:xfrm rot="16200000">
            <a:off x="2397511" y="1066985"/>
            <a:ext cx="89209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Situace stavby 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14647" t="16800" r="27236" b="7601"/>
          <a:stretch>
            <a:fillRect/>
          </a:stretch>
        </p:blipFill>
        <p:spPr bwMode="auto">
          <a:xfrm rot="16200000">
            <a:off x="-758991" y="1959057"/>
            <a:ext cx="5657934" cy="4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419872" y="1124744"/>
            <a:ext cx="792088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85273" b="88973"/>
          <a:stretch>
            <a:fillRect/>
          </a:stretch>
        </p:blipFill>
        <p:spPr bwMode="auto">
          <a:xfrm rot="16200000">
            <a:off x="3491880" y="126876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Dispoziční řešení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1.PP</a:t>
            </a:r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3419872" y="4797152"/>
            <a:ext cx="4320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l="3780" t="10920" r="32433" b="6761"/>
          <a:stretch>
            <a:fillRect/>
          </a:stretch>
        </p:blipFill>
        <p:spPr bwMode="auto">
          <a:xfrm>
            <a:off x="1547664" y="1340768"/>
            <a:ext cx="7236296" cy="52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419872" y="5877272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effectLst/>
                <a:latin typeface="Arial" pitchFamily="34" charset="0"/>
                <a:cs typeface="Arial" pitchFamily="34" charset="0"/>
              </a:rPr>
              <a:t>Dispoziční řešení</a:t>
            </a:r>
            <a:endParaRPr lang="cs-CZ" sz="4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6876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1.NP</a:t>
            </a:r>
            <a:endParaRPr lang="cs-CZ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6615" t="11760" r="31488" b="5081"/>
          <a:stretch>
            <a:fillRect/>
          </a:stretch>
        </p:blipFill>
        <p:spPr bwMode="auto">
          <a:xfrm>
            <a:off x="1403648" y="1144083"/>
            <a:ext cx="7560840" cy="57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13626</TotalTime>
  <Words>290</Words>
  <Application>Microsoft Office PowerPoint</Application>
  <PresentationFormat>Předvádění na obrazovce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Shluk</vt:lpstr>
      <vt:lpstr>Polyfunkční dům</vt:lpstr>
      <vt:lpstr>Obsah</vt:lpstr>
      <vt:lpstr>Motivace a důvody k řešení tématu</vt:lpstr>
      <vt:lpstr>Cíl práce </vt:lpstr>
      <vt:lpstr>Teoretická část</vt:lpstr>
      <vt:lpstr>Popis objektu</vt:lpstr>
      <vt:lpstr>Situace stavby </vt:lpstr>
      <vt:lpstr>Dispoziční řešení</vt:lpstr>
      <vt:lpstr>Dispoziční řešení</vt:lpstr>
      <vt:lpstr>Dispoziční řešení</vt:lpstr>
      <vt:lpstr>Dispoziční řešení</vt:lpstr>
      <vt:lpstr>Pohledy</vt:lpstr>
      <vt:lpstr>Vizualizace </vt:lpstr>
      <vt:lpstr>Závěrečné shrnutí</vt:lpstr>
      <vt:lpstr>Snímek 15</vt:lpstr>
      <vt:lpstr>Otázky od vedoucího práce</vt:lpstr>
      <vt:lpstr>Otázky od vedoucího práce</vt:lpstr>
      <vt:lpstr>Otázky od vedoucího práce</vt:lpstr>
      <vt:lpstr>Otázky od oponenta</vt:lpstr>
      <vt:lpstr>Otázky od oponenta</vt:lpstr>
      <vt:lpstr>Otázky od oponenta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Bytový dům s prodejnou</dc:title>
  <dc:creator>Míla</dc:creator>
  <cp:lastModifiedBy>Martin Cempirek</cp:lastModifiedBy>
  <cp:revision>112</cp:revision>
  <dcterms:created xsi:type="dcterms:W3CDTF">2017-06-12T06:59:46Z</dcterms:created>
  <dcterms:modified xsi:type="dcterms:W3CDTF">2018-01-19T07:55:38Z</dcterms:modified>
</cp:coreProperties>
</file>